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64" r:id="rId4"/>
    <p:sldId id="259" r:id="rId5"/>
    <p:sldId id="260" r:id="rId6"/>
    <p:sldId id="265" r:id="rId7"/>
    <p:sldId id="266" r:id="rId8"/>
    <p:sldId id="261" r:id="rId9"/>
    <p:sldId id="267" r:id="rId10"/>
    <p:sldId id="268" r:id="rId11"/>
    <p:sldId id="269" r:id="rId12"/>
    <p:sldId id="263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42282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Google Shape;5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2093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2f219a1fe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22f219a1fe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9150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2f219a1fea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2f219a1fea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5202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2f219a1fea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2f219a1fea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1443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2f219a1fea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2f219a1fea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9011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2f219a1fea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2f219a1fea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4907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2f219a1fea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2f219a1fea_0_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1992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/>
          <p:nvPr/>
        </p:nvSpPr>
        <p:spPr>
          <a:xfrm>
            <a:off x="262198" y="1747625"/>
            <a:ext cx="4064700" cy="2068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7701" lvl="0">
              <a:lnSpc>
                <a:spcPct val="101924"/>
              </a:lnSpc>
            </a:pPr>
            <a:r>
              <a:rPr lang="ru-RU" sz="2000" b="1" dirty="0">
                <a:solidFill>
                  <a:srgbClr val="654692"/>
                </a:solidFill>
              </a:rPr>
              <a:t>Платформа университетского технологического предпринимательства (представление всех элементов технологического предпринимательства)</a:t>
            </a:r>
            <a:endParaRPr lang="ru-RU" sz="2000" dirty="0">
              <a:solidFill>
                <a:srgbClr val="654692"/>
              </a:solidFill>
            </a:endParaRPr>
          </a:p>
        </p:txBody>
      </p:sp>
      <p:sp>
        <p:nvSpPr>
          <p:cNvPr id="53" name="Google Shape;53;p13"/>
          <p:cNvSpPr txBox="1"/>
          <p:nvPr/>
        </p:nvSpPr>
        <p:spPr>
          <a:xfrm>
            <a:off x="262198" y="3698361"/>
            <a:ext cx="4064700" cy="4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7701" lvl="0">
              <a:lnSpc>
                <a:spcPct val="101924"/>
              </a:lnSpc>
              <a:spcBef>
                <a:spcPts val="55"/>
              </a:spcBef>
            </a:pPr>
            <a:r>
              <a:rPr lang="ru" b="1" dirty="0">
                <a:solidFill>
                  <a:srgbClr val="654692"/>
                </a:solidFill>
              </a:rPr>
              <a:t>Макаева Лиана Ирнисовна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6208" y="148986"/>
            <a:ext cx="8520600" cy="572700"/>
          </a:xfrm>
        </p:spPr>
        <p:txBody>
          <a:bodyPr>
            <a:normAutofit fontScale="90000"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128963" algn="l"/>
              </a:tabLst>
            </a:pPr>
            <a:r>
              <a:rPr lang="ru-RU" altLang="ru-RU" sz="2200" b="1" dirty="0">
                <a:solidFill>
                  <a:srgbClr val="8F00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Кэш-бек бизнес-ангелам по программе фонда «</a:t>
            </a:r>
            <a:r>
              <a:rPr lang="ru-RU" altLang="ru-RU" sz="2200" b="1" dirty="0" err="1">
                <a:solidFill>
                  <a:srgbClr val="8F00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Сколково</a:t>
            </a:r>
            <a:r>
              <a:rPr lang="ru-RU" altLang="ru-RU" sz="2200" b="1" dirty="0">
                <a:solidFill>
                  <a:srgbClr val="8F00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»</a:t>
            </a:r>
            <a:r>
              <a:rPr lang="ru-RU" altLang="ru-RU" sz="1400" b="1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altLang="ru-RU" sz="1400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71021" y="721686"/>
            <a:ext cx="5468645" cy="4335131"/>
          </a:xfrm>
        </p:spPr>
        <p:txBody>
          <a:bodyPr>
            <a:noAutofit/>
          </a:bodyPr>
          <a:lstStyle/>
          <a:p>
            <a:pPr marL="139700" indent="0">
              <a:buNone/>
            </a:pPr>
            <a:r>
              <a:rPr lang="ru-RU" sz="1600" b="1" dirty="0" smtClean="0">
                <a:solidFill>
                  <a:schemeClr val="tx1"/>
                </a:solidFill>
              </a:rPr>
              <a:t>Условия для стартапа:</a:t>
            </a:r>
          </a:p>
          <a:p>
            <a:pPr marL="139700" indent="0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1.Хозяйственное </a:t>
            </a:r>
            <a:r>
              <a:rPr lang="ru-RU" sz="1600" dirty="0">
                <a:solidFill>
                  <a:schemeClr val="tx1"/>
                </a:solidFill>
              </a:rPr>
              <a:t>общество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</a:p>
          <a:p>
            <a:pPr marL="139700" indent="0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2. Не </a:t>
            </a:r>
            <a:r>
              <a:rPr lang="ru-RU" sz="1600" dirty="0">
                <a:solidFill>
                  <a:schemeClr val="tx1"/>
                </a:solidFill>
              </a:rPr>
              <a:t>менее 10% УК принадлежит: </a:t>
            </a:r>
            <a:endParaRPr lang="ru-RU" sz="1600" dirty="0" smtClean="0">
              <a:solidFill>
                <a:schemeClr val="tx1"/>
              </a:solidFill>
            </a:endParaRPr>
          </a:p>
          <a:p>
            <a:pPr marL="139700" indent="0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• </a:t>
            </a:r>
            <a:r>
              <a:rPr lang="ru-RU" sz="1600" dirty="0">
                <a:solidFill>
                  <a:schemeClr val="tx1"/>
                </a:solidFill>
              </a:rPr>
              <a:t>лицу, обучающемуся в российском ВУЗе по программе высшего образования или завершившему такое обучение не более 3 лет назад </a:t>
            </a:r>
            <a:endParaRPr lang="ru-RU" sz="1600" dirty="0" smtClean="0">
              <a:solidFill>
                <a:schemeClr val="tx1"/>
              </a:solidFill>
            </a:endParaRPr>
          </a:p>
          <a:p>
            <a:pPr marL="139700" indent="0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• </a:t>
            </a:r>
            <a:r>
              <a:rPr lang="ru-RU" sz="1600" dirty="0">
                <a:solidFill>
                  <a:schemeClr val="tx1"/>
                </a:solidFill>
              </a:rPr>
              <a:t>научно-педагогическому работнику ВУЗа • ВУЗу </a:t>
            </a:r>
            <a:endParaRPr lang="ru-RU" sz="1600" dirty="0" smtClean="0">
              <a:solidFill>
                <a:schemeClr val="tx1"/>
              </a:solidFill>
            </a:endParaRPr>
          </a:p>
          <a:p>
            <a:pPr marL="139700" indent="0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• </a:t>
            </a:r>
            <a:r>
              <a:rPr lang="ru-RU" sz="1600" dirty="0">
                <a:solidFill>
                  <a:schemeClr val="tx1"/>
                </a:solidFill>
              </a:rPr>
              <a:t>университетской стартап-студии </a:t>
            </a:r>
            <a:endParaRPr lang="ru-RU" sz="1600" dirty="0" smtClean="0">
              <a:solidFill>
                <a:schemeClr val="tx1"/>
              </a:solidFill>
            </a:endParaRPr>
          </a:p>
          <a:p>
            <a:pPr marL="139700" indent="0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3</a:t>
            </a:r>
            <a:r>
              <a:rPr lang="ru-RU" sz="1600" dirty="0">
                <a:solidFill>
                  <a:schemeClr val="tx1"/>
                </a:solidFill>
              </a:rPr>
              <a:t>. Не более 50% УК принадлежит </a:t>
            </a:r>
            <a:r>
              <a:rPr lang="ru-RU" sz="1600" dirty="0" err="1">
                <a:solidFill>
                  <a:schemeClr val="tx1"/>
                </a:solidFill>
              </a:rPr>
              <a:t>юрлицам</a:t>
            </a:r>
            <a:r>
              <a:rPr lang="ru-RU" sz="1600" dirty="0">
                <a:solidFill>
                  <a:schemeClr val="tx1"/>
                </a:solidFill>
              </a:rPr>
              <a:t> (кроме ВУЗов и университетских стартап-студий</a:t>
            </a:r>
            <a:r>
              <a:rPr lang="ru-RU" sz="1600" dirty="0" smtClean="0">
                <a:solidFill>
                  <a:schemeClr val="tx1"/>
                </a:solidFill>
              </a:rPr>
              <a:t>).</a:t>
            </a:r>
          </a:p>
          <a:p>
            <a:pPr marL="139700" indent="0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4. Объем выручки за предшествующий год составил не более 120 млн рублей. </a:t>
            </a:r>
            <a:endParaRPr lang="ru-RU" sz="1600" dirty="0" smtClean="0">
              <a:solidFill>
                <a:schemeClr val="tx1"/>
              </a:solidFill>
            </a:endParaRPr>
          </a:p>
          <a:p>
            <a:pPr marL="139700" indent="0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5</a:t>
            </a:r>
            <a:r>
              <a:rPr lang="ru-RU" sz="1600" dirty="0">
                <a:solidFill>
                  <a:schemeClr val="tx1"/>
                </a:solidFill>
              </a:rPr>
              <a:t>. С даты создания прошло не более 5 лет. </a:t>
            </a:r>
            <a:endParaRPr lang="ru-RU" sz="1600" dirty="0" smtClean="0">
              <a:solidFill>
                <a:schemeClr val="tx1"/>
              </a:solidFill>
            </a:endParaRPr>
          </a:p>
          <a:p>
            <a:pPr marL="139700" indent="0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6</a:t>
            </a:r>
            <a:r>
              <a:rPr lang="ru-RU" sz="1600" dirty="0">
                <a:solidFill>
                  <a:schemeClr val="tx1"/>
                </a:solidFill>
              </a:rPr>
              <a:t>. Стартап не является участником проекта «</a:t>
            </a:r>
            <a:r>
              <a:rPr lang="ru-RU" sz="1600" dirty="0" err="1">
                <a:solidFill>
                  <a:schemeClr val="tx1"/>
                </a:solidFill>
              </a:rPr>
              <a:t>Сколково</a:t>
            </a:r>
            <a:r>
              <a:rPr lang="ru-RU" sz="1600" dirty="0">
                <a:solidFill>
                  <a:schemeClr val="tx1"/>
                </a:solidFill>
              </a:rPr>
              <a:t>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10</a:t>
            </a:fld>
            <a:endParaRPr lang="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990" y="1152475"/>
            <a:ext cx="3650168" cy="34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444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19339" y="246952"/>
            <a:ext cx="3999900" cy="3623711"/>
          </a:xfrm>
        </p:spPr>
        <p:txBody>
          <a:bodyPr>
            <a:normAutofit lnSpcReduction="10000"/>
          </a:bodyPr>
          <a:lstStyle/>
          <a:p>
            <a:pPr marL="139700" indent="0">
              <a:buNone/>
            </a:pPr>
            <a:r>
              <a:rPr lang="ru-RU" sz="1600" b="1" dirty="0" smtClean="0">
                <a:solidFill>
                  <a:schemeClr val="tx1"/>
                </a:solidFill>
              </a:rPr>
              <a:t>Условия для инвестора </a:t>
            </a:r>
          </a:p>
          <a:p>
            <a:pPr marL="139700" indent="0">
              <a:buNone/>
            </a:pPr>
            <a:r>
              <a:rPr lang="ru-RU" sz="1600" dirty="0">
                <a:solidFill>
                  <a:schemeClr val="tx1"/>
                </a:solidFill>
              </a:rPr>
              <a:t>• Физическое лицо </a:t>
            </a:r>
            <a:endParaRPr lang="ru-RU" sz="1600" dirty="0" smtClean="0">
              <a:solidFill>
                <a:schemeClr val="tx1"/>
              </a:solidFill>
            </a:endParaRPr>
          </a:p>
          <a:p>
            <a:pPr marL="139700" indent="0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• </a:t>
            </a:r>
            <a:r>
              <a:rPr lang="ru-RU" sz="1600" dirty="0">
                <a:solidFill>
                  <a:schemeClr val="tx1"/>
                </a:solidFill>
              </a:rPr>
              <a:t>Владеет и в течение </a:t>
            </a:r>
            <a:r>
              <a:rPr lang="ru-RU" sz="1600" dirty="0" smtClean="0">
                <a:solidFill>
                  <a:schemeClr val="tx1"/>
                </a:solidFill>
              </a:rPr>
              <a:t>предшествующего </a:t>
            </a:r>
            <a:r>
              <a:rPr lang="ru-RU" sz="1600" dirty="0">
                <a:solidFill>
                  <a:schemeClr val="tx1"/>
                </a:solidFill>
              </a:rPr>
              <a:t>года владел не более 15% долей в УК стартапа </a:t>
            </a:r>
            <a:endParaRPr lang="ru-RU" sz="1600" dirty="0" smtClean="0">
              <a:solidFill>
                <a:schemeClr val="tx1"/>
              </a:solidFill>
            </a:endParaRPr>
          </a:p>
          <a:p>
            <a:pPr marL="139700" indent="0">
              <a:buNone/>
            </a:pPr>
            <a:endParaRPr lang="ru-RU" sz="1600" dirty="0" smtClean="0">
              <a:solidFill>
                <a:schemeClr val="tx1"/>
              </a:solidFill>
            </a:endParaRPr>
          </a:p>
          <a:p>
            <a:pPr marL="139700" indent="0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• </a:t>
            </a:r>
            <a:r>
              <a:rPr lang="ru-RU" sz="1600" dirty="0">
                <a:solidFill>
                  <a:schemeClr val="tx1"/>
                </a:solidFill>
              </a:rPr>
              <a:t>За прошедшие 3 года уплатил НДФЛ в достаточном размере </a:t>
            </a:r>
            <a:endParaRPr lang="ru-RU" sz="1600" dirty="0" smtClean="0">
              <a:solidFill>
                <a:schemeClr val="tx1"/>
              </a:solidFill>
            </a:endParaRPr>
          </a:p>
          <a:p>
            <a:pPr marL="139700" indent="0">
              <a:buNone/>
            </a:pPr>
            <a:endParaRPr lang="ru-RU" sz="1600" dirty="0">
              <a:solidFill>
                <a:schemeClr val="tx1"/>
              </a:solidFill>
            </a:endParaRPr>
          </a:p>
          <a:p>
            <a:pPr marL="139700" indent="0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• </a:t>
            </a:r>
            <a:r>
              <a:rPr lang="ru-RU" sz="1600" dirty="0">
                <a:solidFill>
                  <a:schemeClr val="tx1"/>
                </a:solidFill>
              </a:rPr>
              <a:t>В открытых источниках (ФНС РФ, ФССП РФ) </a:t>
            </a:r>
            <a:r>
              <a:rPr lang="ru-RU" sz="1600" dirty="0" smtClean="0">
                <a:solidFill>
                  <a:schemeClr val="tx1"/>
                </a:solidFill>
              </a:rPr>
              <a:t>отсутствует </a:t>
            </a:r>
            <a:r>
              <a:rPr lang="ru-RU" sz="1600" dirty="0">
                <a:solidFill>
                  <a:schemeClr val="tx1"/>
                </a:solidFill>
              </a:rPr>
              <a:t>негативная </a:t>
            </a:r>
            <a:r>
              <a:rPr lang="ru-RU" sz="1600" dirty="0" smtClean="0">
                <a:solidFill>
                  <a:schemeClr val="tx1"/>
                </a:solidFill>
              </a:rPr>
              <a:t>информация</a:t>
            </a:r>
            <a:r>
              <a:rPr lang="ru-RU" sz="1600" dirty="0">
                <a:solidFill>
                  <a:schemeClr val="tx1"/>
                </a:solidFill>
              </a:rPr>
              <a:t>, нет судимости по </a:t>
            </a:r>
            <a:r>
              <a:rPr lang="ru-RU" sz="1600" dirty="0" smtClean="0">
                <a:solidFill>
                  <a:schemeClr val="tx1"/>
                </a:solidFill>
              </a:rPr>
              <a:t>экономическим </a:t>
            </a:r>
            <a:r>
              <a:rPr lang="ru-RU" sz="1600" dirty="0">
                <a:solidFill>
                  <a:schemeClr val="tx1"/>
                </a:solidFill>
              </a:rPr>
              <a:t>преступления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4119239" y="113788"/>
            <a:ext cx="5299969" cy="3416400"/>
          </a:xfrm>
        </p:spPr>
        <p:txBody>
          <a:bodyPr>
            <a:noAutofit/>
          </a:bodyPr>
          <a:lstStyle/>
          <a:p>
            <a:pPr marL="139700" indent="0">
              <a:buNone/>
            </a:pPr>
            <a:r>
              <a:rPr lang="ru-RU" sz="1600" dirty="0">
                <a:solidFill>
                  <a:schemeClr val="tx1"/>
                </a:solidFill>
              </a:rPr>
              <a:t>СУММА: от 0,5 млн </a:t>
            </a:r>
            <a:r>
              <a:rPr lang="ru-RU" sz="1600" dirty="0" smtClean="0">
                <a:solidFill>
                  <a:schemeClr val="tx1"/>
                </a:solidFill>
              </a:rPr>
              <a:t>рублей</a:t>
            </a:r>
          </a:p>
          <a:p>
            <a:pPr marL="139700" indent="0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ФОРМА</a:t>
            </a:r>
            <a:r>
              <a:rPr lang="ru-RU" sz="1600" dirty="0">
                <a:solidFill>
                  <a:schemeClr val="tx1"/>
                </a:solidFill>
              </a:rPr>
              <a:t>: </a:t>
            </a:r>
            <a:endParaRPr lang="ru-RU" sz="1600" dirty="0" smtClean="0">
              <a:solidFill>
                <a:schemeClr val="tx1"/>
              </a:solidFill>
            </a:endParaRPr>
          </a:p>
          <a:p>
            <a:pPr marL="139700" indent="0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• </a:t>
            </a:r>
            <a:r>
              <a:rPr lang="ru-RU" sz="1600" dirty="0">
                <a:solidFill>
                  <a:schemeClr val="tx1"/>
                </a:solidFill>
              </a:rPr>
              <a:t>Денежный вклад в уставный капитал </a:t>
            </a:r>
            <a:endParaRPr lang="ru-RU" sz="1600" dirty="0" smtClean="0">
              <a:solidFill>
                <a:schemeClr val="tx1"/>
              </a:solidFill>
            </a:endParaRPr>
          </a:p>
          <a:p>
            <a:pPr marL="139700" indent="0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• </a:t>
            </a:r>
            <a:r>
              <a:rPr lang="ru-RU" sz="1600" dirty="0">
                <a:solidFill>
                  <a:schemeClr val="tx1"/>
                </a:solidFill>
              </a:rPr>
              <a:t>Денежный вклад в имущество </a:t>
            </a:r>
            <a:endParaRPr lang="ru-RU" sz="1600" dirty="0" smtClean="0">
              <a:solidFill>
                <a:schemeClr val="tx1"/>
              </a:solidFill>
            </a:endParaRPr>
          </a:p>
          <a:p>
            <a:pPr marL="139700" indent="0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• </a:t>
            </a:r>
            <a:r>
              <a:rPr lang="ru-RU" sz="1600" dirty="0">
                <a:solidFill>
                  <a:schemeClr val="tx1"/>
                </a:solidFill>
              </a:rPr>
              <a:t>Покупка акций </a:t>
            </a:r>
            <a:endParaRPr lang="ru-RU" sz="1600" dirty="0" smtClean="0">
              <a:solidFill>
                <a:schemeClr val="tx1"/>
              </a:solidFill>
            </a:endParaRPr>
          </a:p>
          <a:p>
            <a:pPr marL="139700" indent="0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• </a:t>
            </a:r>
            <a:r>
              <a:rPr lang="ru-RU" sz="1600" dirty="0">
                <a:solidFill>
                  <a:schemeClr val="tx1"/>
                </a:solidFill>
              </a:rPr>
              <a:t>Конвертируемый </a:t>
            </a:r>
            <a:r>
              <a:rPr lang="ru-RU" sz="1600" dirty="0" err="1">
                <a:solidFill>
                  <a:schemeClr val="tx1"/>
                </a:solidFill>
              </a:rPr>
              <a:t>займ</a:t>
            </a:r>
            <a:r>
              <a:rPr lang="ru-RU" sz="1600" dirty="0">
                <a:solidFill>
                  <a:schemeClr val="tx1"/>
                </a:solidFill>
              </a:rPr>
              <a:t> сроком не менее года </a:t>
            </a:r>
            <a:endParaRPr lang="ru-RU" sz="1600" dirty="0" smtClean="0">
              <a:solidFill>
                <a:schemeClr val="tx1"/>
              </a:solidFill>
            </a:endParaRPr>
          </a:p>
          <a:p>
            <a:pPr marL="139700" indent="0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НАЗНАЧЕНИЕ</a:t>
            </a:r>
            <a:r>
              <a:rPr lang="ru-RU" sz="1600" dirty="0">
                <a:solidFill>
                  <a:schemeClr val="tx1"/>
                </a:solidFill>
              </a:rPr>
              <a:t>: исследования, разработка, коммерциализация результатов интеллектуальной </a:t>
            </a:r>
            <a:r>
              <a:rPr lang="ru-RU" sz="1600" dirty="0" smtClean="0">
                <a:solidFill>
                  <a:schemeClr val="tx1"/>
                </a:solidFill>
              </a:rPr>
              <a:t>деятельности</a:t>
            </a:r>
          </a:p>
          <a:p>
            <a:pPr marL="139700" indent="0">
              <a:buNone/>
            </a:pPr>
            <a:r>
              <a:rPr lang="ru-RU" sz="1600" dirty="0">
                <a:solidFill>
                  <a:schemeClr val="tx1"/>
                </a:solidFill>
              </a:rPr>
              <a:t>ВОЗМЕЩЕНИЕ </a:t>
            </a:r>
            <a:r>
              <a:rPr lang="ru-RU" sz="1600" dirty="0" smtClean="0">
                <a:solidFill>
                  <a:schemeClr val="tx1"/>
                </a:solidFill>
              </a:rPr>
              <a:t>СУММА:</a:t>
            </a:r>
          </a:p>
          <a:p>
            <a:pPr marL="139700" indent="0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• До 50% от суммы </a:t>
            </a:r>
            <a:r>
              <a:rPr lang="ru-RU" sz="1600" dirty="0" smtClean="0">
                <a:solidFill>
                  <a:schemeClr val="tx1"/>
                </a:solidFill>
              </a:rPr>
              <a:t>инвестиций</a:t>
            </a:r>
          </a:p>
          <a:p>
            <a:pPr marL="139700" indent="0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• Не более 20 млн рублей одному инвестору за </a:t>
            </a:r>
            <a:r>
              <a:rPr lang="ru-RU" sz="1600" dirty="0" smtClean="0">
                <a:solidFill>
                  <a:schemeClr val="tx1"/>
                </a:solidFill>
              </a:rPr>
              <a:t>инвестиции </a:t>
            </a:r>
            <a:r>
              <a:rPr lang="ru-RU" sz="1600" dirty="0">
                <a:solidFill>
                  <a:schemeClr val="tx1"/>
                </a:solidFill>
              </a:rPr>
              <a:t>в один университетский стартап </a:t>
            </a:r>
            <a:endParaRPr lang="ru-RU" sz="1600" dirty="0" smtClean="0">
              <a:solidFill>
                <a:schemeClr val="tx1"/>
              </a:solidFill>
            </a:endParaRPr>
          </a:p>
          <a:p>
            <a:pPr marL="139700" indent="0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• </a:t>
            </a:r>
            <a:r>
              <a:rPr lang="ru-RU" sz="1600" dirty="0">
                <a:solidFill>
                  <a:schemeClr val="tx1"/>
                </a:solidFill>
              </a:rPr>
              <a:t>Не более 100% суммы НДФЛ, уплаченной инвестором за 3 предшествующих года СРОК ПРЕДОСТАВЛЕНИЯ: после фактического </a:t>
            </a:r>
            <a:r>
              <a:rPr lang="ru-RU" sz="1600" dirty="0" smtClean="0">
                <a:solidFill>
                  <a:schemeClr val="tx1"/>
                </a:solidFill>
              </a:rPr>
              <a:t>осуществления инвестиции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11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41266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12</a:t>
            </a:fld>
            <a:endParaRPr/>
          </a:p>
        </p:txBody>
      </p:sp>
      <p:sp>
        <p:nvSpPr>
          <p:cNvPr id="103" name="Google Shape;103;p20"/>
          <p:cNvSpPr txBox="1"/>
          <p:nvPr/>
        </p:nvSpPr>
        <p:spPr>
          <a:xfrm>
            <a:off x="8313608" y="48374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000" b="1">
                <a:solidFill>
                  <a:srgbClr val="FFFFFF"/>
                </a:solidFill>
              </a:rPr>
              <a:t>12</a:t>
            </a:fld>
            <a:endParaRPr sz="1000" b="1">
              <a:solidFill>
                <a:srgbClr val="FFFFFF"/>
              </a:solidFill>
            </a:endParaRPr>
          </a:p>
        </p:txBody>
      </p:sp>
      <p:sp>
        <p:nvSpPr>
          <p:cNvPr id="104" name="Google Shape;104;p20"/>
          <p:cNvSpPr txBox="1"/>
          <p:nvPr/>
        </p:nvSpPr>
        <p:spPr>
          <a:xfrm>
            <a:off x="399007" y="349102"/>
            <a:ext cx="3623400" cy="3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5200" b="0" i="0" u="none" strike="noStrike" cap="none" dirty="0">
                <a:solidFill>
                  <a:srgbClr val="8F00FF"/>
                </a:solidFill>
                <a:latin typeface="Arial"/>
                <a:ea typeface="Arial"/>
                <a:cs typeface="Arial"/>
                <a:sym typeface="Arial"/>
              </a:rPr>
              <a:t>СПАСИБО</a:t>
            </a:r>
            <a:r>
              <a:rPr lang="ru" sz="5400" b="0" i="0" u="none" strike="noStrike" cap="none" dirty="0">
                <a:solidFill>
                  <a:srgbClr val="8F00FF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sz="11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b="0" i="0" u="none" strike="noStrike" cap="none" dirty="0">
                <a:solidFill>
                  <a:srgbClr val="1B1B1B"/>
                </a:solidFill>
                <a:latin typeface="Arial"/>
                <a:ea typeface="Arial"/>
                <a:cs typeface="Arial"/>
                <a:sym typeface="Arial"/>
              </a:rPr>
              <a:t>8 </a:t>
            </a:r>
            <a:r>
              <a:rPr lang="en-US" sz="1700" dirty="0" smtClean="0">
                <a:solidFill>
                  <a:srgbClr val="1B1B1B"/>
                </a:solidFill>
              </a:rPr>
              <a:t>9173591133</a:t>
            </a:r>
            <a:endParaRPr sz="11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0" i="0" u="none" strike="noStrike" cap="none" dirty="0" smtClean="0">
                <a:solidFill>
                  <a:srgbClr val="1B1B1B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ru" sz="1700" b="0" i="0" u="none" strike="noStrike" cap="none" dirty="0" smtClean="0">
                <a:solidFill>
                  <a:srgbClr val="1B1B1B"/>
                </a:solidFill>
                <a:latin typeface="Arial"/>
                <a:ea typeface="Arial"/>
                <a:cs typeface="Arial"/>
                <a:sym typeface="Arial"/>
              </a:rPr>
              <a:t>mail</a:t>
            </a:r>
            <a:r>
              <a:rPr lang="ru-RU" sz="1700" dirty="0">
                <a:solidFill>
                  <a:srgbClr val="1B1B1B"/>
                </a:solidFill>
              </a:rPr>
              <a:t>:</a:t>
            </a:r>
            <a:r>
              <a:rPr lang="ru" sz="1700" b="0" i="0" u="none" strike="noStrike" cap="none" dirty="0" smtClean="0">
                <a:solidFill>
                  <a:srgbClr val="1B1B1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b="0" i="0" u="none" strike="noStrike" cap="none" dirty="0" smtClean="0">
                <a:solidFill>
                  <a:srgbClr val="1B1B1B"/>
                </a:solidFill>
                <a:latin typeface="Arial"/>
                <a:ea typeface="Arial"/>
                <a:cs typeface="Arial"/>
                <a:sym typeface="Arial"/>
              </a:rPr>
              <a:t>makaeva@bash</a:t>
            </a:r>
            <a:r>
              <a:rPr lang="en-US" sz="1700" dirty="0" smtClean="0">
                <a:solidFill>
                  <a:srgbClr val="1B1B1B"/>
                </a:solidFill>
              </a:rPr>
              <a:t>.ru</a:t>
            </a:r>
            <a:endParaRPr sz="1100" dirty="0"/>
          </a:p>
        </p:txBody>
      </p:sp>
      <p:sp>
        <p:nvSpPr>
          <p:cNvPr id="105" name="Google Shape;105;p20"/>
          <p:cNvSpPr/>
          <p:nvPr/>
        </p:nvSpPr>
        <p:spPr>
          <a:xfrm>
            <a:off x="-11906" y="3921900"/>
            <a:ext cx="1127400" cy="12396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0"/>
          <p:cNvSpPr/>
          <p:nvPr/>
        </p:nvSpPr>
        <p:spPr>
          <a:xfrm>
            <a:off x="1110854" y="3921900"/>
            <a:ext cx="1126500" cy="12396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0"/>
          <p:cNvSpPr/>
          <p:nvPr/>
        </p:nvSpPr>
        <p:spPr>
          <a:xfrm>
            <a:off x="2226469" y="3921900"/>
            <a:ext cx="1126500" cy="12396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0"/>
          <p:cNvSpPr/>
          <p:nvPr/>
        </p:nvSpPr>
        <p:spPr>
          <a:xfrm>
            <a:off x="3337322" y="3921900"/>
            <a:ext cx="1127400" cy="12396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0"/>
          <p:cNvSpPr/>
          <p:nvPr/>
        </p:nvSpPr>
        <p:spPr>
          <a:xfrm>
            <a:off x="4463654" y="3921900"/>
            <a:ext cx="1126500" cy="12396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0"/>
          <p:cNvSpPr/>
          <p:nvPr/>
        </p:nvSpPr>
        <p:spPr>
          <a:xfrm>
            <a:off x="5564981" y="3921900"/>
            <a:ext cx="1126500" cy="12396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0"/>
          <p:cNvSpPr/>
          <p:nvPr/>
        </p:nvSpPr>
        <p:spPr>
          <a:xfrm>
            <a:off x="6690122" y="3921900"/>
            <a:ext cx="1127400" cy="12396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0"/>
          <p:cNvSpPr/>
          <p:nvPr/>
        </p:nvSpPr>
        <p:spPr>
          <a:xfrm>
            <a:off x="7817525" y="0"/>
            <a:ext cx="1326600" cy="51615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7553" y="637571"/>
            <a:ext cx="4279037" cy="3416400"/>
          </a:xfrm>
        </p:spPr>
        <p:txBody>
          <a:bodyPr>
            <a:noAutofit/>
          </a:bodyPr>
          <a:lstStyle/>
          <a:p>
            <a:pPr marL="139700" indent="0">
              <a:buNone/>
            </a:pPr>
            <a:r>
              <a:rPr lang="ru-RU" sz="1600" dirty="0">
                <a:solidFill>
                  <a:srgbClr val="6600CC"/>
                </a:solidFill>
              </a:rPr>
              <a:t>Федеральный проект «Платформа </a:t>
            </a:r>
            <a:r>
              <a:rPr lang="ru-RU" sz="1600" dirty="0" smtClean="0">
                <a:solidFill>
                  <a:srgbClr val="6600CC"/>
                </a:solidFill>
              </a:rPr>
              <a:t>университетского технологического </a:t>
            </a:r>
            <a:r>
              <a:rPr lang="ru-RU" sz="1600" dirty="0">
                <a:solidFill>
                  <a:srgbClr val="6600CC"/>
                </a:solidFill>
              </a:rPr>
              <a:t>предпринимательства» направлен на раскрытие предпринимательского потенциала молодежи и подготовку профессионалов в области технологического предпринимательства. </a:t>
            </a:r>
            <a:endParaRPr lang="ru-RU" sz="1600" dirty="0">
              <a:solidFill>
                <a:schemeClr val="tx1"/>
              </a:solidFill>
            </a:endParaRPr>
          </a:p>
          <a:p>
            <a:pPr marL="139700" indent="0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Цель </a:t>
            </a:r>
            <a:r>
              <a:rPr lang="ru-RU" sz="1600" dirty="0">
                <a:solidFill>
                  <a:schemeClr val="tx1"/>
                </a:solidFill>
              </a:rPr>
              <a:t>федерального проекта — формирование плеяды серийных предпринимателей, людей, массово запускающих новые бизнесы. </a:t>
            </a:r>
            <a:endParaRPr lang="ru-RU" sz="1600" dirty="0" smtClean="0">
              <a:solidFill>
                <a:schemeClr val="tx1"/>
              </a:solidFill>
            </a:endParaRPr>
          </a:p>
          <a:p>
            <a:pPr marL="139700" indent="0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Ключевой </a:t>
            </a:r>
            <a:r>
              <a:rPr lang="ru-RU" sz="1600" dirty="0">
                <a:solidFill>
                  <a:schemeClr val="tx1"/>
                </a:solidFill>
              </a:rPr>
              <a:t>показатель ФП — вывести в экономику из университетов 30 тыс. технологических предпринимателей к 2030 году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867911" y="264709"/>
            <a:ext cx="3999900" cy="3416400"/>
          </a:xfrm>
        </p:spPr>
        <p:txBody>
          <a:bodyPr>
            <a:noAutofit/>
          </a:bodyPr>
          <a:lstStyle/>
          <a:p>
            <a:pPr marL="139700" indent="0">
              <a:buNone/>
            </a:pPr>
            <a:r>
              <a:rPr lang="ru-RU" sz="1600" b="1" dirty="0">
                <a:solidFill>
                  <a:srgbClr val="6600CC"/>
                </a:solidFill>
              </a:rPr>
              <a:t>Задачи проекта: </a:t>
            </a:r>
            <a:endParaRPr lang="ru-RU" sz="1600" b="1" dirty="0" smtClean="0">
              <a:solidFill>
                <a:srgbClr val="6600CC"/>
              </a:solidFill>
            </a:endParaRPr>
          </a:p>
          <a:p>
            <a:pPr marL="139700" indent="0">
              <a:buNone/>
            </a:pPr>
            <a:endParaRPr lang="ru-RU" sz="1600" dirty="0">
              <a:solidFill>
                <a:schemeClr val="tx1"/>
              </a:solidFill>
            </a:endParaRPr>
          </a:p>
          <a:p>
            <a:pPr marL="139700" indent="0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•Масштабное </a:t>
            </a:r>
            <a:r>
              <a:rPr lang="ru-RU" sz="1600" dirty="0">
                <a:solidFill>
                  <a:schemeClr val="tx1"/>
                </a:solidFill>
              </a:rPr>
              <a:t>вовлечение студентов в технологическое предпринимательство. </a:t>
            </a:r>
            <a:endParaRPr lang="ru-RU" sz="1600" dirty="0" smtClean="0">
              <a:solidFill>
                <a:schemeClr val="tx1"/>
              </a:solidFill>
            </a:endParaRPr>
          </a:p>
          <a:p>
            <a:pPr marL="139700" indent="0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• </a:t>
            </a:r>
            <a:r>
              <a:rPr lang="ru-RU" sz="1600" dirty="0">
                <a:solidFill>
                  <a:schemeClr val="tx1"/>
                </a:solidFill>
              </a:rPr>
              <a:t>Формирование эффективной системы коммерциализации результатов интеллектуальной деятельности. </a:t>
            </a:r>
            <a:endParaRPr lang="ru-RU" sz="1600" dirty="0" smtClean="0">
              <a:solidFill>
                <a:schemeClr val="tx1"/>
              </a:solidFill>
            </a:endParaRPr>
          </a:p>
          <a:p>
            <a:pPr marL="139700" indent="0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• </a:t>
            </a:r>
            <a:r>
              <a:rPr lang="ru-RU" sz="1600" dirty="0">
                <a:solidFill>
                  <a:schemeClr val="tx1"/>
                </a:solidFill>
              </a:rPr>
              <a:t>Повышение инвестиционной привлекательности сферы исследований и разработок через создание предпринимательской платформы для серийного производства </a:t>
            </a:r>
            <a:r>
              <a:rPr lang="ru-RU" sz="1600" dirty="0" err="1">
                <a:solidFill>
                  <a:schemeClr val="tx1"/>
                </a:solidFill>
              </a:rPr>
              <a:t>стартапов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b="1">
                <a:solidFill>
                  <a:schemeClr val="lt1"/>
                </a:solidFill>
              </a:rPr>
              <a:t>2</a:t>
            </a:fld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3</a:t>
            </a:fld>
            <a:endParaRPr>
              <a:solidFill>
                <a:srgbClr val="595959"/>
              </a:solidFill>
            </a:endParaRPr>
          </a:p>
        </p:txBody>
      </p:sp>
      <p:sp>
        <p:nvSpPr>
          <p:cNvPr id="75" name="Google Shape;75;p16"/>
          <p:cNvSpPr txBox="1"/>
          <p:nvPr/>
        </p:nvSpPr>
        <p:spPr>
          <a:xfrm>
            <a:off x="349027" y="176343"/>
            <a:ext cx="6992806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ru-RU" sz="20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 платформы в 2023 году</a:t>
            </a:r>
            <a:endParaRPr sz="20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83" y="1084756"/>
            <a:ext cx="8573032" cy="365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404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4</a:t>
            </a:fld>
            <a:endParaRPr/>
          </a:p>
        </p:txBody>
      </p:sp>
      <p:sp>
        <p:nvSpPr>
          <p:cNvPr id="75" name="Google Shape;75;p16"/>
          <p:cNvSpPr txBox="1"/>
          <p:nvPr/>
        </p:nvSpPr>
        <p:spPr>
          <a:xfrm>
            <a:off x="286882" y="194099"/>
            <a:ext cx="8734276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всех элементов технологического предпринимательства</a:t>
            </a:r>
            <a:endParaRPr sz="20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92" y="624957"/>
            <a:ext cx="7954392" cy="424000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017166" y="4663217"/>
            <a:ext cx="5998800" cy="388707"/>
          </a:xfrm>
        </p:spPr>
        <p:txBody>
          <a:bodyPr>
            <a:normAutofit lnSpcReduction="10000"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ru-RU" sz="1400" b="1" dirty="0">
                <a:solidFill>
                  <a:srgbClr val="8F00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https://study-techtraining.mipt.ru/dashboard/main</a:t>
            </a:r>
            <a:endParaRPr lang="ru-RU" altLang="ru-RU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82" name="Google Shape;82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5</a:t>
            </a:fld>
            <a:endParaRPr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33165" y="49455"/>
            <a:ext cx="85217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b="1" dirty="0" smtClean="0">
                <a:solidFill>
                  <a:srgbClr val="8F00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Тренинги предпринимательских компетенций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" name="Google Shape;83;p17"/>
          <p:cNvSpPr txBox="1"/>
          <p:nvPr/>
        </p:nvSpPr>
        <p:spPr>
          <a:xfrm>
            <a:off x="363984" y="539701"/>
            <a:ext cx="8522564" cy="91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1600" dirty="0" smtClean="0"/>
              <a:t>Тренинги </a:t>
            </a:r>
            <a:r>
              <a:rPr lang="ru-RU" sz="1600" dirty="0"/>
              <a:t>предпринимательских компетенций на базе современных игровых </a:t>
            </a:r>
            <a:r>
              <a:rPr lang="ru-RU" sz="1600" dirty="0" err="1"/>
              <a:t>assessment</a:t>
            </a:r>
            <a:r>
              <a:rPr lang="ru-RU" sz="1600" dirty="0"/>
              <a:t>-технологий направлены на массовую диагностику предпринимательских компетенций и раскрытие способностей у молодежи к предпринимательству. </a:t>
            </a:r>
            <a:endParaRPr sz="1600" dirty="0">
              <a:solidFill>
                <a:srgbClr val="6600CC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91" y="1455937"/>
            <a:ext cx="7673468" cy="303616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6600CC"/>
                </a:solidFill>
              </a:rPr>
              <a:t>Акселерационные программы</a:t>
            </a:r>
            <a:endParaRPr lang="ru-RU" sz="2000" b="1" dirty="0">
              <a:solidFill>
                <a:srgbClr val="6600CC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114300" lvl="0" indent="0">
              <a:buClr>
                <a:srgbClr val="595959"/>
              </a:buClr>
              <a:buNone/>
            </a:pPr>
            <a:r>
              <a:rPr lang="ru-RU" sz="1700" dirty="0">
                <a:solidFill>
                  <a:srgbClr val="000000"/>
                </a:solidFill>
              </a:rPr>
              <a:t>Акселерационные программы на базе университетов призваны поддержать проектные команды и студенческие инициативы, а также усовершенствовать идею студенческих команд и усилить их компетенции. Программы состоят из лекций, </a:t>
            </a:r>
            <a:r>
              <a:rPr lang="ru-RU" sz="1700" dirty="0" err="1">
                <a:solidFill>
                  <a:srgbClr val="000000"/>
                </a:solidFill>
              </a:rPr>
              <a:t>воркшопов</a:t>
            </a:r>
            <a:r>
              <a:rPr lang="ru-RU" sz="1700" dirty="0">
                <a:solidFill>
                  <a:srgbClr val="000000"/>
                </a:solidFill>
              </a:rPr>
              <a:t>, нетворкинга, встреч с менторами и </a:t>
            </a:r>
            <a:r>
              <a:rPr lang="ru-RU" sz="1700" dirty="0" smtClean="0">
                <a:solidFill>
                  <a:srgbClr val="000000"/>
                </a:solidFill>
              </a:rPr>
              <a:t>экспертами.</a:t>
            </a:r>
            <a:endParaRPr lang="ru-RU" sz="1700" dirty="0">
              <a:solidFill>
                <a:srgbClr val="000000"/>
              </a:solidFill>
            </a:endParaRPr>
          </a:p>
          <a:p>
            <a:pPr marL="114300" lvl="0" indent="0">
              <a:buClr>
                <a:srgbClr val="595959"/>
              </a:buClr>
              <a:buNone/>
            </a:pPr>
            <a:endParaRPr lang="ru-RU" sz="1700" i="1" dirty="0">
              <a:solidFill>
                <a:srgbClr val="000000"/>
              </a:solidFill>
            </a:endParaRPr>
          </a:p>
          <a:p>
            <a:pPr marL="114300" lvl="0" indent="0">
              <a:buClr>
                <a:srgbClr val="595959"/>
              </a:buClr>
              <a:buNone/>
            </a:pPr>
            <a:r>
              <a:rPr lang="ru-RU" sz="1700" dirty="0">
                <a:solidFill>
                  <a:srgbClr val="000000"/>
                </a:solidFill>
              </a:rPr>
              <a:t>Ключевые результаты акселерационной программы:</a:t>
            </a:r>
          </a:p>
          <a:p>
            <a:pPr marL="114300" lvl="0" indent="0">
              <a:buClr>
                <a:srgbClr val="595959"/>
              </a:buClr>
              <a:buNone/>
            </a:pPr>
            <a:r>
              <a:rPr lang="ru-RU" sz="1700" dirty="0">
                <a:solidFill>
                  <a:srgbClr val="000000"/>
                </a:solidFill>
              </a:rPr>
              <a:t> • 300+ принявших участие в акселерационной программе (с регистрацией на </a:t>
            </a:r>
            <a:r>
              <a:rPr lang="ru-RU" sz="1700" dirty="0" err="1">
                <a:solidFill>
                  <a:srgbClr val="000000"/>
                </a:solidFill>
              </a:rPr>
              <a:t>Leader</a:t>
            </a:r>
            <a:r>
              <a:rPr lang="ru-RU" sz="1700" dirty="0">
                <a:solidFill>
                  <a:srgbClr val="000000"/>
                </a:solidFill>
              </a:rPr>
              <a:t>-ID) </a:t>
            </a:r>
          </a:p>
          <a:p>
            <a:pPr marL="114300" lvl="0" indent="0">
              <a:buClr>
                <a:srgbClr val="595959"/>
              </a:buClr>
              <a:buNone/>
            </a:pPr>
            <a:r>
              <a:rPr lang="ru-RU" sz="1700" dirty="0">
                <a:solidFill>
                  <a:srgbClr val="000000"/>
                </a:solidFill>
              </a:rPr>
              <a:t>• Создание не менее 50 проектов в рамках программы</a:t>
            </a:r>
          </a:p>
          <a:p>
            <a:pPr marL="114300" lvl="0" indent="0">
              <a:buClr>
                <a:srgbClr val="595959"/>
              </a:buClr>
              <a:buNone/>
            </a:pPr>
            <a:endParaRPr lang="ru-RU" sz="1700" i="1" dirty="0">
              <a:solidFill>
                <a:srgbClr val="000000"/>
              </a:solidFill>
            </a:endParaRPr>
          </a:p>
          <a:p>
            <a:pPr marL="114300" lvl="0" indent="0">
              <a:buClr>
                <a:srgbClr val="595959"/>
              </a:buClr>
              <a:buNone/>
            </a:pPr>
            <a:r>
              <a:rPr lang="en-US" sz="1700" b="1" dirty="0">
                <a:solidFill>
                  <a:srgbClr val="000000"/>
                </a:solidFill>
              </a:rPr>
              <a:t>2023</a:t>
            </a:r>
            <a:r>
              <a:rPr lang="ru-RU" sz="1700" b="1" dirty="0">
                <a:solidFill>
                  <a:srgbClr val="000000"/>
                </a:solidFill>
              </a:rPr>
              <a:t> год</a:t>
            </a:r>
            <a:endParaRPr lang="en-US" sz="1700" b="1" dirty="0">
              <a:solidFill>
                <a:srgbClr val="000000"/>
              </a:solidFill>
            </a:endParaRPr>
          </a:p>
          <a:p>
            <a:pPr marL="114300" lvl="0" indent="0">
              <a:buClr>
                <a:srgbClr val="595959"/>
              </a:buClr>
              <a:buNone/>
            </a:pPr>
            <a:r>
              <a:rPr lang="en-US" sz="1700" b="1" dirty="0">
                <a:solidFill>
                  <a:srgbClr val="000000"/>
                </a:solidFill>
              </a:rPr>
              <a:t> 3 </a:t>
            </a:r>
            <a:r>
              <a:rPr lang="ru-RU" sz="1700" b="1" dirty="0">
                <a:solidFill>
                  <a:srgbClr val="000000"/>
                </a:solidFill>
              </a:rPr>
              <a:t>акселерационные программы УГНТУ </a:t>
            </a:r>
            <a:endParaRPr lang="ru-RU" sz="1700" b="1" dirty="0" smtClean="0">
              <a:solidFill>
                <a:srgbClr val="000000"/>
              </a:solidFill>
            </a:endParaRPr>
          </a:p>
          <a:p>
            <a:pPr marL="114300" lvl="0" indent="0">
              <a:buClr>
                <a:srgbClr val="595959"/>
              </a:buClr>
              <a:buNone/>
            </a:pPr>
            <a:endParaRPr lang="ru-RU" sz="1400" b="1" dirty="0">
              <a:solidFill>
                <a:srgbClr val="000000"/>
              </a:solidFill>
            </a:endParaRPr>
          </a:p>
          <a:p>
            <a:pPr marL="114300" lvl="0" indent="0">
              <a:buClr>
                <a:srgbClr val="595959"/>
              </a:buClr>
              <a:buNone/>
            </a:pPr>
            <a:r>
              <a:rPr lang="en-US" sz="1400" b="1" dirty="0">
                <a:solidFill>
                  <a:srgbClr val="6600CC"/>
                </a:solidFill>
              </a:rPr>
              <a:t>https://leader-id.ru/</a:t>
            </a:r>
            <a:endParaRPr lang="ru-RU" sz="1400" b="1" dirty="0">
              <a:solidFill>
                <a:srgbClr val="6600CC"/>
              </a:solidFill>
            </a:endParaRPr>
          </a:p>
          <a:p>
            <a:pPr marL="114300" indent="0">
              <a:buNone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6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596516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11700" y="138471"/>
            <a:ext cx="8520600" cy="5727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6600CC"/>
                </a:solidFill>
              </a:rPr>
              <a:t>Предпринимательские точки кипения</a:t>
            </a:r>
            <a:endParaRPr lang="ru-RU" sz="2000" b="1" dirty="0">
              <a:solidFill>
                <a:srgbClr val="6600CC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3234866" cy="3416400"/>
          </a:xfrm>
        </p:spPr>
        <p:txBody>
          <a:bodyPr>
            <a:normAutofit/>
          </a:bodyPr>
          <a:lstStyle/>
          <a:p>
            <a:pPr marL="139700" indent="0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Зачем ПТК студентам?</a:t>
            </a:r>
          </a:p>
          <a:p>
            <a:pPr marL="139700" indent="0">
              <a:buNone/>
            </a:pPr>
            <a:endParaRPr lang="ru-RU" sz="1600" dirty="0" smtClean="0">
              <a:solidFill>
                <a:schemeClr val="tx1"/>
              </a:solidFill>
            </a:endParaRPr>
          </a:p>
          <a:p>
            <a:pPr marL="139700" indent="0">
              <a:buNone/>
            </a:pPr>
            <a:r>
              <a:rPr lang="ru-RU" sz="1600" dirty="0">
                <a:solidFill>
                  <a:schemeClr val="tx1"/>
                </a:solidFill>
              </a:rPr>
              <a:t>• </a:t>
            </a:r>
            <a:r>
              <a:rPr lang="ru-RU" sz="1600" dirty="0" smtClean="0">
                <a:solidFill>
                  <a:schemeClr val="tx1"/>
                </a:solidFill>
              </a:rPr>
              <a:t>Доступ </a:t>
            </a:r>
            <a:r>
              <a:rPr lang="ru-RU" sz="1600" dirty="0">
                <a:solidFill>
                  <a:schemeClr val="tx1"/>
                </a:solidFill>
              </a:rPr>
              <a:t>к широкому пулу экспертов. </a:t>
            </a:r>
            <a:endParaRPr lang="ru-RU" sz="1600" dirty="0" smtClean="0">
              <a:solidFill>
                <a:schemeClr val="tx1"/>
              </a:solidFill>
            </a:endParaRPr>
          </a:p>
          <a:p>
            <a:pPr marL="139700" indent="0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• </a:t>
            </a:r>
            <a:r>
              <a:rPr lang="ru-RU" sz="1600" dirty="0">
                <a:solidFill>
                  <a:schemeClr val="tx1"/>
                </a:solidFill>
              </a:rPr>
              <a:t>Привлечение инвесторов и индустриальных партнеров к лучшим </a:t>
            </a:r>
            <a:r>
              <a:rPr lang="ru-RU" sz="1600" dirty="0" err="1">
                <a:solidFill>
                  <a:schemeClr val="tx1"/>
                </a:solidFill>
              </a:rPr>
              <a:t>стартапам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</a:p>
          <a:p>
            <a:pPr marL="139700" indent="0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• Навигация по </a:t>
            </a:r>
            <a:r>
              <a:rPr lang="ru-RU" sz="1600" dirty="0" err="1">
                <a:solidFill>
                  <a:schemeClr val="tx1"/>
                </a:solidFill>
              </a:rPr>
              <a:t>грантовым</a:t>
            </a:r>
            <a:r>
              <a:rPr lang="ru-RU" sz="1600" dirty="0">
                <a:solidFill>
                  <a:schemeClr val="tx1"/>
                </a:solidFill>
              </a:rPr>
              <a:t> программам и мерам поддержки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7</a:t>
            </a:fld>
            <a:endParaRPr lang="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567" y="1017725"/>
            <a:ext cx="5189062" cy="364549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39387" y="4703625"/>
            <a:ext cx="28071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ru-RU" b="1" dirty="0">
                <a:solidFill>
                  <a:srgbClr val="8F00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https://leader-id.ru/places/1307</a:t>
            </a:r>
            <a:endParaRPr lang="en-US" altLang="ru-RU" b="1" dirty="0">
              <a:solidFill>
                <a:srgbClr val="8F00FF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651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41686" y="621437"/>
            <a:ext cx="5202314" cy="4607511"/>
          </a:xfrm>
        </p:spPr>
        <p:txBody>
          <a:bodyPr>
            <a:normAutofit fontScale="47500" lnSpcReduction="20000"/>
          </a:bodyPr>
          <a:lstStyle/>
          <a:p>
            <a:pPr marL="152400" indent="0">
              <a:buNone/>
            </a:pPr>
            <a:r>
              <a:rPr lang="ru-RU" sz="3400" b="1" dirty="0">
                <a:solidFill>
                  <a:srgbClr val="6600CC"/>
                </a:solidFill>
              </a:rPr>
              <a:t>ГРАНТ «СТУДЕНЧЕСКИЙ СТАРТАП» </a:t>
            </a:r>
            <a:endParaRPr lang="ru-RU" sz="3400" b="1" dirty="0" smtClean="0">
              <a:solidFill>
                <a:srgbClr val="6600CC"/>
              </a:solidFill>
            </a:endParaRPr>
          </a:p>
          <a:p>
            <a:pPr marL="152400" indent="0">
              <a:buNone/>
            </a:pPr>
            <a:r>
              <a:rPr lang="ru-RU" sz="3400" dirty="0" smtClean="0">
                <a:solidFill>
                  <a:schemeClr val="tx1"/>
                </a:solidFill>
              </a:rPr>
              <a:t>Программа </a:t>
            </a:r>
            <a:r>
              <a:rPr lang="ru-RU" sz="3400" dirty="0">
                <a:solidFill>
                  <a:schemeClr val="tx1"/>
                </a:solidFill>
              </a:rPr>
              <a:t>направлена на создание обучающимися ООВО </a:t>
            </a:r>
            <a:r>
              <a:rPr lang="ru-RU" sz="3400" dirty="0" err="1">
                <a:solidFill>
                  <a:schemeClr val="tx1"/>
                </a:solidFill>
              </a:rPr>
              <a:t>стартапов</a:t>
            </a:r>
            <a:r>
              <a:rPr lang="ru-RU" sz="3400" dirty="0">
                <a:solidFill>
                  <a:schemeClr val="tx1"/>
                </a:solidFill>
              </a:rPr>
              <a:t>, стремящихся разработать и </a:t>
            </a:r>
            <a:r>
              <a:rPr lang="ru-RU" sz="3400" dirty="0" smtClean="0">
                <a:solidFill>
                  <a:schemeClr val="tx1"/>
                </a:solidFill>
              </a:rPr>
              <a:t>освоить </a:t>
            </a:r>
            <a:r>
              <a:rPr lang="ru-RU" sz="3400" dirty="0">
                <a:solidFill>
                  <a:schemeClr val="tx1"/>
                </a:solidFill>
              </a:rPr>
              <a:t>производство нового товара, изделия, </a:t>
            </a:r>
            <a:r>
              <a:rPr lang="ru-RU" sz="3400" dirty="0" smtClean="0">
                <a:solidFill>
                  <a:schemeClr val="tx1"/>
                </a:solidFill>
              </a:rPr>
              <a:t>технологии </a:t>
            </a:r>
            <a:r>
              <a:rPr lang="ru-RU" sz="3400" dirty="0">
                <a:solidFill>
                  <a:schemeClr val="tx1"/>
                </a:solidFill>
              </a:rPr>
              <a:t>или услуги с использованием результатов </a:t>
            </a:r>
            <a:r>
              <a:rPr lang="ru-RU" sz="3400" dirty="0" smtClean="0">
                <a:solidFill>
                  <a:schemeClr val="tx1"/>
                </a:solidFill>
              </a:rPr>
              <a:t>собственных </a:t>
            </a:r>
            <a:r>
              <a:rPr lang="ru-RU" sz="3400" dirty="0">
                <a:solidFill>
                  <a:schemeClr val="tx1"/>
                </a:solidFill>
              </a:rPr>
              <a:t>научно-технических и технологических исследований, находящихся на начальной стадии развития и имеющих значительный потенциал </a:t>
            </a:r>
            <a:r>
              <a:rPr lang="ru-RU" sz="3400" dirty="0" smtClean="0">
                <a:solidFill>
                  <a:schemeClr val="tx1"/>
                </a:solidFill>
              </a:rPr>
              <a:t>коммерциализации</a:t>
            </a:r>
            <a:r>
              <a:rPr lang="ru-RU" sz="3400" dirty="0" smtClean="0"/>
              <a:t>.</a:t>
            </a:r>
          </a:p>
          <a:p>
            <a:pPr marL="152400" indent="0">
              <a:buNone/>
            </a:pPr>
            <a:endParaRPr lang="ru-RU" sz="3400" dirty="0" smtClean="0">
              <a:solidFill>
                <a:srgbClr val="6600CC"/>
              </a:solidFill>
            </a:endParaRPr>
          </a:p>
          <a:p>
            <a:pPr marL="152400" indent="0">
              <a:buNone/>
            </a:pPr>
            <a:r>
              <a:rPr lang="ru-RU" sz="3400" dirty="0" smtClean="0">
                <a:solidFill>
                  <a:srgbClr val="6600CC"/>
                </a:solidFill>
              </a:rPr>
              <a:t>до </a:t>
            </a:r>
            <a:r>
              <a:rPr lang="ru-RU" sz="3400" dirty="0">
                <a:solidFill>
                  <a:srgbClr val="6600CC"/>
                </a:solidFill>
              </a:rPr>
              <a:t>1 млн рублей на создание стартапа сроком на 1 год</a:t>
            </a:r>
          </a:p>
          <a:p>
            <a:pPr marL="152400" indent="0">
              <a:buNone/>
            </a:pPr>
            <a:r>
              <a:rPr lang="ru-RU" sz="3400" dirty="0">
                <a:solidFill>
                  <a:srgbClr val="6600CC"/>
                </a:solidFill>
              </a:rPr>
              <a:t>срок выполнения – 12 месяцев (1 этап – 2 месяца, 2 этап – 10 </a:t>
            </a:r>
            <a:r>
              <a:rPr lang="ru-RU" sz="3400" dirty="0" smtClean="0">
                <a:solidFill>
                  <a:srgbClr val="6600CC"/>
                </a:solidFill>
              </a:rPr>
              <a:t>месяцев)</a:t>
            </a:r>
          </a:p>
          <a:p>
            <a:pPr marL="152400" indent="0">
              <a:buNone/>
            </a:pPr>
            <a:endParaRPr lang="ru-RU" sz="3400" dirty="0" smtClean="0">
              <a:solidFill>
                <a:srgbClr val="6600CC"/>
              </a:solidFill>
            </a:endParaRPr>
          </a:p>
          <a:p>
            <a:pPr marL="152400" indent="0">
              <a:buNone/>
            </a:pPr>
            <a:r>
              <a:rPr lang="ru-RU" sz="3400" smtClean="0">
                <a:solidFill>
                  <a:srgbClr val="6600CC"/>
                </a:solidFill>
              </a:rPr>
              <a:t>4500 </a:t>
            </a:r>
            <a:r>
              <a:rPr lang="ru-RU" sz="3400" dirty="0" smtClean="0">
                <a:solidFill>
                  <a:srgbClr val="6600CC"/>
                </a:solidFill>
              </a:rPr>
              <a:t>грантов до </a:t>
            </a:r>
            <a:r>
              <a:rPr lang="ru-RU" sz="3400" smtClean="0">
                <a:solidFill>
                  <a:srgbClr val="6600CC"/>
                </a:solidFill>
              </a:rPr>
              <a:t>2024 года</a:t>
            </a:r>
            <a:endParaRPr lang="ru-RU" sz="3400" b="1" dirty="0" smtClean="0">
              <a:solidFill>
                <a:srgbClr val="6600CC"/>
              </a:solidFill>
            </a:endParaRPr>
          </a:p>
          <a:p>
            <a:pPr marL="152400" indent="0">
              <a:buNone/>
            </a:pPr>
            <a:r>
              <a:rPr lang="en-US" sz="3400" b="1" dirty="0" smtClean="0">
                <a:solidFill>
                  <a:srgbClr val="6600CC"/>
                </a:solidFill>
              </a:rPr>
              <a:t>https</a:t>
            </a:r>
            <a:r>
              <a:rPr lang="en-US" sz="3400" b="1" dirty="0">
                <a:solidFill>
                  <a:srgbClr val="6600CC"/>
                </a:solidFill>
              </a:rPr>
              <a:t>://fasie.ru/programs/programma-studstartup</a:t>
            </a:r>
            <a:r>
              <a:rPr lang="en-US" sz="2900" b="1" dirty="0">
                <a:solidFill>
                  <a:srgbClr val="6600CC"/>
                </a:solidFill>
              </a:rPr>
              <a:t>/</a:t>
            </a:r>
            <a:endParaRPr lang="ru-RU" sz="2900" b="1" dirty="0">
              <a:solidFill>
                <a:srgbClr val="6600CC"/>
              </a:solidFill>
            </a:endParaRPr>
          </a:p>
        </p:txBody>
      </p:sp>
      <p:sp>
        <p:nvSpPr>
          <p:cNvPr id="88" name="Google Shape;88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8</a:t>
            </a:fld>
            <a:endParaRPr/>
          </a:p>
        </p:txBody>
      </p:sp>
      <p:sp>
        <p:nvSpPr>
          <p:cNvPr id="90" name="Google Shape;90;p18"/>
          <p:cNvSpPr txBox="1"/>
          <p:nvPr/>
        </p:nvSpPr>
        <p:spPr>
          <a:xfrm>
            <a:off x="3681470" y="0"/>
            <a:ext cx="38127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rgbClr val="6600CC"/>
                </a:solidFill>
              </a:rPr>
              <a:t>Гранты студентам</a:t>
            </a:r>
            <a:endParaRPr sz="2000" dirty="0">
              <a:solidFill>
                <a:srgbClr val="6600CC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6600CC"/>
                </a:solidFill>
              </a:rPr>
              <a:t>Стартап-студия УГНТУ</a:t>
            </a:r>
            <a:endParaRPr lang="ru-RU" sz="2000" b="1" dirty="0">
              <a:solidFill>
                <a:srgbClr val="6600CC"/>
              </a:solidFill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709458" cy="3416400"/>
          </a:xfrm>
        </p:spPr>
        <p:txBody>
          <a:bodyPr/>
          <a:lstStyle/>
          <a:p>
            <a:pPr marL="114300" indent="0">
              <a:buNone/>
            </a:pPr>
            <a:r>
              <a:rPr lang="ru-RU" sz="1600" dirty="0">
                <a:solidFill>
                  <a:schemeClr val="tx1"/>
                </a:solidFill>
              </a:rPr>
              <a:t>Стартап-студия — это «фабрика </a:t>
            </a:r>
            <a:r>
              <a:rPr lang="ru-RU" sz="1600" dirty="0" err="1">
                <a:solidFill>
                  <a:schemeClr val="tx1"/>
                </a:solidFill>
              </a:rPr>
              <a:t>стартапов</a:t>
            </a:r>
            <a:r>
              <a:rPr lang="ru-RU" sz="1600" dirty="0">
                <a:solidFill>
                  <a:schemeClr val="tx1"/>
                </a:solidFill>
              </a:rPr>
              <a:t>»: ориентирована на быструю проверку бизнес-идей и массовое «производство» новых компаний. Это не бизнес-инкубатор, акселератор или центр трансфера технологий. Бизнес-идеи дает технологический предприниматель-партнер, ФИОП или корпорация, понимая и используя компетенции </a:t>
            </a:r>
            <a:r>
              <a:rPr lang="ru-RU" sz="1600" dirty="0" smtClean="0">
                <a:solidFill>
                  <a:schemeClr val="tx1"/>
                </a:solidFill>
              </a:rPr>
              <a:t>университета. Возможность обучающимся и сотрудникам вуза получить опыт технологического предпринимательства с эффективной поддержкой и в </a:t>
            </a:r>
            <a:r>
              <a:rPr lang="ru-RU" sz="1600" b="1" dirty="0" smtClean="0">
                <a:solidFill>
                  <a:srgbClr val="6600CC"/>
                </a:solidFill>
              </a:rPr>
              <a:t>безопасных условиях.</a:t>
            </a:r>
            <a:endParaRPr lang="ru-RU" sz="1600" b="1" dirty="0">
              <a:solidFill>
                <a:srgbClr val="6600C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9</a:t>
            </a:fld>
            <a:endParaRPr lang="ru"/>
          </a:p>
        </p:txBody>
      </p:sp>
      <p:pic>
        <p:nvPicPr>
          <p:cNvPr id="10" name="Picture 2" descr="https://sun9-6.userapi.com/impg/mmfOrXS0amEBf-Fpc6ROSCL_QFXhsMY_jyWAPA/OYdArNLCmL0.jpg?size=1000x1000&amp;quality=95&amp;sign=0b554205d55d297ba4dda3d7d11463fc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747" y="73451"/>
            <a:ext cx="1686757" cy="107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006788"/>
              </p:ext>
            </p:extLst>
          </p:nvPr>
        </p:nvGraphicFramePr>
        <p:xfrm>
          <a:off x="311700" y="3235427"/>
          <a:ext cx="8700117" cy="1821390"/>
        </p:xfrm>
        <a:graphic>
          <a:graphicData uri="http://schemas.openxmlformats.org/drawingml/2006/table">
            <a:tbl>
              <a:tblPr firstRow="1" firstCol="1" bandRow="1"/>
              <a:tblGrid>
                <a:gridCol w="965438"/>
                <a:gridCol w="1479347"/>
                <a:gridCol w="1511257"/>
                <a:gridCol w="1656237"/>
                <a:gridCol w="1031599"/>
                <a:gridCol w="918029"/>
                <a:gridCol w="1138210"/>
              </a:tblGrid>
              <a:tr h="4682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Цель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Источник бизнес-идей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Целевая аудитория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Что получает </a:t>
                      </a:r>
                      <a:r>
                        <a:rPr lang="ru-RU" sz="14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ц.а</a:t>
                      </a:r>
                      <a:r>
                        <a:rPr lang="ru-RU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Формат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Подход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41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Серийное создание успешных </a:t>
                      </a:r>
                      <a:r>
                        <a:rPr lang="ru-RU" sz="1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стартапов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Команда студии и индустриальные партнеры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«Потенциальный предприниматель»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(без команды, без </a:t>
                      </a:r>
                      <a:r>
                        <a:rPr lang="ru-RU" sz="1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юр.лица</a:t>
                      </a: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Команда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Бизнес-гипотеза,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Капитал на ее апробацию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Совместный </a:t>
                      </a: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 product development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Market pull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Валидированный</a:t>
                      </a: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новый продукт +</a:t>
                      </a:r>
                      <a:r>
                        <a:rPr lang="ru-RU" sz="1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юр.лицо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14273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724</Words>
  <Application>Microsoft Office PowerPoint</Application>
  <PresentationFormat>Экран (16:9)</PresentationFormat>
  <Paragraphs>108</Paragraphs>
  <Slides>12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Тренинги предпринимательских компетенций</vt:lpstr>
      <vt:lpstr>Акселерационные программы</vt:lpstr>
      <vt:lpstr>Предпринимательские точки кипения</vt:lpstr>
      <vt:lpstr>Презентация PowerPoint</vt:lpstr>
      <vt:lpstr>Стартап-студия УГНТУ</vt:lpstr>
      <vt:lpstr>Кэш-бек бизнес-ангелам по программе фонда «Сколково»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Дотком</cp:lastModifiedBy>
  <cp:revision>21</cp:revision>
  <dcterms:modified xsi:type="dcterms:W3CDTF">2023-05-23T06:45:10Z</dcterms:modified>
</cp:coreProperties>
</file>