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Я предприниматель уже 22 года. Для меня социальный проект — это не отдельный мир, а задача, которую можно решать предпринимательскими инструментами: объединять ресурсы, создавать инфраструктуру и строить устойчивые партнерства. Сегодня покажу модель, где крупный бизнес, НКО и предприниматели могут вместе превращать квоту в реальную занятость.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Квотируемое место важно рассматривать глазами человека. Это не просто запись в кадровой системе. Это доход, безопасная среда, возможность учиться, расти и быть частью профессионального сообщества. Поэтому наша задача — выстроить вокруг рабочего места среду, которая помогает человеку закрепиться и развиваться.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Есть практический пример — «Доброделки». По имеющимся у нас данным, в модели задействованы 60 человек с инвалидностью: они получают оплачиваемые рабочие места и работают в комфортной среде, а фонд оплаты труда обеспечивается за счет другого работодателя. Юридические детали кейса здесь намеренно не утверждаем — их нужно уточнить перед публичным выступлением. Главный вывод: квота может становиться реальной работой.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Эту логику мы уже собираем в собственную экосистему: НКО, ресурсный центр и мастерская. Есть грантовая поддержка, льготная аренда и инфраструктура для развития проекта. Статус готовности принимать людей именно на квотируемые рабочие места нужно финально подтвердить. Но принцип уже определен: мы берем ответственность не только за факт трудоустройства, а за среду и сопровождение.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Второй ресурс модели — предпринимательское сообщество. Микро- и малый бизнес может подключаться там, где он особенно силен: обучение конкретным профессиям, практика, создание кадрового резерва, рабочие места и сопровождение. Так социальная ответственность не ложится на одного участника — она становится системой партнерств.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Наша роль в партнерстве очень практичная. Мы готовы находить и готовить кандидатов, обучать, организовывать подходящую среду, сопровождать человека, подключать предпринимателей, формировать кадровый резерв и рабочие места. То есть крупному работодателю не нужно в одиночку собирать всю инфраструктуру — у нас уже есть несколько необходимых элементов экосистемы.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Вот предложение в одном слайде. Крупный бизнес дает ресурс партнерства — квотируемые места, финансирование или иной согласованный формат. Наша экосистема берет обучение, среду, сопровождение и организацию трудоустройства. Человек получает работу, доход и профессиональную реализацию. Для бизнеса это партнерство с уже подготовленной инфраструктурой и понятным социальным результатом. Юридические и финансовые параметры каждого партнерства согласовываются отдельно.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Финальный вопрос к аудитории простой: кто из крупных работодателей готов вместе с нами собрать такую модель в практический пилот? Мы готовы брать на себя обучение, создание рабочей среды и сопровождение людей с инвалидностью. Нам нужен партнер, который готов превратить квотируемые места в реальные рабочие места. После выступления я открыта к предметному разговору о формате сотрудничества.
[Sources]
— Материалы и факты: бриф пользователя.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7973568" y="0"/>
            <a:ext cx="4215384" cy="6858000"/>
          </a:xfrm>
          <a:prstGeom prst="rect">
            <a:avLst/>
          </a:prstGeom>
          <a:solidFill>
            <a:srgbClr val="E9ECEA"/>
          </a:solidFill>
          <a:ln w="12700">
            <a:solidFill>
              <a:srgbClr val="E9ECEA"/>
            </a:solidFill>
            <a:prstDash val="solid"/>
          </a:ln>
        </p:spPr>
      </p:sp>
      <p:pic>
        <p:nvPicPr>
          <p:cNvPr id="5" name="Image 0" descr="/mnt/data/IMG_6464.jpeg"/>
          <p:cNvPicPr>
            <a:picLocks noChangeAspect="1"/>
          </p:cNvPicPr>
          <p:nvPr/>
        </p:nvPicPr>
        <p:blipFill>
          <a:blip r:embed="rId1"/>
          <a:srcRect l="3882" r="3882"/>
          <a:stretch>
            <a:fillRect/>
          </a:stretch>
        </p:blipFill>
        <p:spPr>
          <a:xfrm>
            <a:off x="7973568" y="0"/>
            <a:ext cx="4215384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73568" y="0"/>
            <a:ext cx="4215384" cy="6858000"/>
          </a:xfrm>
          <a:prstGeom prst="rect">
            <a:avLst/>
          </a:prstGeom>
          <a:solidFill>
            <a:srgbClr val="17133F">
              <a:alpha val="16000"/>
            </a:srgbClr>
          </a:solidFill>
          <a:ln w="12700">
            <a:solidFill>
              <a:srgbClr val="17133F">
                <a:alpha val="0"/>
              </a:srgbClr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58368" y="1508760"/>
            <a:ext cx="6217920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171717"/>
                </a:solidFill>
              </a:rPr>
              <a:t>Амалия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171717"/>
                </a:solidFill>
              </a:rPr>
              <a:t>Барыкина</a:t>
            </a:r>
            <a:endParaRPr lang="en-US" sz="4200" dirty="0"/>
          </a:p>
        </p:txBody>
      </p:sp>
      <p:sp>
        <p:nvSpPr>
          <p:cNvPr id="9" name="Text 5"/>
          <p:cNvSpPr/>
          <p:nvPr/>
        </p:nvSpPr>
        <p:spPr>
          <a:xfrm>
            <a:off x="685800" y="3044952"/>
            <a:ext cx="52120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8AE67"/>
                </a:solidFill>
              </a:rPr>
              <a:t>22 года в предпринимательстве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685800" y="3657600"/>
            <a:ext cx="612648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71717"/>
                </a:solidFill>
              </a:rPr>
              <a:t>Предприниматель, который объединяет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71717"/>
                </a:solidFill>
              </a:rPr>
              <a:t>бизнес и социальные проекты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685800" y="4800600"/>
            <a:ext cx="658368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67085"/>
                </a:solidFill>
              </a:rPr>
              <a:t>Президент «ФиджиталПРО»  •  Директор двух АНО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667085"/>
                </a:solidFill>
              </a:rPr>
              <a:t>Эксперт по грантовой поддержке  •  Лауреат ФПГ</a:t>
            </a:r>
            <a:endParaRPr lang="en-US" sz="1250" dirty="0"/>
          </a:p>
        </p:txBody>
      </p:sp>
      <p:pic>
        <p:nvPicPr>
          <p:cNvPr id="12" name="Изображение 11" descr="Лого Фиджитал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15" y="759460"/>
            <a:ext cx="4316730" cy="4464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Квотируемое рабочее место может стать реальной возможностью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Не формальность — а точка опоры для профессиональной жизни.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13232" y="1874520"/>
            <a:ext cx="1938528" cy="1481328"/>
          </a:xfrm>
          <a:prstGeom prst="roundRect">
            <a:avLst>
              <a:gd name="adj" fmla="val 4938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9536" y="2057400"/>
            <a:ext cx="457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8AE67"/>
                </a:solidFill>
              </a:rPr>
              <a:t>₽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59536" y="2578608"/>
            <a:ext cx="157276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оплачиваемая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работа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971800" y="1874520"/>
            <a:ext cx="1938528" cy="1481328"/>
          </a:xfrm>
          <a:prstGeom prst="roundRect">
            <a:avLst>
              <a:gd name="adj" fmla="val 4938"/>
            </a:avLst>
          </a:prstGeom>
          <a:solidFill>
            <a:srgbClr val="EFEDFA"/>
          </a:solidFill>
          <a:ln w="12700">
            <a:solidFill>
              <a:srgbClr val="EFEDF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18104" y="2057400"/>
            <a:ext cx="457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32298D"/>
                </a:solidFill>
              </a:rPr>
              <a:t>↗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118104" y="2578608"/>
            <a:ext cx="157276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стабильный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доход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230368" y="1874520"/>
            <a:ext cx="1938528" cy="1481328"/>
          </a:xfrm>
          <a:prstGeom prst="roundRect">
            <a:avLst>
              <a:gd name="adj" fmla="val 4938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76672" y="2057400"/>
            <a:ext cx="457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8AE67"/>
                </a:solidFill>
              </a:rPr>
              <a:t>◎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376672" y="2578608"/>
            <a:ext cx="157276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принимающая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среда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488936" y="1874520"/>
            <a:ext cx="1938528" cy="1481328"/>
          </a:xfrm>
          <a:prstGeom prst="roundRect">
            <a:avLst>
              <a:gd name="adj" fmla="val 4938"/>
            </a:avLst>
          </a:prstGeom>
          <a:solidFill>
            <a:srgbClr val="EFEDFA"/>
          </a:solidFill>
          <a:ln w="12700">
            <a:solidFill>
              <a:srgbClr val="EFEDF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35240" y="2057400"/>
            <a:ext cx="457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32298D"/>
                </a:solidFill>
              </a:rPr>
              <a:t>△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635240" y="2578608"/>
            <a:ext cx="157276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профессиональный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рост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9747504" y="1874520"/>
            <a:ext cx="1938528" cy="1481328"/>
          </a:xfrm>
          <a:prstGeom prst="roundRect">
            <a:avLst>
              <a:gd name="adj" fmla="val 4938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93808" y="2057400"/>
            <a:ext cx="457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8AE67"/>
                </a:solidFill>
              </a:rPr>
              <a:t>●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893808" y="2578608"/>
            <a:ext cx="157276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сообщество и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171717"/>
                </a:solidFill>
              </a:rPr>
              <a:t>единомышленники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60120" y="4773168"/>
            <a:ext cx="102412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71717"/>
                </a:solidFill>
              </a:rPr>
              <a:t>РАБОТА   →   СТАБИЛЬНОСТЬ   →   РАЗВИТИЕ   →   САМОСТОЯТЕЛЬНОСТЬ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Это уже работает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Кейс «Доброделки» показывает сам принцип модели.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600200"/>
            <a:ext cx="2743200" cy="1325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0" b="1" dirty="0">
                <a:solidFill>
                  <a:srgbClr val="28AE67"/>
                </a:solidFill>
              </a:rPr>
              <a:t>60</a:t>
            </a:r>
            <a:endParaRPr lang="en-US" sz="7800" dirty="0"/>
          </a:p>
        </p:txBody>
      </p:sp>
      <p:sp>
        <p:nvSpPr>
          <p:cNvPr id="7" name="Text 5"/>
          <p:cNvSpPr/>
          <p:nvPr/>
        </p:nvSpPr>
        <p:spPr>
          <a:xfrm>
            <a:off x="3703320" y="1874520"/>
            <a:ext cx="28346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1717"/>
                </a:solidFill>
              </a:rPr>
              <a:t>человек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171717"/>
                </a:solidFill>
              </a:rPr>
              <a:t>с инвалидностью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 flipV="1">
            <a:off x="960120" y="3795395"/>
            <a:ext cx="9300210" cy="5715"/>
          </a:xfrm>
          <a:prstGeom prst="line">
            <a:avLst/>
          </a:prstGeom>
          <a:noFill/>
          <a:ln w="25400">
            <a:solidFill>
              <a:srgbClr val="CCD5D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3602736"/>
            <a:ext cx="384048" cy="384048"/>
          </a:xfrm>
          <a:prstGeom prst="ellipse">
            <a:avLst/>
          </a:prstGeom>
          <a:solidFill>
            <a:srgbClr val="28AE6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425196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8AE67"/>
                </a:solidFill>
              </a:rPr>
              <a:t>ЛЮДИ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14400" y="4641850"/>
            <a:ext cx="1549400" cy="64325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получают оплачиваемые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рабочие места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50895" y="3593211"/>
            <a:ext cx="384048" cy="384048"/>
          </a:xfrm>
          <a:prstGeom prst="ellipse">
            <a:avLst/>
          </a:prstGeom>
          <a:solidFill>
            <a:srgbClr val="28AE6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37535" y="427482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8AE67"/>
                </a:solidFill>
              </a:rPr>
              <a:t>СРЕДА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136265" y="4577715"/>
            <a:ext cx="1210310" cy="7099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позволяет работать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комфортно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788025" y="3602101"/>
            <a:ext cx="384048" cy="384048"/>
          </a:xfrm>
          <a:prstGeom prst="ellipse">
            <a:avLst/>
          </a:prstGeom>
          <a:solidFill>
            <a:srgbClr val="32298D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88025" y="427482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2298D"/>
                </a:solidFill>
              </a:rPr>
              <a:t>ФОТ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788025" y="4545965"/>
            <a:ext cx="1054100" cy="75755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обеспечивается за счет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1717"/>
                </a:solidFill>
              </a:rPr>
              <a:t>другого работодателя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0" y="5897880"/>
            <a:ext cx="6583680" cy="393192"/>
          </a:xfrm>
          <a:prstGeom prst="roundRect">
            <a:avLst>
              <a:gd name="adj" fmla="val 18605"/>
            </a:avLst>
          </a:prstGeom>
          <a:solidFill>
            <a:srgbClr val="17133F"/>
          </a:solidFill>
          <a:ln w="12700">
            <a:solidFill>
              <a:srgbClr val="17133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52928" y="5980176"/>
            <a:ext cx="6364224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Квотирование может создавать реальные рабочие места</a:t>
            </a:r>
            <a:endParaRPr lang="en-US" sz="1000" dirty="0"/>
          </a:p>
        </p:txBody>
      </p:sp>
      <p:pic>
        <p:nvPicPr>
          <p:cNvPr id="21" name="Изображение 20" descr="SfZ16C-hue3LpmgMG5jVU0-QBdvmnafdfe9HHBqBki6Fd_tqbBc335Bh6uRpNaHQv6V-YcbgszdCQnyhFMhlLqg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3695" y="274320"/>
            <a:ext cx="2395220" cy="2847975"/>
          </a:xfrm>
          <a:prstGeom prst="rect">
            <a:avLst/>
          </a:prstGeom>
        </p:spPr>
      </p:pic>
      <p:pic>
        <p:nvPicPr>
          <p:cNvPr id="22" name="Изображение 21" descr="mxjqpLJjtljYSqMEHD57Tovu9RIMKNAAU2xmck7PPLuKP0aJZHrQKY5fYz_feI27yo-YyQWO6zEN5gZxvKsufMs-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95" y="3328035"/>
            <a:ext cx="2394585" cy="31934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Мы начали создавать такую модель у себя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Не отдельный проект, а инфраструктура для занятости и сопровождения.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49808" y="160020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1810512"/>
            <a:ext cx="25603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8AE67"/>
                </a:solidFill>
              </a:rPr>
              <a:t>АНО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950976" y="2176272"/>
            <a:ext cx="27432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1717"/>
                </a:solidFill>
              </a:rPr>
              <a:t>«Объединение цифровых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171717"/>
                </a:solidFill>
              </a:rPr>
              <a:t>предпринимателей»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453128" y="160020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54296" y="1810512"/>
            <a:ext cx="25603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8AE67"/>
                </a:solidFill>
              </a:rPr>
              <a:t>РЦ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654296" y="2176272"/>
            <a:ext cx="27432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1717"/>
                </a:solidFill>
              </a:rPr>
              <a:t>«Точка роста»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56448" y="160020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EFEDFA"/>
          </a:solidFill>
          <a:ln w="12700">
            <a:solidFill>
              <a:srgbClr val="EFEDF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7616" y="1810512"/>
            <a:ext cx="25603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2298D"/>
                </a:solidFill>
              </a:rPr>
              <a:t>МАСТЕРСКАЯ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357616" y="2176272"/>
            <a:ext cx="274320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1717"/>
                </a:solidFill>
              </a:rPr>
              <a:t>«Каждый важен»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41248" y="3374136"/>
            <a:ext cx="164592" cy="164592"/>
          </a:xfrm>
          <a:prstGeom prst="ellipse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33756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71717"/>
                </a:solidFill>
              </a:rPr>
              <a:t>Поддержка Фонда президентских грантов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41248" y="3904488"/>
            <a:ext cx="164592" cy="164592"/>
          </a:xfrm>
          <a:prstGeom prst="ellipse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386791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71717"/>
                </a:solidFill>
              </a:rPr>
              <a:t>Льготная аренда помещения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41248" y="4434840"/>
            <a:ext cx="164592" cy="164592"/>
          </a:xfrm>
          <a:prstGeom prst="ellipse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4398264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71717"/>
                </a:solidFill>
              </a:rPr>
              <a:t>Создана инфраструктура для развития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841248" y="4965192"/>
            <a:ext cx="164592" cy="164592"/>
          </a:xfrm>
          <a:prstGeom prst="ellipse">
            <a:avLst/>
          </a:prstGeom>
          <a:solidFill>
            <a:srgbClr val="32298D"/>
          </a:solidFill>
          <a:ln w="12700">
            <a:solidFill>
              <a:srgbClr val="32298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928616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71717"/>
                </a:solidFill>
              </a:rPr>
              <a:t>Готовность принимать людей на квотируемые места — [УТОЧНИТЬ]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339328" y="3584448"/>
            <a:ext cx="274320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Мы готовы не только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трудоустраивать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8339328" y="4434840"/>
            <a:ext cx="269748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9D7EC"/>
                </a:solidFill>
              </a:rPr>
              <a:t>Мы готовы создавать среду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D9D7EC"/>
                </a:solidFill>
              </a:rPr>
              <a:t>и сопровождать человека.</a:t>
            </a:r>
            <a:endParaRPr lang="en-US" sz="1400" dirty="0"/>
          </a:p>
        </p:txBody>
      </p:sp>
      <p:pic>
        <p:nvPicPr>
          <p:cNvPr id="26" name="Изображение 25" descr="WPS Photo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6575" y="2953385"/>
            <a:ext cx="260604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 инициативе готов подключаться малый бизнес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«ФиджиталПРО» — предпринимательское сообщество как часть системы.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49808" y="1572768"/>
            <a:ext cx="457200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</a:rPr>
              <a:t>Предприниматели Екатеринбурга</a:t>
            </a:r>
            <a:endParaRPr lang="en-US" sz="2700" dirty="0"/>
          </a:p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</a:rPr>
              <a:t>готовы участвовать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49681" y="3227705"/>
            <a:ext cx="4754880" cy="6583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67085"/>
                </a:solidFill>
              </a:rPr>
              <a:t>Социальная ответственность может быть распределена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667085"/>
                </a:solidFill>
              </a:rPr>
              <a:t>между крупным бизнесом, НКО и предпринимателями.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623560" y="1874520"/>
            <a:ext cx="987552" cy="1463040"/>
          </a:xfrm>
          <a:prstGeom prst="roundRect">
            <a:avLst>
              <a:gd name="adj" fmla="val 5556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0" y="2029968"/>
            <a:ext cx="3474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8AE67"/>
                </a:solidFill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696712" y="2578608"/>
            <a:ext cx="84124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ОБУЧАТЬ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812280" y="1874520"/>
            <a:ext cx="987552" cy="1463040"/>
          </a:xfrm>
          <a:prstGeom prst="roundRect">
            <a:avLst>
              <a:gd name="adj" fmla="val 5556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0" y="2029968"/>
            <a:ext cx="3474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8AE67"/>
                </a:solidFill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85432" y="2578608"/>
            <a:ext cx="84124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ДАВАТЬ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ПРОФЕССИЮ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001000" y="1874520"/>
            <a:ext cx="987552" cy="1463040"/>
          </a:xfrm>
          <a:prstGeom prst="roundRect">
            <a:avLst>
              <a:gd name="adj" fmla="val 5556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2029968"/>
            <a:ext cx="3474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8AE67"/>
                </a:solidFill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074152" y="2578608"/>
            <a:ext cx="84124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КАДРОВЫЙ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РЕЗЕРВ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9189720" y="1874520"/>
            <a:ext cx="987552" cy="1463040"/>
          </a:xfrm>
          <a:prstGeom prst="roundRect">
            <a:avLst>
              <a:gd name="adj" fmla="val 5556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0" y="2029968"/>
            <a:ext cx="3474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8AE67"/>
                </a:solidFill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62872" y="2578608"/>
            <a:ext cx="84124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РАБОЧИЕ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МЕСТА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10378440" y="1874520"/>
            <a:ext cx="987552" cy="1463040"/>
          </a:xfrm>
          <a:prstGeom prst="roundRect">
            <a:avLst>
              <a:gd name="adj" fmla="val 5556"/>
            </a:avLst>
          </a:prstGeom>
          <a:solidFill>
            <a:srgbClr val="EFEDFA"/>
          </a:solidFill>
          <a:ln w="12700">
            <a:solidFill>
              <a:srgbClr val="EFEDF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698480" y="2029968"/>
            <a:ext cx="3474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2298D"/>
                </a:solidFill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451592" y="2578608"/>
            <a:ext cx="841248" cy="5303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1717"/>
                </a:solidFill>
              </a:rPr>
              <a:t>СОПРОВОЖДАТЬ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011680" y="5349240"/>
            <a:ext cx="8138160" cy="393192"/>
          </a:xfrm>
          <a:prstGeom prst="roundRect">
            <a:avLst>
              <a:gd name="adj" fmla="val 18605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21408" y="5431536"/>
            <a:ext cx="7918704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8AE67"/>
                </a:solidFill>
              </a:rPr>
              <a:t>Крупный бизнес + НКО + малый бизнес = распределенная модель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мы готовы взять на себя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Конкретная зона ответственности нашей экосистемы.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49808" y="160020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185623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Поиск и подготовка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кандидатов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511296" y="160020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94176" y="185623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Обучение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профессиям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72784" y="160020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55664" y="185623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Подходящая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рабочая среда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034272" y="160020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EFEDFA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17152" y="185623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Сопровождение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49808" y="301752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" y="327355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Связь с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предпринимателями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511296" y="301752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94176" y="327355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Кадровый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резерв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272784" y="3017520"/>
            <a:ext cx="2395728" cy="1051560"/>
          </a:xfrm>
          <a:prstGeom prst="roundRect">
            <a:avLst>
              <a:gd name="adj" fmla="val 6957"/>
            </a:avLst>
          </a:prstGeom>
          <a:solidFill>
            <a:srgbClr val="EFEDFA"/>
          </a:solidFill>
          <a:ln w="12700">
            <a:solidFill>
              <a:srgbClr val="DDE5E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55664" y="3273552"/>
            <a:ext cx="20116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Организация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171717"/>
                </a:solidFill>
              </a:rPr>
              <a:t>рабочих мест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9808" y="4828032"/>
            <a:ext cx="10680192" cy="1078992"/>
          </a:xfrm>
          <a:prstGeom prst="roundRect">
            <a:avLst>
              <a:gd name="adj" fmla="val 6780"/>
            </a:avLst>
          </a:prstGeom>
          <a:solidFill>
            <a:srgbClr val="17133F"/>
          </a:solidFill>
          <a:ln w="12700">
            <a:solidFill>
              <a:srgbClr val="17133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5166360"/>
            <a:ext cx="1014984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НКО  +  инфраструктура  +  предпринимательское сообщество  +  опыт привлечения финансирования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A9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502920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171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Предлагаем партнерство крупному бизнесу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76656" y="1115568"/>
            <a:ext cx="9875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7085"/>
                </a:solidFill>
              </a:rPr>
              <a:t>Готовая архитектура: роли разделены, результат общий.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31520" y="1600200"/>
            <a:ext cx="2971800" cy="2834640"/>
          </a:xfrm>
          <a:prstGeom prst="roundRect">
            <a:avLst>
              <a:gd name="adj" fmla="val 2581"/>
            </a:avLst>
          </a:prstGeom>
          <a:solidFill>
            <a:srgbClr val="EAF7F0"/>
          </a:solidFill>
          <a:ln w="12700">
            <a:solidFill>
              <a:srgbClr val="EAF7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1874520"/>
            <a:ext cx="2514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AE67"/>
                </a:solidFill>
              </a:rPr>
              <a:t>КРУПНЫЙ БИЗНЕС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51560" y="2743200"/>
            <a:ext cx="233172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квотируемые места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партнерство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финансирование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749040" y="2743200"/>
            <a:ext cx="457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8AE67"/>
                </a:solidFill>
              </a:rPr>
              <a:t>→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4251960" y="1600200"/>
            <a:ext cx="2971800" cy="2834640"/>
          </a:xfrm>
          <a:prstGeom prst="roundRect">
            <a:avLst>
              <a:gd name="adj" fmla="val 2581"/>
            </a:avLst>
          </a:prstGeom>
          <a:solidFill>
            <a:srgbClr val="17133F"/>
          </a:solidFill>
          <a:ln w="12700">
            <a:solidFill>
              <a:srgbClr val="1713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80560" y="1874520"/>
            <a:ext cx="2514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НКО + «ФИДЖИТАЛПРО»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+ ПРЕДПРИНИМАТЕЛИ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0" y="2743200"/>
            <a:ext cx="233172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5E3F2"/>
                </a:solidFill>
              </a:rPr>
              <a:t>обучение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5E3F2"/>
                </a:solidFill>
              </a:rPr>
              <a:t>рабочая среда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5E3F2"/>
                </a:solidFill>
              </a:rPr>
              <a:t>сопровождение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5E3F2"/>
                </a:solidFill>
              </a:rPr>
              <a:t>трудоустройство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269480" y="2743200"/>
            <a:ext cx="4572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8AE67"/>
                </a:solidFill>
              </a:rPr>
              <a:t>→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7772400" y="1600200"/>
            <a:ext cx="2971800" cy="2834640"/>
          </a:xfrm>
          <a:prstGeom prst="roundRect">
            <a:avLst>
              <a:gd name="adj" fmla="val 2581"/>
            </a:avLst>
          </a:prstGeom>
          <a:solidFill>
            <a:srgbClr val="EFEDFA"/>
          </a:solidFill>
          <a:ln w="12700">
            <a:solidFill>
              <a:srgbClr val="EFEDF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01000" y="1874520"/>
            <a:ext cx="251460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2298D"/>
                </a:solidFill>
              </a:rPr>
              <a:t>ЛЮДИ С ИНВАЛИДНОСТЬЮ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092440" y="2743200"/>
            <a:ext cx="233172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работа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доход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развитие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71717"/>
                </a:solidFill>
              </a:rPr>
              <a:t>профессиональная реализация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68096" y="4956048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2298D"/>
                </a:solidFill>
              </a:rPr>
              <a:t>РЕЗУЛЬТАТ ДЛЯ БИЗНЕСА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68096" y="5394960"/>
            <a:ext cx="1056132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1717"/>
                </a:solidFill>
              </a:rPr>
              <a:t>работающая модель квотируемых мест   •   социальный эффект   •   подготовленная инфраструктура   •   потенциальный кадровый резерв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28AE67"/>
          </a:solidFill>
          <a:ln w="12700">
            <a:solidFill>
              <a:srgbClr val="28AE6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92840" y="274320"/>
            <a:ext cx="4114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9B6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777240" y="1417320"/>
            <a:ext cx="6766560" cy="2148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Давайте превратим</a:t>
            </a:r>
            <a:endParaRPr lang="en-US" sz="3700" dirty="0"/>
          </a:p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квотируемые места</a:t>
            </a:r>
            <a:endParaRPr lang="en-US" sz="3700" dirty="0"/>
          </a:p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в реальные рабочие места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822960" y="3931920"/>
            <a:ext cx="6858000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AD8EC"/>
                </a:solidFill>
              </a:rPr>
              <a:t>Мы готовы обучать, создавать рабочую среду и сопровождать людей.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DAD8EC"/>
                </a:solidFill>
              </a:rPr>
              <a:t>Ищем крупный бизнес, готовый стать партнером этой модели.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8253095" y="1325880"/>
            <a:ext cx="2971800" cy="4069080"/>
          </a:xfrm>
          <a:prstGeom prst="roundRect">
            <a:avLst>
              <a:gd name="adj" fmla="val 2462"/>
            </a:avLst>
          </a:prstGeom>
          <a:solidFill>
            <a:srgbClr val="252052"/>
          </a:solidFill>
          <a:ln w="12700">
            <a:solidFill>
              <a:srgbClr val="403A7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0" y="1828800"/>
            <a:ext cx="23317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Амалия Барыкина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595360" y="2395728"/>
            <a:ext cx="233172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AD8EC"/>
                </a:solidFill>
              </a:rPr>
              <a:t>Президент бизнес-клуба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DAD8EC"/>
                </a:solidFill>
              </a:rPr>
              <a:t>«ФиджиталПРО»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595360" y="3145790"/>
            <a:ext cx="2331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altLang="en-US" b="1" dirty="0">
                <a:solidFill>
                  <a:srgbClr val="28AE67"/>
                </a:solidFill>
              </a:rPr>
              <a:t>ТЕЛЕФОН ДЛЯ СВЯЗИ 89610559998</a:t>
            </a:r>
            <a:endParaRPr lang="ru-RU" altLang="en-US" b="1" dirty="0">
              <a:solidFill>
                <a:srgbClr val="28AE67"/>
              </a:solidFill>
            </a:endParaRPr>
          </a:p>
        </p:txBody>
      </p:sp>
      <p:pic>
        <p:nvPicPr>
          <p:cNvPr id="13" name="Изображение 12" descr="5d8387e1-462f-4d60-b3fd-ff1ed34f9ffe"/>
          <p:cNvPicPr>
            <a:picLocks noChangeAspect="1"/>
          </p:cNvPicPr>
          <p:nvPr/>
        </p:nvPicPr>
        <p:blipFill>
          <a:blip r:embed="rId1"/>
          <a:srcRect l="19956" t="34922" r="18233" b="32469"/>
          <a:stretch>
            <a:fillRect/>
          </a:stretch>
        </p:blipFill>
        <p:spPr>
          <a:xfrm>
            <a:off x="9147175" y="3665220"/>
            <a:ext cx="1227455" cy="1401445"/>
          </a:xfrm>
          <a:prstGeom prst="rect">
            <a:avLst/>
          </a:prstGeom>
        </p:spPr>
      </p:pic>
      <p:pic>
        <p:nvPicPr>
          <p:cNvPr id="14" name="Изображение 13" descr="Лого Фиджитал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760730"/>
            <a:ext cx="4807585" cy="6565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2576</Words>
  <Application>WPS Presentation</Application>
  <PresentationFormat>On-screen Show (16:9)</PresentationFormat>
  <Paragraphs>223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SimSun</vt:lpstr>
      <vt:lpstr>Wingdings</vt:lpstr>
      <vt:lpstr>Aptos</vt:lpstr>
      <vt:lpstr>Segoe UI</vt:lpstr>
      <vt:lpstr>Aptos</vt:lpstr>
      <vt:lpstr>Aptos</vt:lpstr>
      <vt:lpstr>Aptos Display</vt:lpstr>
      <vt:lpstr>Aptos Display</vt:lpstr>
      <vt:lpstr>Aptos Display</vt:lpstr>
      <vt:lpstr>Microsoft YaHei</vt:lpstr>
      <vt:lpstr>Arial Unicode MS</vt:lpstr>
      <vt:lpstr>Segoe UI Variable Display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Амалия Барыкина — партнерская модель</dc:title>
  <dc:creator>OpenAI</dc:creator>
  <dc:subject>Квотируемые рабочие места</dc:subject>
  <cp:lastModifiedBy>user</cp:lastModifiedBy>
  <cp:revision>4</cp:revision>
  <dcterms:created xsi:type="dcterms:W3CDTF">2026-08-27T14:48:00Z</dcterms:created>
  <dcterms:modified xsi:type="dcterms:W3CDTF">2026-08-28T05:59:21Z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D79650F054A5477483B0FCA292AC4F89_13</vt:lpwstr>
  </property>
</Properties>
</file>