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7265" r:id="rId2"/>
    <p:sldId id="7293" r:id="rId3"/>
    <p:sldId id="7294" r:id="rId4"/>
    <p:sldId id="7295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зымова, Анастасия Дмитриевна" initials="КАД" lastIdx="1" clrIdx="0">
    <p:extLst>
      <p:ext uri="{19B8F6BF-5375-455C-9EA6-DF929625EA0E}">
        <p15:presenceInfo xmlns:p15="http://schemas.microsoft.com/office/powerpoint/2012/main" userId="S-1-5-21-1164932491-345474567-649228517-506067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7704"/>
    <a:srgbClr val="ABC917"/>
    <a:srgbClr val="EF7705"/>
    <a:srgbClr val="F07705"/>
    <a:srgbClr val="F7F7F9"/>
    <a:srgbClr val="F9FBEF"/>
    <a:srgbClr val="FEF8F1"/>
    <a:srgbClr val="232B32"/>
    <a:srgbClr val="2F363A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0" autoAdjust="0"/>
    <p:restoredTop sz="94656" autoAdjust="0"/>
  </p:normalViewPr>
  <p:slideViewPr>
    <p:cSldViewPr snapToGrid="0">
      <p:cViewPr varScale="1">
        <p:scale>
          <a:sx n="72" d="100"/>
          <a:sy n="72" d="100"/>
        </p:scale>
        <p:origin x="91" y="34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ru-RU" sz="1600" b="1" i="0" u="none" strike="noStrike" kern="1200" cap="all" spc="120" normalizeH="0" baseline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-52"/>
                <a:ea typeface="+mn-ea"/>
                <a:cs typeface="+mn-cs"/>
              </a:defRPr>
            </a:pPr>
            <a:r>
              <a:rPr lang="ru-RU" sz="1600" b="1" i="0" u="none" strike="noStrike" kern="1200" cap="all" spc="120" normalizeH="0" baseline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-52"/>
                <a:ea typeface="+mn-ea"/>
                <a:cs typeface="+mn-cs"/>
              </a:rPr>
              <a:t>Доля участия в проекте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ru-RU" sz="1600" b="1" i="0" u="none" strike="noStrike" kern="1200" cap="all" spc="120" normalizeH="0" baseline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-52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spPr>
            <a:solidFill>
              <a:srgbClr val="ABC917"/>
            </a:solidFill>
          </c:spPr>
          <c:dPt>
            <c:idx val="0"/>
            <c:bubble3D val="0"/>
            <c:spPr>
              <a:solidFill>
                <a:srgbClr val="F0770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C10-4C19-9645-93A1FFA97F69}"/>
              </c:ext>
            </c:extLst>
          </c:dPt>
          <c:dPt>
            <c:idx val="1"/>
            <c:bubble3D val="0"/>
            <c:spPr>
              <a:solidFill>
                <a:srgbClr val="ABC91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C10-4C19-9645-93A1FFA97F6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Лист1!$A$1:$B$1</c:f>
              <c:strCache>
                <c:ptCount val="2"/>
                <c:pt idx="0">
                  <c:v>Филиалов в сети</c:v>
                </c:pt>
                <c:pt idx="1">
                  <c:v>Филиалы в проекте</c:v>
                </c:pt>
              </c:strCache>
            </c:strRef>
          </c:cat>
          <c:val>
            <c:numRef>
              <c:f>Лист1!$A$2:$B$2</c:f>
              <c:numCache>
                <c:formatCode>General</c:formatCode>
                <c:ptCount val="2"/>
                <c:pt idx="0">
                  <c:v>24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10-4C19-9645-93A1FFA97F6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en-US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63CBC-0159-4395-BC03-3D067390A8CF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18C40C-08D9-49C0-88C1-9B31AC338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645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Комментарии не нужны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6031B1-1830-4150-A628-42FC9FD0439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675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Комментарии не нужны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6031B1-1830-4150-A628-42FC9FD0439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2506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Комментарии не нужны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6031B1-1830-4150-A628-42FC9FD0439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95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Комментарии не нужны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6031B1-1830-4150-A628-42FC9FD0439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0713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CB4770-53A4-4733-AB43-68131F8F2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EB8B252-DBA7-4669-BBAC-38F6E75E86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B0CDA1-F37C-4828-BFEA-B54E7E241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AE5E6-8EDE-4D0B-B7B0-09807E5D8DB7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8D1CEC-89B8-4367-A0C4-A63FEDFC3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8E5057-D37A-41E7-9F44-63FC490EF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B9EFD-78EE-4789-8651-7D53659E6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887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48FF64-AEE8-4F51-BE70-62B442A56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FBE4607-F0E4-4CA9-899E-BB0E019539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134FA5-BF36-4CBB-977F-9AFD29C28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AE5E6-8EDE-4D0B-B7B0-09807E5D8DB7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5A4524-209F-4076-8AF1-1E033EB7F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6D7ACD-0EDA-4554-8AF0-2DC714C90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B9EFD-78EE-4789-8651-7D53659E6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479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6FB5008-AD52-4E7C-AD80-0F0267FDFE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AA6581A-70D3-442B-AADA-DE686E45C1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AE4037-AE5C-4D20-A263-BE2B7E8FB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AE5E6-8EDE-4D0B-B7B0-09807E5D8DB7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175530-A428-4B09-8A1B-44073A018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B62062-65E8-4236-BBD4-12EAD640D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B9EFD-78EE-4789-8651-7D53659E6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325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F34A18-7DEE-4D45-9598-E2D651C09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8EAF2A-31E3-411C-9E78-3F64A445C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2A1F1A-485C-4810-9280-161338B33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AE5E6-8EDE-4D0B-B7B0-09807E5D8DB7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5E7C19-0842-4BC7-9A04-4CEA0B0D8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14BB40-9A4D-49D8-A6CF-3EF6A3003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B9EFD-78EE-4789-8651-7D53659E6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67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737DB5-D253-413F-A251-FB4D03C9E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97627D-4D67-43D7-ACEC-63D5B6DFC0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E41227-9A54-43EB-9AB9-4FC67DF42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AE5E6-8EDE-4D0B-B7B0-09807E5D8DB7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26AD30-1AC4-40F9-922F-F0572ABF8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0C3920-A921-41B6-AE16-6F6FDE059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B9EFD-78EE-4789-8651-7D53659E6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613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ABA5FB-0B6C-4C58-AA91-7DBBB5022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70BED8-7C15-4A32-8848-53278716EE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3CB28AB-2C5F-446F-8499-576D6BBD03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005C9B-A273-4318-A313-B93C82841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AE5E6-8EDE-4D0B-B7B0-09807E5D8DB7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1C380D-63C6-4C00-80D5-03AF2B54B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86D125-39E4-43F9-B40E-B62E289C5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B9EFD-78EE-4789-8651-7D53659E6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915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7CA132-80C1-4505-AFFD-0B23996C9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F48BCC-675F-484D-AF3C-A47F5E99C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3EA5266-BE73-4414-BE7D-142D5DDB68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C22EE2D-9894-46E1-80C3-0A94FD62CE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C7646AA-A96A-4CCE-BA38-66B2C59FC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ED77D40-FC18-464E-95F7-2410552EA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AE5E6-8EDE-4D0B-B7B0-09807E5D8DB7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18B2893-B9BC-4003-9B93-F71A2CA07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979C4A5-D27E-4E03-87DD-94F0A8A64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B9EFD-78EE-4789-8651-7D53659E6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091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7F4F6C-903B-448D-BC70-3CF31E038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26CB2BD-0494-49C7-BB91-B8EBFC88E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AE5E6-8EDE-4D0B-B7B0-09807E5D8DB7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45C4CD9-A549-445E-A5C8-77A33E692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0262953-0F54-47EF-806D-2A6D3840E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B9EFD-78EE-4789-8651-7D53659E6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20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694C8DF-C853-40D4-9A09-5CD308059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AE5E6-8EDE-4D0B-B7B0-09807E5D8DB7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7F79A5B-D4BE-40AC-A3F3-1966E4854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874D4CF-F1FD-4B0D-8A16-0CF4598EF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B9EFD-78EE-4789-8651-7D53659E6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342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4ED13D-AE9C-4EFD-BE64-640F18FC5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AA1F51-50F7-4CA6-A65C-13E444327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196CA51-0214-4FF6-8162-8B21A9D503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03DF4E3-9BF2-4105-BFC2-893C0741B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AE5E6-8EDE-4D0B-B7B0-09807E5D8DB7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ABEECE-2143-4906-92B4-24147670D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8929D67-54FE-4985-B090-615FF5D9D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B9EFD-78EE-4789-8651-7D53659E6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24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B2F974-3A2D-4D36-8106-A40F4C609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F1F0215-41ED-4F70-AB56-805BB6FF91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D05D44E-454E-4A65-AC7C-F044343EE8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3579A54-FF4D-40A9-BD70-32A36B4C1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AE5E6-8EDE-4D0B-B7B0-09807E5D8DB7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FA2937E-6D8E-4CA2-B8BE-320F32A03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DBD8EE-C1D8-4B8C-B1C4-0420DDD83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B9EFD-78EE-4789-8651-7D53659E6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28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B0D303-1541-451D-856F-864E4F363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6A8F0F-A4F6-4EA2-8812-EDEF810C5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5DFB92-3D37-48FA-A440-D3D5CC5309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AE5E6-8EDE-4D0B-B7B0-09807E5D8DB7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F05EAB-6163-4AC6-801E-4F9BC29425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54B6DB-90DE-446C-B65F-463E095319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B9EFD-78EE-4789-8651-7D53659E6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51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92D459-F327-4204-B321-5F4C12EBC9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6596" r="15364" b="27373"/>
          <a:stretch/>
        </p:blipFill>
        <p:spPr>
          <a:xfrm>
            <a:off x="4751069" y="0"/>
            <a:ext cx="7440931" cy="6858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A4C1FF2-C579-4425-8DE5-1D489FDEFAEA}"/>
              </a:ext>
            </a:extLst>
          </p:cNvPr>
          <p:cNvSpPr txBox="1"/>
          <p:nvPr/>
        </p:nvSpPr>
        <p:spPr>
          <a:xfrm>
            <a:off x="3370521" y="5376692"/>
            <a:ext cx="69536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Montserrat" pitchFamily="2" charset="-52"/>
              </a:rPr>
              <a:t>	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B2244A-A33A-4159-AD30-AAA780FC1015}"/>
              </a:ext>
            </a:extLst>
          </p:cNvPr>
          <p:cNvSpPr txBox="1"/>
          <p:nvPr/>
        </p:nvSpPr>
        <p:spPr>
          <a:xfrm>
            <a:off x="4751069" y="4323637"/>
            <a:ext cx="67795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>
              <a:latin typeface="Montserrat" panose="00000500000000000000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08A1E2-4E69-4A1E-86AF-A949524C581B}"/>
              </a:ext>
            </a:extLst>
          </p:cNvPr>
          <p:cNvSpPr txBox="1"/>
          <p:nvPr/>
        </p:nvSpPr>
        <p:spPr>
          <a:xfrm>
            <a:off x="3349893" y="2158606"/>
            <a:ext cx="68088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2F363A"/>
                </a:solidFill>
                <a:latin typeface="Montserrat Black" panose="00000A00000000000000" pitchFamily="2" charset="-52"/>
              </a:rPr>
              <a:t>Опыт взаимодействия проекта «Устраивайся» </a:t>
            </a:r>
          </a:p>
          <a:p>
            <a:pPr algn="ctr"/>
            <a:r>
              <a:rPr lang="ru-RU" sz="2400" dirty="0">
                <a:solidFill>
                  <a:srgbClr val="2F363A"/>
                </a:solidFill>
                <a:latin typeface="Montserrat Black" panose="00000A00000000000000" pitchFamily="2" charset="-52"/>
              </a:rPr>
              <a:t>БФ «Открывая горизонты»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3486D0E-3EAF-48B3-9722-3EB9F0DC80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34650" y="158889"/>
            <a:ext cx="1418606" cy="61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128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92D459-F327-4204-B321-5F4C12EBC9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6596" r="15364" b="27374"/>
          <a:stretch/>
        </p:blipFill>
        <p:spPr>
          <a:xfrm>
            <a:off x="4809827" y="0"/>
            <a:ext cx="7440931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FBEE8B-B0E0-4BA3-9850-8728195C5878}"/>
              </a:ext>
            </a:extLst>
          </p:cNvPr>
          <p:cNvSpPr txBox="1"/>
          <p:nvPr/>
        </p:nvSpPr>
        <p:spPr>
          <a:xfrm>
            <a:off x="357279" y="374977"/>
            <a:ext cx="8054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ADC90E"/>
                </a:solidFill>
                <a:effectLst/>
                <a:uLnTx/>
                <a:uFillTx/>
                <a:latin typeface="Montserrat Black" panose="00000A00000000000000" pitchFamily="2" charset="-52"/>
                <a:ea typeface="+mn-ea"/>
                <a:cs typeface="+mn-cs"/>
              </a:rPr>
              <a:t>1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2F363A"/>
                </a:solidFill>
                <a:effectLst/>
                <a:uLnTx/>
                <a:uFillTx/>
                <a:latin typeface="Montserrat Black" panose="00000A00000000000000" pitchFamily="2" charset="-52"/>
                <a:ea typeface="+mn-ea"/>
                <a:cs typeface="+mn-cs"/>
              </a:rPr>
              <a:t> Развитие партнерства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23BBD0-4924-42D1-871F-96A4E9A9D3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34650" y="158889"/>
            <a:ext cx="1418606" cy="61733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58F0F7E-6D7F-47D0-95F9-32CB8A496B09}"/>
              </a:ext>
            </a:extLst>
          </p:cNvPr>
          <p:cNvSpPr txBox="1"/>
          <p:nvPr/>
        </p:nvSpPr>
        <p:spPr>
          <a:xfrm>
            <a:off x="357279" y="2438489"/>
            <a:ext cx="337883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Montserrat" pitchFamily="2" charset="-52"/>
              </a:rPr>
              <a:t>Трудоустройства детей из центров помощи детям, оставшимся без попечения родителей. Филиал Барнаул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CBF136-96D2-4CC2-9CCC-AB1A8D9A6D1B}"/>
              </a:ext>
            </a:extLst>
          </p:cNvPr>
          <p:cNvSpPr txBox="1"/>
          <p:nvPr/>
        </p:nvSpPr>
        <p:spPr>
          <a:xfrm>
            <a:off x="4525284" y="2448561"/>
            <a:ext cx="288496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Montserrat" pitchFamily="2" charset="-52"/>
              </a:rPr>
              <a:t>Первые профессиональные пробы  в магазины сети. Филиал Барнаул.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B1FD24-F196-4188-A76E-4DF678469693}"/>
              </a:ext>
            </a:extLst>
          </p:cNvPr>
          <p:cNvSpPr txBox="1"/>
          <p:nvPr/>
        </p:nvSpPr>
        <p:spPr>
          <a:xfrm>
            <a:off x="8036913" y="2377323"/>
            <a:ext cx="385327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Montserrat" pitchFamily="2" charset="-52"/>
              </a:rPr>
              <a:t>Подписано Соглашение о сотрудничестве.</a:t>
            </a:r>
          </a:p>
          <a:p>
            <a:pPr algn="just"/>
            <a:r>
              <a:rPr lang="ru-RU" dirty="0">
                <a:latin typeface="Montserrat" pitchFamily="2" charset="-52"/>
              </a:rPr>
              <a:t>Филиалы- участники:</a:t>
            </a:r>
          </a:p>
          <a:p>
            <a:pPr algn="just"/>
            <a:r>
              <a:rPr lang="ru-RU" dirty="0">
                <a:latin typeface="Montserrat" pitchFamily="2" charset="-52"/>
              </a:rPr>
              <a:t>Барнаул, Томск, Новосибирск, Екатеринбург, Челябинск, ЯНАО, Тюмень.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8A0F330-EAA7-42ED-9BC0-87AA6FF907B6}"/>
              </a:ext>
            </a:extLst>
          </p:cNvPr>
          <p:cNvSpPr txBox="1"/>
          <p:nvPr/>
        </p:nvSpPr>
        <p:spPr>
          <a:xfrm>
            <a:off x="585707" y="1848135"/>
            <a:ext cx="61318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Montserrat Black" panose="00000A00000000000000" pitchFamily="2" charset="-52"/>
              </a:rPr>
              <a:t>2024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6267384-E071-40D1-BB31-D952A064C7C9}"/>
              </a:ext>
            </a:extLst>
          </p:cNvPr>
          <p:cNvSpPr txBox="1"/>
          <p:nvPr/>
        </p:nvSpPr>
        <p:spPr>
          <a:xfrm>
            <a:off x="4756844" y="1802444"/>
            <a:ext cx="61677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Montserrat Black" panose="00000A00000000000000" pitchFamily="2" charset="-52"/>
              </a:rPr>
              <a:t>2025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3665DE4-A83F-493A-AA45-E934E7A4AC0E}"/>
              </a:ext>
            </a:extLst>
          </p:cNvPr>
          <p:cNvSpPr txBox="1"/>
          <p:nvPr/>
        </p:nvSpPr>
        <p:spPr>
          <a:xfrm>
            <a:off x="9108142" y="1784522"/>
            <a:ext cx="61677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Montserrat Black" panose="00000A00000000000000" pitchFamily="2" charset="-52"/>
              </a:rPr>
              <a:t>2026</a:t>
            </a:r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93B81B50-F707-4F7F-8702-DC4FA35BAE7D}"/>
              </a:ext>
            </a:extLst>
          </p:cNvPr>
          <p:cNvCxnSpPr>
            <a:cxnSpLocks/>
          </p:cNvCxnSpPr>
          <p:nvPr/>
        </p:nvCxnSpPr>
        <p:spPr>
          <a:xfrm>
            <a:off x="846729" y="1601847"/>
            <a:ext cx="10636981" cy="0"/>
          </a:xfrm>
          <a:prstGeom prst="straightConnector1">
            <a:avLst/>
          </a:prstGeom>
          <a:ln w="88900">
            <a:solidFill>
              <a:srgbClr val="ABC91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>
            <a:extLst>
              <a:ext uri="{FF2B5EF4-FFF2-40B4-BE49-F238E27FC236}">
                <a16:creationId xmlns:a16="http://schemas.microsoft.com/office/drawing/2014/main" id="{C5F6F7DA-8EDA-47E8-B236-9CC0A0D62282}"/>
              </a:ext>
            </a:extLst>
          </p:cNvPr>
          <p:cNvSpPr/>
          <p:nvPr/>
        </p:nvSpPr>
        <p:spPr>
          <a:xfrm>
            <a:off x="5261100" y="1519921"/>
            <a:ext cx="236483" cy="231226"/>
          </a:xfrm>
          <a:prstGeom prst="ellipse">
            <a:avLst/>
          </a:prstGeom>
          <a:solidFill>
            <a:srgbClr val="F07704"/>
          </a:solidFill>
          <a:ln>
            <a:solidFill>
              <a:srgbClr val="EF77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1D28678F-C467-4E33-AC67-C7D2ADAF6F9B}"/>
              </a:ext>
            </a:extLst>
          </p:cNvPr>
          <p:cNvSpPr/>
          <p:nvPr/>
        </p:nvSpPr>
        <p:spPr>
          <a:xfrm>
            <a:off x="9406108" y="1486234"/>
            <a:ext cx="236483" cy="231226"/>
          </a:xfrm>
          <a:prstGeom prst="ellipse">
            <a:avLst/>
          </a:prstGeom>
          <a:solidFill>
            <a:srgbClr val="F07704"/>
          </a:solidFill>
          <a:ln>
            <a:solidFill>
              <a:srgbClr val="EF77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6CD37961-BE20-4C3A-8F8C-E3B3F262D567}"/>
              </a:ext>
            </a:extLst>
          </p:cNvPr>
          <p:cNvSpPr/>
          <p:nvPr/>
        </p:nvSpPr>
        <p:spPr>
          <a:xfrm>
            <a:off x="728487" y="1486234"/>
            <a:ext cx="236483" cy="231226"/>
          </a:xfrm>
          <a:prstGeom prst="ellipse">
            <a:avLst/>
          </a:prstGeom>
          <a:solidFill>
            <a:srgbClr val="F07704"/>
          </a:solidFill>
          <a:ln>
            <a:solidFill>
              <a:srgbClr val="EF77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4" name="Диаграмма 33">
            <a:extLst>
              <a:ext uri="{FF2B5EF4-FFF2-40B4-BE49-F238E27FC236}">
                <a16:creationId xmlns:a16="http://schemas.microsoft.com/office/drawing/2014/main" id="{C4CC85F8-63EF-41FF-8A87-5F1A6FD3F2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5415606"/>
              </p:ext>
            </p:extLst>
          </p:nvPr>
        </p:nvGraphicFramePr>
        <p:xfrm>
          <a:off x="585707" y="4120973"/>
          <a:ext cx="7367447" cy="2506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234176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92D459-F327-4204-B321-5F4C12EBC9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6596" r="15364" b="27374"/>
          <a:stretch/>
        </p:blipFill>
        <p:spPr>
          <a:xfrm>
            <a:off x="5018567" y="0"/>
            <a:ext cx="7440931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FBEE8B-B0E0-4BA3-9850-8728195C5878}"/>
              </a:ext>
            </a:extLst>
          </p:cNvPr>
          <p:cNvSpPr txBox="1"/>
          <p:nvPr/>
        </p:nvSpPr>
        <p:spPr>
          <a:xfrm>
            <a:off x="357279" y="374977"/>
            <a:ext cx="8054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ADC90E"/>
                </a:solidFill>
                <a:effectLst/>
                <a:uLnTx/>
                <a:uFillTx/>
                <a:latin typeface="Montserrat Black" panose="00000A00000000000000" pitchFamily="2" charset="-52"/>
                <a:ea typeface="+mn-ea"/>
                <a:cs typeface="+mn-cs"/>
              </a:rPr>
              <a:t>2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2F363A"/>
                </a:solidFill>
                <a:effectLst/>
                <a:uLnTx/>
                <a:uFillTx/>
                <a:latin typeface="Montserrat Black" panose="00000A00000000000000" pitchFamily="2" charset="-52"/>
                <a:ea typeface="+mn-ea"/>
                <a:cs typeface="+mn-cs"/>
              </a:rPr>
              <a:t> Кейсы и результаты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23BBD0-4924-42D1-871F-96A4E9A9D3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34650" y="158889"/>
            <a:ext cx="1418606" cy="61733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4CB0CD-BC7D-49F2-B64F-63074D5C907B}"/>
              </a:ext>
            </a:extLst>
          </p:cNvPr>
          <p:cNvSpPr txBox="1"/>
          <p:nvPr/>
        </p:nvSpPr>
        <p:spPr>
          <a:xfrm>
            <a:off x="6096000" y="914775"/>
            <a:ext cx="585725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Montserrat" pitchFamily="2" charset="-52"/>
              </a:rPr>
              <a:t>Инструменты</a:t>
            </a:r>
          </a:p>
          <a:p>
            <a:pPr algn="just"/>
            <a:endParaRPr lang="ru-RU" b="1" dirty="0">
              <a:latin typeface="Montserrat" pitchFamily="2" charset="-52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dirty="0">
                <a:latin typeface="Montserrat" pitchFamily="2" charset="-52"/>
              </a:rPr>
              <a:t>Сопровождение ребят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Montserrat" pitchFamily="2" charset="-52"/>
              </a:rPr>
              <a:t>Наставничество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Montserrat" pitchFamily="2" charset="-52"/>
              </a:rPr>
              <a:t>Программа благополучия (корпоративные подарки, скидки)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dirty="0">
                <a:latin typeface="Montserrat" pitchFamily="2" charset="-52"/>
              </a:rPr>
              <a:t>Обучение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Montserrat" pitchFamily="2" charset="-52"/>
              </a:rPr>
              <a:t>Индивидуальные графики и выбор магазинов</a:t>
            </a:r>
            <a:endParaRPr lang="ru-RU" sz="1800" dirty="0">
              <a:latin typeface="Montserrat" pitchFamily="2" charset="-5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F80B58-5D4B-4CEF-9D84-5BF22A62F995}"/>
              </a:ext>
            </a:extLst>
          </p:cNvPr>
          <p:cNvSpPr txBox="1"/>
          <p:nvPr/>
        </p:nvSpPr>
        <p:spPr>
          <a:xfrm>
            <a:off x="6096000" y="3877018"/>
            <a:ext cx="68941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latin typeface="Montserrat" pitchFamily="2" charset="-52"/>
              </a:rPr>
              <a:t>16</a:t>
            </a:r>
            <a:r>
              <a:rPr lang="ru-RU" dirty="0">
                <a:latin typeface="Montserrat" pitchFamily="2" charset="-52"/>
              </a:rPr>
              <a:t> человек заполнили анкеты;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latin typeface="Montserrat" pitchFamily="2" charset="-52"/>
              </a:rPr>
              <a:t>14</a:t>
            </a:r>
            <a:r>
              <a:rPr lang="ru-RU" dirty="0">
                <a:latin typeface="Montserrat" pitchFamily="2" charset="-52"/>
              </a:rPr>
              <a:t> человек трудоустроено;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latin typeface="Montserrat" pitchFamily="2" charset="-52"/>
              </a:rPr>
              <a:t>7 </a:t>
            </a:r>
            <a:r>
              <a:rPr lang="ru-RU" dirty="0">
                <a:latin typeface="Montserrat" pitchFamily="2" charset="-52"/>
              </a:rPr>
              <a:t>профессиональных проб;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latin typeface="Montserrat" pitchFamily="2" charset="-52"/>
              </a:rPr>
              <a:t>2</a:t>
            </a:r>
            <a:r>
              <a:rPr lang="ru-RU" dirty="0">
                <a:latin typeface="Montserrat" pitchFamily="2" charset="-52"/>
              </a:rPr>
              <a:t> человека со стажем более 6 месяцев;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latin typeface="Montserrat" pitchFamily="2" charset="-52"/>
              </a:rPr>
              <a:t>1</a:t>
            </a:r>
            <a:r>
              <a:rPr lang="ru-RU" dirty="0">
                <a:latin typeface="Montserrat" pitchFamily="2" charset="-52"/>
              </a:rPr>
              <a:t> человек рост от продавца до товароведа;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8C1660-D01B-450D-9EA2-F3138FDED9B8}"/>
              </a:ext>
            </a:extLst>
          </p:cNvPr>
          <p:cNvSpPr txBox="1"/>
          <p:nvPr/>
        </p:nvSpPr>
        <p:spPr>
          <a:xfrm>
            <a:off x="161802" y="1000660"/>
            <a:ext cx="4660984" cy="2062103"/>
          </a:xfrm>
          <a:prstGeom prst="rect">
            <a:avLst/>
          </a:prstGeom>
          <a:noFill/>
          <a:ln>
            <a:solidFill>
              <a:srgbClr val="ABC917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Montserrat" pitchFamily="2" charset="-52"/>
              </a:rPr>
              <a:t>Парень, </a:t>
            </a:r>
            <a:r>
              <a:rPr lang="ru-RU" sz="1600" b="1" dirty="0">
                <a:solidFill>
                  <a:srgbClr val="ABC917"/>
                </a:solidFill>
                <a:latin typeface="Montserrat" pitchFamily="2" charset="-52"/>
              </a:rPr>
              <a:t>23 года</a:t>
            </a:r>
            <a:r>
              <a:rPr lang="ru-RU" sz="1600" dirty="0">
                <a:latin typeface="Montserrat" pitchFamily="2" charset="-52"/>
              </a:rPr>
              <a:t>, был устроен в магазин в декабре 2025. Отработал продавцом- универсалом 5 месяцев </a:t>
            </a:r>
            <a:r>
              <a:rPr lang="ru-RU" sz="1600" b="1" dirty="0">
                <a:solidFill>
                  <a:srgbClr val="F07704"/>
                </a:solidFill>
                <a:latin typeface="Montserrat" pitchFamily="2" charset="-52"/>
              </a:rPr>
              <a:t>устал от коммуникации</a:t>
            </a:r>
            <a:r>
              <a:rPr lang="ru-RU" sz="1600" dirty="0">
                <a:solidFill>
                  <a:srgbClr val="F07704"/>
                </a:solidFill>
                <a:latin typeface="Montserrat" pitchFamily="2" charset="-52"/>
              </a:rPr>
              <a:t>. </a:t>
            </a:r>
          </a:p>
          <a:p>
            <a:pPr algn="just"/>
            <a:r>
              <a:rPr lang="ru-RU" sz="1600" dirty="0">
                <a:latin typeface="Montserrat" pitchFamily="2" charset="-52"/>
              </a:rPr>
              <a:t>Коммуникация  с тьютером+ Директором магазина = обучение в Корпоративном Университете и </a:t>
            </a:r>
            <a:r>
              <a:rPr lang="ru-RU" sz="1600" b="1" dirty="0">
                <a:solidFill>
                  <a:srgbClr val="ABC917"/>
                </a:solidFill>
                <a:latin typeface="Montserrat" pitchFamily="2" charset="-52"/>
              </a:rPr>
              <a:t>рост до товароведа (ночь).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5652BE-C3E6-4ACD-B0DA-D8BC10A5D1A2}"/>
              </a:ext>
            </a:extLst>
          </p:cNvPr>
          <p:cNvSpPr txBox="1"/>
          <p:nvPr/>
        </p:nvSpPr>
        <p:spPr>
          <a:xfrm>
            <a:off x="199024" y="3776017"/>
            <a:ext cx="462376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1600" dirty="0">
                <a:latin typeface="Montserrat" pitchFamily="2" charset="-52"/>
              </a:rPr>
              <a:t>Девушка, </a:t>
            </a:r>
            <a:r>
              <a:rPr lang="ru-RU" sz="1600" b="1" dirty="0">
                <a:solidFill>
                  <a:srgbClr val="ABC917"/>
                </a:solidFill>
                <a:latin typeface="Montserrat" pitchFamily="2" charset="-52"/>
              </a:rPr>
              <a:t>16 лет</a:t>
            </a:r>
            <a:r>
              <a:rPr lang="ru-RU" sz="1600" dirty="0">
                <a:latin typeface="Montserrat" pitchFamily="2" charset="-52"/>
              </a:rPr>
              <a:t>. Трудоустроилась на летний период.</a:t>
            </a:r>
          </a:p>
          <a:p>
            <a:pPr algn="just">
              <a:buNone/>
            </a:pPr>
            <a:r>
              <a:rPr lang="ru-RU" sz="1600" dirty="0">
                <a:latin typeface="Montserrat" pitchFamily="2" charset="-52"/>
              </a:rPr>
              <a:t>Поступила в колледж, совмещала работу и учебу. </a:t>
            </a:r>
            <a:r>
              <a:rPr lang="ru-RU" sz="1600" b="1" dirty="0">
                <a:solidFill>
                  <a:srgbClr val="F07704"/>
                </a:solidFill>
                <a:latin typeface="Montserrat" pitchFamily="2" charset="-52"/>
              </a:rPr>
              <a:t>Сложности с расписанием</a:t>
            </a:r>
            <a:r>
              <a:rPr lang="ru-RU" sz="1600" dirty="0">
                <a:latin typeface="Montserrat" pitchFamily="2" charset="-52"/>
              </a:rPr>
              <a:t>. Коммуникация тьютор + Директор= магазина согласовали </a:t>
            </a:r>
            <a:r>
              <a:rPr lang="ru-RU" sz="1600" b="1" dirty="0">
                <a:solidFill>
                  <a:srgbClr val="ABC917"/>
                </a:solidFill>
                <a:latin typeface="Montserrat" pitchFamily="2" charset="-52"/>
              </a:rPr>
              <a:t>график</a:t>
            </a:r>
            <a:r>
              <a:rPr lang="ru-RU" sz="1600" dirty="0">
                <a:latin typeface="Montserrat" pitchFamily="2" charset="-52"/>
              </a:rPr>
              <a:t> </a:t>
            </a:r>
            <a:r>
              <a:rPr lang="ru-RU" sz="1600" b="1" dirty="0">
                <a:solidFill>
                  <a:srgbClr val="ABC917"/>
                </a:solidFill>
                <a:latin typeface="Montserrat" pitchFamily="2" charset="-52"/>
              </a:rPr>
              <a:t>и перевод в магазин ближе к месту учёбы.</a:t>
            </a:r>
          </a:p>
        </p:txBody>
      </p:sp>
    </p:spTree>
    <p:extLst>
      <p:ext uri="{BB962C8B-B14F-4D97-AF65-F5344CB8AC3E}">
        <p14:creationId xmlns:p14="http://schemas.microsoft.com/office/powerpoint/2010/main" val="4216014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92D459-F327-4204-B321-5F4C12EBC9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6596" r="15364" b="27374"/>
          <a:stretch/>
        </p:blipFill>
        <p:spPr>
          <a:xfrm>
            <a:off x="4822786" y="39105"/>
            <a:ext cx="7440931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FBEE8B-B0E0-4BA3-9850-8728195C5878}"/>
              </a:ext>
            </a:extLst>
          </p:cNvPr>
          <p:cNvSpPr txBox="1"/>
          <p:nvPr/>
        </p:nvSpPr>
        <p:spPr>
          <a:xfrm>
            <a:off x="357279" y="374977"/>
            <a:ext cx="8054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solidFill>
                  <a:srgbClr val="ADC90E"/>
                </a:solidFill>
                <a:latin typeface="Montserrat Black" panose="00000A00000000000000" pitchFamily="2" charset="-52"/>
              </a:rPr>
              <a:t>3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2F363A"/>
                </a:solidFill>
                <a:effectLst/>
                <a:uLnTx/>
                <a:uFillTx/>
                <a:latin typeface="Montserrat Black" panose="00000A00000000000000" pitchFamily="2" charset="-52"/>
                <a:ea typeface="+mn-ea"/>
                <a:cs typeface="+mn-cs"/>
              </a:rPr>
              <a:t> </a:t>
            </a:r>
            <a:r>
              <a:rPr lang="ru-RU" sz="2400" dirty="0">
                <a:solidFill>
                  <a:srgbClr val="2F363A"/>
                </a:solidFill>
                <a:latin typeface="Montserrat Black" panose="00000A00000000000000" pitchFamily="2" charset="-52"/>
              </a:rPr>
              <a:t>Цели участия в проекте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2F363A"/>
              </a:solidFill>
              <a:effectLst/>
              <a:uLnTx/>
              <a:uFillTx/>
              <a:latin typeface="Montserrat Black" panose="00000A00000000000000" pitchFamily="2" charset="-52"/>
              <a:ea typeface="+mn-ea"/>
              <a:cs typeface="+mn-c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23BBD0-4924-42D1-871F-96A4E9A9D3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34650" y="158889"/>
            <a:ext cx="1418606" cy="6173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EF1C7BB-7F76-42FA-9011-84B6730FEEF2}"/>
              </a:ext>
            </a:extLst>
          </p:cNvPr>
          <p:cNvSpPr txBox="1"/>
          <p:nvPr/>
        </p:nvSpPr>
        <p:spPr>
          <a:xfrm>
            <a:off x="357279" y="1382531"/>
            <a:ext cx="1025401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Montserrat" pitchFamily="2" charset="-52"/>
              </a:rPr>
              <a:t>1.Предоставление первого безопасного опыта работы.</a:t>
            </a:r>
          </a:p>
          <a:p>
            <a:pPr algn="just"/>
            <a:endParaRPr lang="ru-RU" dirty="0">
              <a:latin typeface="Montserrat" pitchFamily="2" charset="-52"/>
            </a:endParaRPr>
          </a:p>
          <a:p>
            <a:pPr algn="just"/>
            <a:r>
              <a:rPr lang="ru-RU" dirty="0">
                <a:latin typeface="Montserrat" pitchFamily="2" charset="-52"/>
              </a:rPr>
              <a:t>2. Формирование базовых трудовых навыков и навыков коммуникации.</a:t>
            </a:r>
          </a:p>
          <a:p>
            <a:pPr algn="just"/>
            <a:endParaRPr lang="ru-RU" dirty="0">
              <a:latin typeface="Montserrat" pitchFamily="2" charset="-52"/>
            </a:endParaRPr>
          </a:p>
          <a:p>
            <a:pPr algn="just"/>
            <a:r>
              <a:rPr lang="ru-RU" dirty="0">
                <a:latin typeface="Montserrat" pitchFamily="2" charset="-52"/>
              </a:rPr>
              <a:t>3.Обеспечение финансовой самостоятельности и социализации.</a:t>
            </a:r>
          </a:p>
          <a:p>
            <a:pPr algn="just"/>
            <a:endParaRPr lang="ru-RU" dirty="0">
              <a:latin typeface="Montserrat" pitchFamily="2" charset="-52"/>
            </a:endParaRPr>
          </a:p>
          <a:p>
            <a:pPr algn="just"/>
            <a:r>
              <a:rPr lang="ru-RU" dirty="0">
                <a:latin typeface="Montserrat" pitchFamily="2" charset="-52"/>
              </a:rPr>
              <a:t>4.Рост количества филиалов, участвующих в проекте.</a:t>
            </a:r>
          </a:p>
          <a:p>
            <a:pPr algn="just"/>
            <a:endParaRPr lang="ru-RU" dirty="0">
              <a:latin typeface="Montserrat" pitchFamily="2" charset="-52"/>
            </a:endParaRPr>
          </a:p>
          <a:p>
            <a:pPr algn="just"/>
            <a:r>
              <a:rPr lang="ru-RU" dirty="0">
                <a:latin typeface="Montserrat" pitchFamily="2" charset="-52"/>
              </a:rPr>
              <a:t>5.Привлечение мотивированных сотрудников.</a:t>
            </a:r>
          </a:p>
          <a:p>
            <a:pPr algn="just"/>
            <a:endParaRPr lang="ru-RU" dirty="0">
              <a:latin typeface="Montserrat" pitchFamily="2" charset="-52"/>
            </a:endParaRPr>
          </a:p>
          <a:p>
            <a:pPr algn="just"/>
            <a:r>
              <a:rPr lang="ru-RU" dirty="0">
                <a:latin typeface="Montserrat" pitchFamily="2" charset="-52"/>
              </a:rPr>
              <a:t>6.Социальная ответственность.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62673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5295</TotalTime>
  <Words>267</Words>
  <Application>Microsoft Office PowerPoint</Application>
  <PresentationFormat>Широкоэкранный</PresentationFormat>
  <Paragraphs>50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Montserrat</vt:lpstr>
      <vt:lpstr>Montserrat Black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Казымова, Анастасия Дмитриевна</dc:creator>
  <cp:lastModifiedBy>Казымова, Анастасия Дмитриевна</cp:lastModifiedBy>
  <cp:revision>265</cp:revision>
  <dcterms:created xsi:type="dcterms:W3CDTF">2026-04-16T06:47:20Z</dcterms:created>
  <dcterms:modified xsi:type="dcterms:W3CDTF">2026-08-28T05:03:44Z</dcterms:modified>
</cp:coreProperties>
</file>