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8"/>
  </p:notesMasterIdLst>
  <p:sldIdLst>
    <p:sldId id="263" r:id="rId2"/>
    <p:sldId id="298" r:id="rId3"/>
    <p:sldId id="264" r:id="rId4"/>
    <p:sldId id="320" r:id="rId5"/>
    <p:sldId id="313" r:id="rId6"/>
    <p:sldId id="319" r:id="rId7"/>
  </p:sldIdLst>
  <p:sldSz cx="12192000" cy="6858000"/>
  <p:notesSz cx="6858000" cy="9144000"/>
  <p:embeddedFontLst>
    <p:embeddedFont>
      <p:font typeface="IBM Plex Sans" panose="020B0503050203000203" pitchFamily="34" charset="0"/>
      <p:regular r:id="rId9"/>
      <p:bold r:id="rId10"/>
      <p:italic r:id="rId11"/>
      <p:boldItalic r:id="rId12"/>
    </p:embeddedFont>
    <p:embeddedFont>
      <p:font typeface="Prata" panose="020B0604020202020204" charset="-52"/>
      <p:regular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5223"/>
    <a:srgbClr val="262849"/>
    <a:srgbClr val="413D39"/>
    <a:srgbClr val="F47E2F"/>
    <a:srgbClr val="064A76"/>
    <a:srgbClr val="F47F30"/>
    <a:srgbClr val="E02828"/>
    <a:srgbClr val="FFFFFF"/>
    <a:srgbClr val="DAE3F2"/>
    <a:srgbClr val="FAC0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83" autoAdjust="0"/>
    <p:restoredTop sz="94660"/>
  </p:normalViewPr>
  <p:slideViewPr>
    <p:cSldViewPr>
      <p:cViewPr varScale="1">
        <p:scale>
          <a:sx n="83" d="100"/>
          <a:sy n="83" d="100"/>
        </p:scale>
        <p:origin x="4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2AE85C-0B10-44F6-A7FD-0FB5165D702C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A2E0E-F3C7-4009-A627-D6DFB8AD98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08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981511-9A17-48D4-8666-5B874A6A32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414E4E-CADA-42BC-A7A7-19CA10D36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Prata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500A73-C8FE-46D4-8F8B-96D70EA48B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IBM Plex Sans" panose="020B0503050203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C89BCA-7E50-4233-BA14-6B0D60A28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65DFE-8D04-426D-8FA9-8E778F44FB9F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CD3A0E-0F04-494D-ACBA-40ED7AEFF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360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0FCDDC-3569-4D84-A5CC-876BED4E6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3432144-77FF-4B7E-BF3E-BF5AAC071E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BD673-0FBD-46E9-901D-9C32E84AC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94670C-8FE1-4522-AD22-3ADFD0C4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8623B-1DFA-4C76-96F6-780854142520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EADF3C-D15F-48CB-B47A-C314D2054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A48557-D759-4C5A-B325-E0A19DD5C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80EA72-5601-4B4C-94CC-01951E73C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816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DB588-7971-40BD-95EC-F19B55B4F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235F61-CD9F-46EA-B1F0-81FFAF47D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5B8905-5BCC-4894-9F06-A6BD7B425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436-E433-4208-93D5-3C239010877D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E54356-C6F6-4A54-B0E0-5FD8AF7E9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057D6F-02CA-4DFD-BC06-9BD421D9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80EA72-5601-4B4C-94CC-01951E73C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02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CE0BCA-B633-4DF7-8685-28F5FE37E2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800295-31C3-49CC-B727-DAFE8117B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3F1959-FABE-4097-997B-AEFA046D7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2E396-66E4-4059-B82B-D8EB6F5316A7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A19508-C699-4C39-924E-B035800E7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A263ED-769B-48CE-9B5A-530C27FBA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80EA72-5601-4B4C-94CC-01951E73C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03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18787-35FB-48AD-9197-B9298BBFE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444B45-3AF2-4AF1-9EAB-E0C9BE2F5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D4216D-4350-4DA4-9CB6-68FC307F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DE90-597D-4458-88F8-F9B051D3D7E3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660E35-B72C-4496-919D-AB8601516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33A51BB-C4EB-4471-9466-51C7356DE3F4}"/>
              </a:ext>
            </a:extLst>
          </p:cNvPr>
          <p:cNvSpPr/>
          <p:nvPr userDrawn="1"/>
        </p:nvSpPr>
        <p:spPr>
          <a:xfrm>
            <a:off x="11679052" y="6343200"/>
            <a:ext cx="512948" cy="514800"/>
          </a:xfrm>
          <a:prstGeom prst="rect">
            <a:avLst/>
          </a:prstGeom>
          <a:solidFill>
            <a:srgbClr val="F47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8A01C"/>
              </a:solidFill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424702D-E674-42F9-B177-10ACCF37E2A5}"/>
              </a:ext>
            </a:extLst>
          </p:cNvPr>
          <p:cNvCxnSpPr>
            <a:cxnSpLocks/>
          </p:cNvCxnSpPr>
          <p:nvPr userDrawn="1"/>
        </p:nvCxnSpPr>
        <p:spPr>
          <a:xfrm>
            <a:off x="623392" y="6343200"/>
            <a:ext cx="11568608" cy="0"/>
          </a:xfrm>
          <a:prstGeom prst="line">
            <a:avLst/>
          </a:prstGeom>
          <a:ln w="12700">
            <a:solidFill>
              <a:srgbClr val="F47E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99F2B11A-595D-4F6A-B3FA-7FE3E96D3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9052" y="6345324"/>
            <a:ext cx="514164" cy="512676"/>
          </a:xfrm>
          <a:prstGeom prst="rect">
            <a:avLst/>
          </a:prstGeom>
          <a:solidFill>
            <a:srgbClr val="F47E2F"/>
          </a:solidFill>
        </p:spPr>
        <p:txBody>
          <a:bodyPr anchor="ctr"/>
          <a:lstStyle>
            <a:lvl1pPr algn="ctr">
              <a:defRPr sz="1600">
                <a:solidFill>
                  <a:schemeClr val="bg1"/>
                </a:solidFill>
                <a:latin typeface="IBM Plex Sans" panose="020B0503050203000203" pitchFamily="34" charset="0"/>
              </a:defRPr>
            </a:lvl1pPr>
          </a:lstStyle>
          <a:p>
            <a:fld id="{D680EA72-5601-4B4C-94CC-01951E73CD9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621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C697AC-BDEC-40DF-B837-1B1DF633F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00215E-25AF-4217-8E95-501F3D736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88EED7-06BC-45CB-8248-66C7C642E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77D5-77E9-48F2-8611-158DDEF2136A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A31A24-131F-474C-85FE-F5800C32C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EB377-0D55-49C1-8748-C85C4D1A6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80EA72-5601-4B4C-94CC-01951E73C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172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Слайд с контакт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F8FDDF-2041-4A7C-9F6E-1AAD33C026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C697AC-BDEC-40DF-B837-1B1DF633F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00215E-25AF-4217-8E95-501F3D736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88EED7-06BC-45CB-8248-66C7C642E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25336-E374-4463-8CD7-482C456124D6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A31A24-131F-474C-85FE-F5800C32C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90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AD148-129C-4A0A-B6D4-70C4A0EC8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52C101-BF47-4FE0-BF4C-556D7A758F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1A367E-0057-4BD7-ABBE-EE03982DB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A418A6-6713-4400-A0E3-E015CABB1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3D4E-8A22-4D2D-99ED-E66B82B336B2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FC54B2-5D25-462A-8D26-F57163089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647B1F-2039-41E1-A9EA-D18BA8A0B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80EA72-5601-4B4C-94CC-01951E73C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790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57608-6C86-49B2-AE22-189335A4D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5AB61F-F4DC-4615-A765-009796680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944BFD-31BA-4EE5-A203-0EEF41CF1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E21673-56BE-455F-B74D-AACFE17B95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FA43988-E398-47AF-9D1C-5CD13F5AC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61908ED-0851-406F-B184-647E710CF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A0D0-E0D9-4579-AA92-DD2F45F20857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7F34F6F-E1C0-4428-BD07-F3901724D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DF1BE98-97A5-4D33-AC67-12943034B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80EA72-5601-4B4C-94CC-01951E73C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06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56784-0716-4BEE-9CFF-87EF2261D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6DA4394-B580-45F1-AA36-4E51CB3CC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041C-BA98-489C-BE6A-341D2600A0EF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14A7FC-904C-4C09-9BC6-21D0F9423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5B65AF-C527-443B-8951-4F54B05F5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80EA72-5601-4B4C-94CC-01951E73C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61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232D2A-86AF-4488-A5D3-8EA5E053D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5C133-B898-4F1D-97B5-80F4C683A9DE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66C578E-A82D-4E76-A385-096929E2D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9DD3A5-294C-4AF9-AB74-A5B00902A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80EA72-5601-4B4C-94CC-01951E73C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131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5F6049-8801-434B-8CB2-8E207F5DE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DFC11B-DB8E-435E-A31F-5C34F76E8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6BC34E-F9FA-4688-B82E-3D8A879FF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7D66BD-B4DF-4538-8BA8-D5399B423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E0DC-0CF6-4156-A122-3356ED3A5281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A587C1-00B9-4DD8-B9E9-52B4C9FAA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8AA65E-4533-48B2-95D4-5A229FAE2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80EA72-5601-4B4C-94CC-01951E73C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80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E38692-E8B8-469A-8E9D-DF8868EAAC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2188F-3E21-4C5F-9F27-B114BDEC5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6F4504-A33B-406B-8E32-13A0137B9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E6339A-87DE-4BD7-9284-33757373AD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91662-39B1-430B-BCE7-1521E805E444}" type="datetime1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7C21D-CEEB-49A1-98B6-FFEB98806F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7569C24-98D1-47B8-8E54-73D58A50265D}"/>
              </a:ext>
            </a:extLst>
          </p:cNvPr>
          <p:cNvSpPr/>
          <p:nvPr userDrawn="1"/>
        </p:nvSpPr>
        <p:spPr>
          <a:xfrm>
            <a:off x="11679052" y="6343200"/>
            <a:ext cx="512948" cy="514800"/>
          </a:xfrm>
          <a:prstGeom prst="rect">
            <a:avLst/>
          </a:prstGeom>
          <a:solidFill>
            <a:srgbClr val="F47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8A01C"/>
              </a:solidFill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8764AF3-D593-4AC2-9919-9C94D37926A9}"/>
              </a:ext>
            </a:extLst>
          </p:cNvPr>
          <p:cNvCxnSpPr>
            <a:cxnSpLocks/>
          </p:cNvCxnSpPr>
          <p:nvPr userDrawn="1"/>
        </p:nvCxnSpPr>
        <p:spPr>
          <a:xfrm>
            <a:off x="623392" y="6343200"/>
            <a:ext cx="11568608" cy="0"/>
          </a:xfrm>
          <a:prstGeom prst="line">
            <a:avLst/>
          </a:prstGeom>
          <a:ln w="12700">
            <a:solidFill>
              <a:srgbClr val="F47E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381215A8-B289-440E-8CA4-FC7C78ADCD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052" y="6345324"/>
            <a:ext cx="514164" cy="512676"/>
          </a:xfrm>
          <a:prstGeom prst="rect">
            <a:avLst/>
          </a:prstGeom>
          <a:solidFill>
            <a:srgbClr val="F47E2F"/>
          </a:solidFill>
        </p:spPr>
        <p:txBody>
          <a:bodyPr anchor="ctr"/>
          <a:lstStyle>
            <a:lvl1pPr algn="ctr">
              <a:defRPr sz="1600">
                <a:solidFill>
                  <a:schemeClr val="bg1"/>
                </a:solidFill>
                <a:latin typeface="IBM Plex Sans" panose="020B0503050203000203" pitchFamily="34" charset="0"/>
              </a:defRPr>
            </a:lvl1pPr>
          </a:lstStyle>
          <a:p>
            <a:fld id="{D680EA72-5601-4B4C-94CC-01951E73CD9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9441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rata" panose="00000500000000000000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evdokimova-e.ru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hyperlink" Target="https://wa.me/79137457418" TargetMode="External"/><Relationship Id="rId4" Type="http://schemas.openxmlformats.org/officeDocument/2006/relationships/hyperlink" Target="https://t.me/evdokimova_eev" TargetMode="Externa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6DD0A-E263-4E14-98ED-0EDC64C78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400" y="3897052"/>
            <a:ext cx="9144000" cy="792088"/>
          </a:xfrm>
        </p:spPr>
        <p:txBody>
          <a:bodyPr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ru-RU" sz="3600" dirty="0">
                <a:effectLst/>
              </a:rPr>
              <a:t>УПРАВЛЯЙ МЕЧТОЙ?</a:t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B766B67-400C-4BC1-AD79-E1E4DBF984C3}"/>
              </a:ext>
            </a:extLst>
          </p:cNvPr>
          <p:cNvSpPr/>
          <p:nvPr/>
        </p:nvSpPr>
        <p:spPr>
          <a:xfrm>
            <a:off x="587388" y="512676"/>
            <a:ext cx="10981220" cy="3069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5B50A3A-03D8-4802-9395-58CBE4106CC5}"/>
              </a:ext>
            </a:extLst>
          </p:cNvPr>
          <p:cNvSpPr/>
          <p:nvPr/>
        </p:nvSpPr>
        <p:spPr>
          <a:xfrm>
            <a:off x="731404" y="4797152"/>
            <a:ext cx="6408712" cy="828092"/>
          </a:xfrm>
          <a:prstGeom prst="rect">
            <a:avLst/>
          </a:prstGeom>
          <a:solidFill>
            <a:srgbClr val="F8A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IBM Plex Sans" charset="0"/>
              </a:rPr>
              <a:t>Новое поколение и его </a:t>
            </a:r>
            <a:r>
              <a:rPr lang="ru-RU" sz="2400" b="1">
                <a:solidFill>
                  <a:schemeClr val="tx1"/>
                </a:solidFill>
                <a:latin typeface="IBM Plex Sans" charset="0"/>
              </a:rPr>
              <a:t>«применение»</a:t>
            </a:r>
            <a:endParaRPr lang="ru-RU" sz="2400" b="1" dirty="0">
              <a:solidFill>
                <a:schemeClr val="tx1"/>
              </a:solidFill>
              <a:latin typeface="IBM Plex Sans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468147E-CF25-49D3-9245-F0F21E3E67C4}"/>
              </a:ext>
            </a:extLst>
          </p:cNvPr>
          <p:cNvCxnSpPr>
            <a:cxnSpLocks/>
          </p:cNvCxnSpPr>
          <p:nvPr/>
        </p:nvCxnSpPr>
        <p:spPr>
          <a:xfrm>
            <a:off x="587388" y="6237312"/>
            <a:ext cx="11604612" cy="0"/>
          </a:xfrm>
          <a:prstGeom prst="line">
            <a:avLst/>
          </a:prstGeom>
          <a:ln w="12700">
            <a:solidFill>
              <a:srgbClr val="F8A0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4C3F728-310A-4F70-938F-DC2FA4F5A0F4}"/>
              </a:ext>
            </a:extLst>
          </p:cNvPr>
          <p:cNvSpPr/>
          <p:nvPr/>
        </p:nvSpPr>
        <p:spPr>
          <a:xfrm>
            <a:off x="9029586" y="5085184"/>
            <a:ext cx="3179676" cy="1152128"/>
          </a:xfrm>
          <a:prstGeom prst="rect">
            <a:avLst/>
          </a:prstGeom>
          <a:solidFill>
            <a:srgbClr val="F8A01C"/>
          </a:solidFill>
          <a:ln w="19050">
            <a:solidFill>
              <a:srgbClr val="F8A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/>
            <a:r>
              <a:rPr lang="ru-RU" sz="1400" i="1" dirty="0">
                <a:solidFill>
                  <a:srgbClr val="353330"/>
                </a:solidFill>
                <a:effectLst/>
                <a:latin typeface="IBM Plex Sans" panose="020B0503050203000203" pitchFamily="34" charset="0"/>
              </a:rPr>
              <a:t>Только то, что работает в реальной жизни</a:t>
            </a:r>
            <a:endParaRPr lang="ru-RU" sz="1400" i="1" dirty="0">
              <a:solidFill>
                <a:srgbClr val="353330"/>
              </a:solidFill>
              <a:latin typeface="IBM Plex Sans" panose="020B050305020300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DFF700-1BB4-4C5D-BA86-A5455CE88213}"/>
              </a:ext>
            </a:extLst>
          </p:cNvPr>
          <p:cNvSpPr txBox="1"/>
          <p:nvPr/>
        </p:nvSpPr>
        <p:spPr>
          <a:xfrm>
            <a:off x="11064552" y="4741401"/>
            <a:ext cx="88517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0" dirty="0">
                <a:solidFill>
                  <a:srgbClr val="FFEF9A"/>
                </a:solidFill>
                <a:latin typeface="Prata" panose="00000500000000000000" pitchFamily="2" charset="-52"/>
              </a:rPr>
              <a:t>”</a:t>
            </a:r>
            <a:endParaRPr lang="ru-RU" sz="13500" dirty="0">
              <a:solidFill>
                <a:srgbClr val="FFEF9A"/>
              </a:solidFill>
              <a:latin typeface="Prata" panose="00000500000000000000" pitchFamily="2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8CF5BE-302D-4932-883F-5EEB0C9298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0016" y="980728"/>
            <a:ext cx="5343660" cy="378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7F6C180-3AA6-4F38-85D9-FE3DC728C6A8}"/>
              </a:ext>
            </a:extLst>
          </p:cNvPr>
          <p:cNvSpPr/>
          <p:nvPr/>
        </p:nvSpPr>
        <p:spPr>
          <a:xfrm>
            <a:off x="512948" y="514799"/>
            <a:ext cx="11167200" cy="172607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81370BD-9E44-4899-A1CD-9166752FE449}"/>
              </a:ext>
            </a:extLst>
          </p:cNvPr>
          <p:cNvCxnSpPr>
            <a:cxnSpLocks/>
          </p:cNvCxnSpPr>
          <p:nvPr/>
        </p:nvCxnSpPr>
        <p:spPr>
          <a:xfrm>
            <a:off x="623392" y="6343200"/>
            <a:ext cx="11568608" cy="0"/>
          </a:xfrm>
          <a:prstGeom prst="line">
            <a:avLst/>
          </a:prstGeom>
          <a:ln w="12700">
            <a:solidFill>
              <a:srgbClr val="F47E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C39C50-BA03-416A-8316-F39EBA434CED}"/>
              </a:ext>
            </a:extLst>
          </p:cNvPr>
          <p:cNvSpPr/>
          <p:nvPr/>
        </p:nvSpPr>
        <p:spPr>
          <a:xfrm>
            <a:off x="11679052" y="6343200"/>
            <a:ext cx="512948" cy="514800"/>
          </a:xfrm>
          <a:prstGeom prst="rect">
            <a:avLst/>
          </a:prstGeom>
          <a:solidFill>
            <a:srgbClr val="F47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8A01C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614D441-EEC8-4049-9A60-45CD6C10F496}"/>
              </a:ext>
            </a:extLst>
          </p:cNvPr>
          <p:cNvSpPr/>
          <p:nvPr/>
        </p:nvSpPr>
        <p:spPr>
          <a:xfrm>
            <a:off x="512948" y="514799"/>
            <a:ext cx="11166104" cy="5828401"/>
          </a:xfrm>
          <a:prstGeom prst="rect">
            <a:avLst/>
          </a:prstGeom>
          <a:noFill/>
          <a:ln>
            <a:solidFill>
              <a:srgbClr val="F47E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C16E44-1B56-43C1-8683-EBE50D92B6E8}"/>
              </a:ext>
            </a:extLst>
          </p:cNvPr>
          <p:cNvSpPr txBox="1"/>
          <p:nvPr/>
        </p:nvSpPr>
        <p:spPr>
          <a:xfrm>
            <a:off x="3999174" y="993984"/>
            <a:ext cx="41216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Prata" panose="00000500000000000000" pitchFamily="2" charset="-52"/>
              </a:rPr>
              <a:t>Коротко о себе</a:t>
            </a:r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836F0354-BE48-45EF-977D-4E5F0329E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EA72-5601-4B4C-94CC-01951E73CD9B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D20AC4F-0D72-4BCC-BF2C-4A46759DF1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808" y="1448780"/>
            <a:ext cx="4205191" cy="5409220"/>
          </a:xfrm>
          <a:prstGeom prst="rect">
            <a:avLst/>
          </a:prstGeom>
        </p:spPr>
      </p:pic>
      <p:graphicFrame>
        <p:nvGraphicFramePr>
          <p:cNvPr id="16" name="Таблица 13">
            <a:extLst>
              <a:ext uri="{FF2B5EF4-FFF2-40B4-BE49-F238E27FC236}">
                <a16:creationId xmlns:a16="http://schemas.microsoft.com/office/drawing/2014/main" id="{03879A19-86F3-4E2B-80A5-6E42787C0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688191"/>
              </p:ext>
            </p:extLst>
          </p:nvPr>
        </p:nvGraphicFramePr>
        <p:xfrm>
          <a:off x="731404" y="2528899"/>
          <a:ext cx="7668852" cy="3812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49">
                  <a:extLst>
                    <a:ext uri="{9D8B030D-6E8A-4147-A177-3AD203B41FA5}">
                      <a16:colId xmlns:a16="http://schemas.microsoft.com/office/drawing/2014/main" val="3919081201"/>
                    </a:ext>
                  </a:extLst>
                </a:gridCol>
                <a:gridCol w="2358469">
                  <a:extLst>
                    <a:ext uri="{9D8B030D-6E8A-4147-A177-3AD203B41FA5}">
                      <a16:colId xmlns:a16="http://schemas.microsoft.com/office/drawing/2014/main" val="3298154709"/>
                    </a:ext>
                  </a:extLst>
                </a:gridCol>
                <a:gridCol w="314811">
                  <a:extLst>
                    <a:ext uri="{9D8B030D-6E8A-4147-A177-3AD203B41FA5}">
                      <a16:colId xmlns:a16="http://schemas.microsoft.com/office/drawing/2014/main" val="4265003864"/>
                    </a:ext>
                  </a:extLst>
                </a:gridCol>
                <a:gridCol w="1894882">
                  <a:extLst>
                    <a:ext uri="{9D8B030D-6E8A-4147-A177-3AD203B41FA5}">
                      <a16:colId xmlns:a16="http://schemas.microsoft.com/office/drawing/2014/main" val="3573928638"/>
                    </a:ext>
                  </a:extLst>
                </a:gridCol>
                <a:gridCol w="350672">
                  <a:extLst>
                    <a:ext uri="{9D8B030D-6E8A-4147-A177-3AD203B41FA5}">
                      <a16:colId xmlns:a16="http://schemas.microsoft.com/office/drawing/2014/main" val="563056984"/>
                    </a:ext>
                  </a:extLst>
                </a:gridCol>
                <a:gridCol w="2464869">
                  <a:extLst>
                    <a:ext uri="{9D8B030D-6E8A-4147-A177-3AD203B41FA5}">
                      <a16:colId xmlns:a16="http://schemas.microsoft.com/office/drawing/2014/main" val="3496255869"/>
                    </a:ext>
                  </a:extLst>
                </a:gridCol>
              </a:tblGrid>
              <a:tr h="381217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F8A01C"/>
                          </a:solidFill>
                          <a:effectLst/>
                          <a:latin typeface="Prata" panose="00000500000000000000" pitchFamily="2" charset="-52"/>
                        </a:rPr>
                        <a:t>§</a:t>
                      </a:r>
                      <a:endParaRPr lang="ru-RU" sz="3200" dirty="0">
                        <a:solidFill>
                          <a:srgbClr val="F8A01C"/>
                        </a:solidFill>
                        <a:latin typeface="Prata" panose="00000500000000000000" pitchFamily="2" charset="-5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IBM Plex Sans" panose="020B0503050203000203" pitchFamily="34" charset="0"/>
                        </a:rPr>
                        <a:t>Авторские тренинги </a:t>
                      </a:r>
                      <a:b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IBM Plex Sans" panose="020B0503050203000203" pitchFamily="34" charset="0"/>
                        </a:rPr>
                      </a:b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IBM Plex Sans" panose="020B0503050203000203" pitchFamily="34" charset="0"/>
                        </a:rPr>
                        <a:t>по ценностной мотивации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F8A01C"/>
                          </a:solidFill>
                          <a:effectLst/>
                          <a:latin typeface="Prata" panose="00000500000000000000" pitchFamily="2" charset="-52"/>
                        </a:rPr>
                        <a:t>§</a:t>
                      </a:r>
                      <a:endParaRPr lang="ru-RU" sz="3200" dirty="0">
                        <a:solidFill>
                          <a:srgbClr val="F8A01C"/>
                        </a:solidFill>
                        <a:latin typeface="Prata" panose="00000500000000000000" pitchFamily="2" charset="-5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b="0" kern="1200" dirty="0">
                          <a:solidFill>
                            <a:schemeClr val="tx1"/>
                          </a:solidFill>
                          <a:effectLst/>
                          <a:latin typeface="IBM Plex Sans" panose="020B0503050203000203" pitchFamily="34" charset="0"/>
                          <a:ea typeface="+mn-ea"/>
                          <a:cs typeface="+mn-cs"/>
                        </a:rPr>
                        <a:t>Управленец-практик </a:t>
                      </a:r>
                      <a:br>
                        <a:rPr lang="ru-RU" sz="2000" b="0" kern="1200" dirty="0">
                          <a:solidFill>
                            <a:schemeClr val="tx1"/>
                          </a:solidFill>
                          <a:effectLst/>
                          <a:latin typeface="IBM Plex Sans" panose="020B0503050203000203" pitchFamily="34" charset="0"/>
                          <a:ea typeface="+mn-ea"/>
                          <a:cs typeface="+mn-cs"/>
                        </a:rPr>
                      </a:br>
                      <a:r>
                        <a:rPr lang="ru-RU" sz="2000" b="0" kern="1200" dirty="0">
                          <a:solidFill>
                            <a:schemeClr val="tx1"/>
                          </a:solidFill>
                          <a:effectLst/>
                          <a:latin typeface="IBM Plex Sans" panose="020B0503050203000203" pitchFamily="34" charset="0"/>
                          <a:ea typeface="+mn-ea"/>
                          <a:cs typeface="+mn-cs"/>
                        </a:rPr>
                        <a:t>и бизнес-тренер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F8A01C"/>
                          </a:solidFill>
                          <a:effectLst/>
                          <a:latin typeface="Prata" panose="00000500000000000000" pitchFamily="2" charset="-52"/>
                        </a:rPr>
                        <a:t>§</a:t>
                      </a:r>
                      <a:endParaRPr lang="ru-RU" sz="3200" dirty="0">
                        <a:solidFill>
                          <a:srgbClr val="F8A01C"/>
                        </a:solidFill>
                        <a:latin typeface="Prata" panose="00000500000000000000" pitchFamily="2" charset="-5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b="0" kern="1200" dirty="0">
                          <a:solidFill>
                            <a:schemeClr val="tx1"/>
                          </a:solidFill>
                          <a:effectLst/>
                          <a:latin typeface="IBM Plex Sans" panose="020B0503050203000203" pitchFamily="34" charset="0"/>
                          <a:ea typeface="+mn-ea"/>
                          <a:cs typeface="+mn-cs"/>
                        </a:rPr>
                        <a:t>Исследователь мышления (качественные методики)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647413"/>
                  </a:ext>
                </a:extLst>
              </a:tr>
            </a:tbl>
          </a:graphicData>
        </a:graphic>
      </p:graphicFrame>
      <p:sp>
        <p:nvSpPr>
          <p:cNvPr id="2050" name="AutoShape 2" descr="New Reta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New Reta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428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501BC7A3-0C70-E7A7-2BDA-4D0E5E6F1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763" y="80963"/>
            <a:ext cx="10515600" cy="1325562"/>
          </a:xfrm>
        </p:spPr>
        <p:txBody>
          <a:bodyPr/>
          <a:lstStyle/>
          <a:p>
            <a:r>
              <a:rPr lang="ru-RU" altLang="ru-RU" sz="3100" b="1" dirty="0">
                <a:solidFill>
                  <a:srgbClr val="EE5223"/>
                </a:solidFill>
                <a:latin typeface="Prata" panose="020B0604020202020204" charset="-52"/>
              </a:rPr>
              <a:t>Баланс поколений – молодость компании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D29CE19-D8EE-28C8-C482-865C18D3A0EA}"/>
              </a:ext>
            </a:extLst>
          </p:cNvPr>
          <p:cNvCxnSpPr>
            <a:cxnSpLocks/>
          </p:cNvCxnSpPr>
          <p:nvPr/>
        </p:nvCxnSpPr>
        <p:spPr>
          <a:xfrm>
            <a:off x="623888" y="6343650"/>
            <a:ext cx="11568112" cy="0"/>
          </a:xfrm>
          <a:prstGeom prst="line">
            <a:avLst/>
          </a:prstGeom>
          <a:ln w="12700">
            <a:solidFill>
              <a:srgbClr val="F47E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68FC261-B3C7-EE7F-115B-1278930665DD}"/>
              </a:ext>
            </a:extLst>
          </p:cNvPr>
          <p:cNvSpPr/>
          <p:nvPr/>
        </p:nvSpPr>
        <p:spPr>
          <a:xfrm>
            <a:off x="11679238" y="6343650"/>
            <a:ext cx="512762" cy="514350"/>
          </a:xfrm>
          <a:prstGeom prst="rect">
            <a:avLst/>
          </a:prstGeom>
          <a:solidFill>
            <a:srgbClr val="F47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8A01C"/>
              </a:solidFill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C82DB534-2D67-7F53-CF8E-37234706FE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789176"/>
              </p:ext>
            </p:extLst>
          </p:nvPr>
        </p:nvGraphicFramePr>
        <p:xfrm>
          <a:off x="512763" y="1900823"/>
          <a:ext cx="9972550" cy="31333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0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1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78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5223"/>
                          </a:solidFill>
                          <a:effectLst/>
                          <a:uLnTx/>
                          <a:uFillTx/>
                          <a:latin typeface="Prata" panose="00000500000000000000" pitchFamily="2" charset="-52"/>
                          <a:ea typeface="+mn-ea"/>
                          <a:cs typeface="+mn-cs"/>
                        </a:rPr>
                        <a:t>§</a:t>
                      </a: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5223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marL="91432" marR="91432" marT="45725" marB="45725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500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r>
                        <a:rPr lang="ru-RU" sz="2500" b="1" kern="1200" dirty="0">
                          <a:solidFill>
                            <a:schemeClr val="tx1"/>
                          </a:solidFill>
                          <a:latin typeface="IBM Plex Sans" charset="0"/>
                          <a:ea typeface="+mn-ea"/>
                          <a:cs typeface="+mn-cs"/>
                        </a:rPr>
                        <a:t>Неизбалованная жизнью молодежь – ценный ресурс</a:t>
                      </a:r>
                    </a:p>
                  </a:txBody>
                  <a:tcPr marL="91432" marR="9143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78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5223"/>
                          </a:solidFill>
                          <a:effectLst/>
                          <a:uLnTx/>
                          <a:uFillTx/>
                          <a:latin typeface="Prata" panose="00000500000000000000" pitchFamily="2" charset="-52"/>
                          <a:ea typeface="+mn-ea"/>
                          <a:cs typeface="+mn-cs"/>
                        </a:rPr>
                        <a:t>§</a:t>
                      </a: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5223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marL="91432" marR="91432" marT="45725" marB="45725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500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Ресурс «с установкой» – практика сопровождения и обучение приемам управления новым поколением.</a:t>
                      </a:r>
                    </a:p>
                    <a:p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Это работает НЕ только с сотрудниками проекта.</a:t>
                      </a:r>
                    </a:p>
                  </a:txBody>
                  <a:tcPr marL="91432" marR="9143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422" name="Номер слайда 13">
            <a:extLst>
              <a:ext uri="{FF2B5EF4-FFF2-40B4-BE49-F238E27FC236}">
                <a16:creationId xmlns:a16="http://schemas.microsoft.com/office/drawing/2014/main" id="{4FCF49BE-FE09-F7E9-9814-38CA337C9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527B0FD-7DD0-4CFB-A0B3-866C5D7A77C5}" type="slidenum">
              <a:rPr lang="ru-RU" altLang="ru-RU">
                <a:solidFill>
                  <a:schemeClr val="bg1"/>
                </a:solidFill>
                <a:latin typeface="IBM Plex Sans" panose="020B0503050203000203" pitchFamily="34" charset="0"/>
              </a:rPr>
              <a:pPr eaLnBrk="1" hangingPunct="1"/>
              <a:t>3</a:t>
            </a:fld>
            <a:endParaRPr lang="ru-RU" altLang="ru-RU"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F0820-BA37-566A-DD62-6D226370E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5563E34E-8813-40F3-1CDB-70772D7C7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763" y="80963"/>
            <a:ext cx="10515600" cy="1325562"/>
          </a:xfrm>
        </p:spPr>
        <p:txBody>
          <a:bodyPr/>
          <a:lstStyle/>
          <a:p>
            <a:r>
              <a:rPr lang="ru-RU" altLang="ru-RU" sz="3100" b="1" dirty="0">
                <a:solidFill>
                  <a:srgbClr val="EE5223"/>
                </a:solidFill>
                <a:latin typeface="Prata" panose="020B0604020202020204" charset="-52"/>
              </a:rPr>
              <a:t>Историческая неизбежность в действии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FE28EC7-DB06-7168-8E48-583ECC210A60}"/>
              </a:ext>
            </a:extLst>
          </p:cNvPr>
          <p:cNvCxnSpPr>
            <a:cxnSpLocks/>
          </p:cNvCxnSpPr>
          <p:nvPr/>
        </p:nvCxnSpPr>
        <p:spPr>
          <a:xfrm>
            <a:off x="623888" y="6343650"/>
            <a:ext cx="11568112" cy="0"/>
          </a:xfrm>
          <a:prstGeom prst="line">
            <a:avLst/>
          </a:prstGeom>
          <a:ln w="12700">
            <a:solidFill>
              <a:srgbClr val="F47E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C76D34-603E-CBBF-9EF7-79ABF71BC341}"/>
              </a:ext>
            </a:extLst>
          </p:cNvPr>
          <p:cNvSpPr/>
          <p:nvPr/>
        </p:nvSpPr>
        <p:spPr>
          <a:xfrm>
            <a:off x="11679238" y="6343650"/>
            <a:ext cx="512762" cy="514350"/>
          </a:xfrm>
          <a:prstGeom prst="rect">
            <a:avLst/>
          </a:prstGeom>
          <a:solidFill>
            <a:srgbClr val="F47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8A01C"/>
              </a:solidFill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720368D1-7446-B4D2-5D52-2024902989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832209"/>
              </p:ext>
            </p:extLst>
          </p:nvPr>
        </p:nvGraphicFramePr>
        <p:xfrm>
          <a:off x="515938" y="1196975"/>
          <a:ext cx="9972550" cy="3992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0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1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78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5223"/>
                          </a:solidFill>
                          <a:effectLst/>
                          <a:uLnTx/>
                          <a:uFillTx/>
                          <a:latin typeface="Prata" panose="00000500000000000000" pitchFamily="2" charset="-52"/>
                          <a:ea typeface="+mn-ea"/>
                          <a:cs typeface="+mn-cs"/>
                        </a:rPr>
                        <a:t>§</a:t>
                      </a: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5223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marL="91432" marR="91432" marT="45725" marB="45725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500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Новое поколение – плод новой реальности.</a:t>
                      </a:r>
                    </a:p>
                    <a:p>
                      <a:endParaRPr lang="ru-RU" sz="2500" b="1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Турбулентность и скачок изменений фундаментальных компетенций человека.</a:t>
                      </a:r>
                    </a:p>
                  </a:txBody>
                  <a:tcPr marL="91432" marR="9143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78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5223"/>
                          </a:solidFill>
                          <a:effectLst/>
                          <a:uLnTx/>
                          <a:uFillTx/>
                          <a:latin typeface="Prata" panose="00000500000000000000" pitchFamily="2" charset="-52"/>
                          <a:ea typeface="+mn-ea"/>
                          <a:cs typeface="+mn-cs"/>
                        </a:rPr>
                        <a:t>§</a:t>
                      </a: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5223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marL="91432" marR="91432" marT="45725" marB="45725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500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endParaRPr lang="ru-RU" sz="2500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endParaRPr lang="ru-RU" sz="2500" b="0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«</a:t>
                      </a:r>
                      <a:r>
                        <a:rPr lang="ru-RU" sz="2500" b="1" dirty="0" err="1">
                          <a:effectLst/>
                          <a:latin typeface="IBM Plex Sans" panose="020B0503050203000203" pitchFamily="34" charset="0"/>
                        </a:rPr>
                        <a:t>Многоклеточность</a:t>
                      </a:r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» и ее адаптационный ресурс </a:t>
                      </a:r>
                    </a:p>
                    <a:p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как сценарий выживания – «один в поле не воин» </a:t>
                      </a:r>
                    </a:p>
                  </a:txBody>
                  <a:tcPr marL="91432" marR="9143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422" name="Номер слайда 13">
            <a:extLst>
              <a:ext uri="{FF2B5EF4-FFF2-40B4-BE49-F238E27FC236}">
                <a16:creationId xmlns:a16="http://schemas.microsoft.com/office/drawing/2014/main" id="{10180118-F54F-7D44-1EFD-949469990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527B0FD-7DD0-4CFB-A0B3-866C5D7A77C5}" type="slidenum">
              <a:rPr lang="ru-RU" altLang="ru-RU">
                <a:solidFill>
                  <a:schemeClr val="bg1"/>
                </a:solidFill>
                <a:latin typeface="IBM Plex Sans" panose="020B0503050203000203" pitchFamily="34" charset="0"/>
              </a:rPr>
              <a:pPr eaLnBrk="1" hangingPunct="1"/>
              <a:t>4</a:t>
            </a:fld>
            <a:endParaRPr lang="ru-RU" altLang="ru-RU"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726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C0292-CB5A-6A9C-9C30-8248BA19A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29D51C59-FA33-B493-7904-4C23F256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763" y="80963"/>
            <a:ext cx="10515600" cy="1325562"/>
          </a:xfrm>
        </p:spPr>
        <p:txBody>
          <a:bodyPr/>
          <a:lstStyle/>
          <a:p>
            <a:pPr eaLnBrk="1" hangingPunct="1"/>
            <a:r>
              <a:rPr lang="ru-RU" altLang="ru-RU" sz="3100" b="1" dirty="0">
                <a:solidFill>
                  <a:srgbClr val="EE5223"/>
                </a:solidFill>
                <a:latin typeface="Prata" panose="020B0604020202020204" charset="-52"/>
              </a:rPr>
              <a:t>Дано: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F772B36-D16B-5FDC-99C1-6F89EB2D9525}"/>
              </a:ext>
            </a:extLst>
          </p:cNvPr>
          <p:cNvCxnSpPr>
            <a:cxnSpLocks/>
          </p:cNvCxnSpPr>
          <p:nvPr/>
        </p:nvCxnSpPr>
        <p:spPr>
          <a:xfrm>
            <a:off x="623888" y="6343650"/>
            <a:ext cx="11568112" cy="0"/>
          </a:xfrm>
          <a:prstGeom prst="line">
            <a:avLst/>
          </a:prstGeom>
          <a:ln w="12700">
            <a:solidFill>
              <a:srgbClr val="F47E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EDB47F-1F14-5A87-A852-EFA48FAE1960}"/>
              </a:ext>
            </a:extLst>
          </p:cNvPr>
          <p:cNvSpPr/>
          <p:nvPr/>
        </p:nvSpPr>
        <p:spPr>
          <a:xfrm>
            <a:off x="11679238" y="6343650"/>
            <a:ext cx="512762" cy="514350"/>
          </a:xfrm>
          <a:prstGeom prst="rect">
            <a:avLst/>
          </a:prstGeom>
          <a:solidFill>
            <a:srgbClr val="F47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8A01C"/>
              </a:solidFill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470B336A-5E9B-67B6-4ECC-EBE8E974B5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752141"/>
              </p:ext>
            </p:extLst>
          </p:nvPr>
        </p:nvGraphicFramePr>
        <p:xfrm>
          <a:off x="512763" y="908720"/>
          <a:ext cx="11052174" cy="52876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3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8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78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3100" b="1" kern="1200" dirty="0">
                          <a:solidFill>
                            <a:srgbClr val="EE5223"/>
                          </a:solidFill>
                          <a:latin typeface="Prata" panose="020B0604020202020204" charset="-52"/>
                          <a:ea typeface="+mj-ea"/>
                          <a:cs typeface="+mj-cs"/>
                        </a:rPr>
                        <a:t>Задача:</a:t>
                      </a:r>
                      <a:endParaRPr lang="ru-RU" sz="3100" b="1" kern="1200" dirty="0">
                        <a:solidFill>
                          <a:srgbClr val="EE5223"/>
                        </a:solidFill>
                        <a:latin typeface="Prata" panose="020B0604020202020204" charset="-52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5223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marL="91432" marR="91432" marT="45725" marB="45725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500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pPr marL="342900" indent="-34290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Ресурс в виде </a:t>
                      </a:r>
                      <a:r>
                        <a:rPr lang="ru-RU" sz="2500" b="1" dirty="0">
                          <a:solidFill>
                            <a:srgbClr val="FF0000"/>
                          </a:solidFill>
                          <a:effectLst/>
                          <a:latin typeface="IBM Plex Sans" panose="020B0503050203000203" pitchFamily="34" charset="0"/>
                        </a:rPr>
                        <a:t>молодых сотрудников </a:t>
                      </a:r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и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500" b="1" dirty="0">
                          <a:solidFill>
                            <a:srgbClr val="FF0000"/>
                          </a:solidFill>
                          <a:effectLst/>
                          <a:latin typeface="IBM Plex Sans" panose="020B0503050203000203" pitchFamily="34" charset="0"/>
                        </a:rPr>
                        <a:t>саппорт-системы</a:t>
                      </a:r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 их поддержки и адаптации в компании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FontTx/>
                        <a:buChar char="-"/>
                      </a:pPr>
                      <a:endParaRPr lang="ru-RU" sz="2500" b="1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pPr marL="342900" indent="-34290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en-US" sz="2500" b="1" dirty="0">
                          <a:solidFill>
                            <a:srgbClr val="FF0000"/>
                          </a:solidFill>
                          <a:effectLst/>
                          <a:latin typeface="IBM Plex Sans" panose="020B0503050203000203" pitchFamily="34" charset="0"/>
                        </a:rPr>
                        <a:t>KPI</a:t>
                      </a:r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, которые стоят перед вами в рамках рабочего процесса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FontTx/>
                        <a:buNone/>
                      </a:pPr>
                      <a:endParaRPr lang="ru-RU" sz="2500" b="1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pPr marL="342900" indent="-342900">
                        <a:lnSpc>
                          <a:spcPct val="100000"/>
                        </a:lnSpc>
                        <a:buFontTx/>
                        <a:buChar char="-"/>
                      </a:pPr>
                      <a:endParaRPr lang="ru-RU" sz="2500" b="1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pPr marL="342900" indent="-342900">
                        <a:lnSpc>
                          <a:spcPct val="100000"/>
                        </a:lnSpc>
                        <a:buFontTx/>
                        <a:buChar char="-"/>
                      </a:pPr>
                      <a:endParaRPr lang="ru-RU" sz="2500" b="1" dirty="0">
                        <a:effectLst/>
                        <a:latin typeface="IBM Plex Sans" panose="020B0503050203000203" pitchFamily="34" charset="0"/>
                      </a:endParaRPr>
                    </a:p>
                    <a:p>
                      <a:pPr marL="342900" indent="-34290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ru-RU" sz="2500" b="1" dirty="0">
                          <a:solidFill>
                            <a:srgbClr val="FF0000"/>
                          </a:solidFill>
                          <a:effectLst/>
                          <a:latin typeface="IBM Plex Sans" panose="020B0503050203000203" pitchFamily="34" charset="0"/>
                        </a:rPr>
                        <a:t>Смоделируйте реальные шаги </a:t>
                      </a:r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- как вы можете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достичь своих </a:t>
                      </a:r>
                      <a:r>
                        <a:rPr lang="en-US" sz="2500" b="1" dirty="0">
                          <a:effectLst/>
                          <a:latin typeface="IBM Plex Sans" panose="020B0503050203000203" pitchFamily="34" charset="0"/>
                        </a:rPr>
                        <a:t>KPI</a:t>
                      </a:r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 более полно и быстро,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500" b="1" dirty="0">
                          <a:effectLst/>
                          <a:latin typeface="IBM Plex Sans" panose="020B0503050203000203" pitchFamily="34" charset="0"/>
                        </a:rPr>
                        <a:t>используя предоставленный ресурс?</a:t>
                      </a:r>
                    </a:p>
                  </a:txBody>
                  <a:tcPr marL="91432" marR="9143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2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5223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marL="91432" marR="91432" marT="45725" marB="45725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  <a:latin typeface="IBM Plex Sans" panose="020B0503050203000203" pitchFamily="34" charset="0"/>
                      </a:endParaRPr>
                    </a:p>
                  </a:txBody>
                  <a:tcPr marL="91432" marR="91432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422" name="Номер слайда 13">
            <a:extLst>
              <a:ext uri="{FF2B5EF4-FFF2-40B4-BE49-F238E27FC236}">
                <a16:creationId xmlns:a16="http://schemas.microsoft.com/office/drawing/2014/main" id="{78CDBFF1-B1D5-FE34-A6D1-82509A63A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527B0FD-7DD0-4CFB-A0B3-866C5D7A77C5}" type="slidenum">
              <a:rPr lang="ru-RU" altLang="ru-RU">
                <a:solidFill>
                  <a:schemeClr val="bg1"/>
                </a:solidFill>
                <a:latin typeface="IBM Plex Sans" panose="020B0503050203000203" pitchFamily="34" charset="0"/>
              </a:rPr>
              <a:pPr eaLnBrk="1" hangingPunct="1"/>
              <a:t>5</a:t>
            </a:fld>
            <a:endParaRPr lang="ru-RU" altLang="ru-RU"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40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36FF6-E27D-88BB-B260-4374D1F9F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1AAC0F8-1F90-CE15-A4A5-AE18CD21DB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8340" y="-18109"/>
            <a:ext cx="5343660" cy="3789140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658C6E5-9DAA-CE9C-4206-015DAEA1BBE5}"/>
              </a:ext>
            </a:extLst>
          </p:cNvPr>
          <p:cNvCxnSpPr>
            <a:cxnSpLocks/>
          </p:cNvCxnSpPr>
          <p:nvPr/>
        </p:nvCxnSpPr>
        <p:spPr>
          <a:xfrm>
            <a:off x="839416" y="3771038"/>
            <a:ext cx="11352584" cy="0"/>
          </a:xfrm>
          <a:prstGeom prst="line">
            <a:avLst/>
          </a:prstGeom>
          <a:ln w="12700">
            <a:solidFill>
              <a:srgbClr val="F8A0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Таблица 13">
            <a:extLst>
              <a:ext uri="{FF2B5EF4-FFF2-40B4-BE49-F238E27FC236}">
                <a16:creationId xmlns:a16="http://schemas.microsoft.com/office/drawing/2014/main" id="{B1390218-59A6-A488-FC0C-CEDA48152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756249"/>
              </p:ext>
            </p:extLst>
          </p:nvPr>
        </p:nvGraphicFramePr>
        <p:xfrm>
          <a:off x="769005" y="4041068"/>
          <a:ext cx="11013294" cy="149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726">
                  <a:extLst>
                    <a:ext uri="{9D8B030D-6E8A-4147-A177-3AD203B41FA5}">
                      <a16:colId xmlns:a16="http://schemas.microsoft.com/office/drawing/2014/main" val="3919081201"/>
                    </a:ext>
                  </a:extLst>
                </a:gridCol>
                <a:gridCol w="2468394">
                  <a:extLst>
                    <a:ext uri="{9D8B030D-6E8A-4147-A177-3AD203B41FA5}">
                      <a16:colId xmlns:a16="http://schemas.microsoft.com/office/drawing/2014/main" val="3298154709"/>
                    </a:ext>
                  </a:extLst>
                </a:gridCol>
                <a:gridCol w="283726">
                  <a:extLst>
                    <a:ext uri="{9D8B030D-6E8A-4147-A177-3AD203B41FA5}">
                      <a16:colId xmlns:a16="http://schemas.microsoft.com/office/drawing/2014/main" val="4265003864"/>
                    </a:ext>
                  </a:extLst>
                </a:gridCol>
                <a:gridCol w="2469600">
                  <a:extLst>
                    <a:ext uri="{9D8B030D-6E8A-4147-A177-3AD203B41FA5}">
                      <a16:colId xmlns:a16="http://schemas.microsoft.com/office/drawing/2014/main" val="3573928638"/>
                    </a:ext>
                  </a:extLst>
                </a:gridCol>
                <a:gridCol w="283726">
                  <a:extLst>
                    <a:ext uri="{9D8B030D-6E8A-4147-A177-3AD203B41FA5}">
                      <a16:colId xmlns:a16="http://schemas.microsoft.com/office/drawing/2014/main" val="563056984"/>
                    </a:ext>
                  </a:extLst>
                </a:gridCol>
                <a:gridCol w="2469600">
                  <a:extLst>
                    <a:ext uri="{9D8B030D-6E8A-4147-A177-3AD203B41FA5}">
                      <a16:colId xmlns:a16="http://schemas.microsoft.com/office/drawing/2014/main" val="3496255869"/>
                    </a:ext>
                  </a:extLst>
                </a:gridCol>
                <a:gridCol w="284922">
                  <a:extLst>
                    <a:ext uri="{9D8B030D-6E8A-4147-A177-3AD203B41FA5}">
                      <a16:colId xmlns:a16="http://schemas.microsoft.com/office/drawing/2014/main" val="2465988894"/>
                    </a:ext>
                  </a:extLst>
                </a:gridCol>
                <a:gridCol w="2469600">
                  <a:extLst>
                    <a:ext uri="{9D8B030D-6E8A-4147-A177-3AD203B41FA5}">
                      <a16:colId xmlns:a16="http://schemas.microsoft.com/office/drawing/2014/main" val="15065152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F8A01C"/>
                          </a:solidFill>
                          <a:effectLst/>
                          <a:latin typeface="Prata" panose="00000500000000000000" pitchFamily="2" charset="-52"/>
                        </a:rPr>
                        <a:t>§</a:t>
                      </a:r>
                      <a:endParaRPr lang="ru-RU" sz="3200" dirty="0">
                        <a:solidFill>
                          <a:srgbClr val="F8A01C"/>
                        </a:solidFill>
                        <a:latin typeface="Prata" panose="00000500000000000000" pitchFamily="2" charset="-5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effectLst/>
                          <a:latin typeface="IBM Plex Sans" panose="020B0503050203000203" pitchFamily="34" charset="0"/>
                        </a:rPr>
                        <a:t>Сайт:</a:t>
                      </a:r>
                    </a:p>
                    <a:p>
                      <a:r>
                        <a:rPr lang="en-US" sz="1400" b="0" u="sng" dirty="0">
                          <a:solidFill>
                            <a:schemeClr val="bg1"/>
                          </a:solidFill>
                          <a:latin typeface="IBM Plex Sans" panose="020B0503050203000203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evdokimova-e.ru</a:t>
                      </a:r>
                      <a:endParaRPr lang="ru-RU" sz="1400" b="0" u="sng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8A01C"/>
                          </a:solidFill>
                          <a:effectLst/>
                          <a:uLnTx/>
                          <a:uFillTx/>
                          <a:latin typeface="Prata" panose="00000500000000000000" pitchFamily="2" charset="-52"/>
                          <a:ea typeface="+mn-ea"/>
                          <a:cs typeface="+mn-cs"/>
                        </a:rPr>
                        <a:t>§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effectLst/>
                          <a:latin typeface="IBM Plex Sans" panose="020B0503050203000203" pitchFamily="34" charset="0"/>
                        </a:rPr>
                        <a:t>МАХ:</a:t>
                      </a:r>
                    </a:p>
                    <a:p>
                      <a:r>
                        <a:rPr lang="en-US" sz="1400" b="0" u="sng" dirty="0">
                          <a:solidFill>
                            <a:schemeClr val="bg1"/>
                          </a:solidFill>
                          <a:latin typeface="IBM Plex Sans" panose="020B0503050203000203" pitchFamily="34" charset="0"/>
                        </a:rPr>
                        <a:t>https://max.ru/channel_id540447485474_biz</a:t>
                      </a:r>
                      <a:endParaRPr lang="ru-RU" sz="1400" b="0" u="sng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8A01C"/>
                          </a:solidFill>
                          <a:effectLst/>
                          <a:uLnTx/>
                          <a:uFillTx/>
                          <a:latin typeface="Prata" panose="00000500000000000000" pitchFamily="2" charset="-52"/>
                          <a:ea typeface="+mn-ea"/>
                          <a:cs typeface="+mn-cs"/>
                        </a:rPr>
                        <a:t>§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IBM Plex Sans" panose="020B0503050203000203" pitchFamily="34" charset="0"/>
                        </a:rPr>
                        <a:t>Telegram:</a:t>
                      </a:r>
                    </a:p>
                    <a:p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IBM Plex Sans" panose="020B0503050203000203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@evdokimova_eev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8A01C"/>
                          </a:solidFill>
                          <a:effectLst/>
                          <a:uLnTx/>
                          <a:uFillTx/>
                          <a:latin typeface="Prata" panose="00000500000000000000" pitchFamily="2" charset="-52"/>
                          <a:ea typeface="+mn-ea"/>
                          <a:cs typeface="+mn-cs"/>
                        </a:rPr>
                        <a:t>§</a:t>
                      </a:r>
                      <a:endParaRPr kumimoji="0" lang="ru-RU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8A01C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IBM Plex Sans" panose="020B0503050203000203" pitchFamily="34" charset="0"/>
                        </a:rPr>
                        <a:t>WhatsApp:</a:t>
                      </a:r>
                    </a:p>
                    <a:p>
                      <a:r>
                        <a:rPr lang="ru-RU" sz="1400" b="0" u="sng" dirty="0">
                          <a:solidFill>
                            <a:schemeClr val="bg1"/>
                          </a:solidFill>
                          <a:latin typeface="IBM Plex Sans" panose="020B0503050203000203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+7 913 745-74-18</a:t>
                      </a:r>
                      <a:endParaRPr lang="ru-RU" sz="1400" b="0" u="sng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6474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rgbClr val="F8A01C"/>
                        </a:solidFill>
                        <a:latin typeface="Prata" panose="00000500000000000000" pitchFamily="2" charset="-5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b="0" u="sng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8A01C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b="0" u="sng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8A01C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b="0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b="0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b="0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5987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8A01C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b="0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8A01C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b="0" u="sng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8A01C"/>
                        </a:solidFill>
                        <a:effectLst/>
                        <a:uLnTx/>
                        <a:uFillTx/>
                        <a:latin typeface="Prata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b="0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b="0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b="0" dirty="0">
                        <a:solidFill>
                          <a:schemeClr val="bg1"/>
                        </a:solidFill>
                        <a:latin typeface="IBM Plex Sans" panose="020B050305020300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569961"/>
                  </a:ext>
                </a:extLst>
              </a:tr>
            </a:tbl>
          </a:graphicData>
        </a:graphic>
      </p:graphicFrame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1971AFC-DFBC-144C-84D6-DC1FE8D92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3086962"/>
            <a:ext cx="10515600" cy="684076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Контакты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A619DB-ABEC-F91F-29C4-FD0548FDBF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52" y="4730834"/>
            <a:ext cx="1470474" cy="14704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E2E98CA-F4C1-64D9-5CEB-B5EF55D81C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4" y="4729920"/>
            <a:ext cx="1471388" cy="147138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F38A0E3-9C87-D0A9-CA2F-74D1C5BDAB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488" y="4729920"/>
            <a:ext cx="1471388" cy="147138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6E7BF2-73D8-6C02-C551-A8C7A453AB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9346" y="4833156"/>
            <a:ext cx="1388373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4699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</TotalTime>
  <Words>202</Words>
  <Application>Microsoft Office PowerPoint</Application>
  <PresentationFormat>Широкоэкранный</PresentationFormat>
  <Paragraphs>61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IBM Plex Sans</vt:lpstr>
      <vt:lpstr>Prata</vt:lpstr>
      <vt:lpstr>Calibri</vt:lpstr>
      <vt:lpstr>Arial</vt:lpstr>
      <vt:lpstr>Тема Office</vt:lpstr>
      <vt:lpstr>УПРАВЛЯЙ МЕЧТОЙ? </vt:lpstr>
      <vt:lpstr>Презентация PowerPoint</vt:lpstr>
      <vt:lpstr>Баланс поколений – молодость компании</vt:lpstr>
      <vt:lpstr>Историческая неизбежность в действии</vt:lpstr>
      <vt:lpstr>Дано: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Катаев Филипп Андреевич</dc:creator>
  <cp:lastModifiedBy>sherstnev74@inbox.ru</cp:lastModifiedBy>
  <cp:revision>285</cp:revision>
  <dcterms:created xsi:type="dcterms:W3CDTF">2025-08-07T13:25:36Z</dcterms:created>
  <dcterms:modified xsi:type="dcterms:W3CDTF">2026-08-25T19:59:29Z</dcterms:modified>
</cp:coreProperties>
</file>