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JetBrains Mono Light"/>
      <p:regular r:id="rId27"/>
      <p:bold r:id="rId28"/>
      <p:italic r:id="rId29"/>
      <p:boldItalic r:id="rId30"/>
    </p:embeddedFont>
    <p:embeddedFont>
      <p:font typeface="JetBrains Mon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35" roundtripDataSignature="AMtx7mhO5sHfb7mcazkqpQRAYV66mduV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JetBrainsMonoLight-bold.fntdata"/><Relationship Id="rId27" Type="http://schemas.openxmlformats.org/officeDocument/2006/relationships/font" Target="fonts/JetBrainsMono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JetBrainsMonoLigh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JetBrainsMono-regular.fntdata"/><Relationship Id="rId30" Type="http://schemas.openxmlformats.org/officeDocument/2006/relationships/font" Target="fonts/JetBrainsMonoLight-boldItalic.fntdata"/><Relationship Id="rId11" Type="http://schemas.openxmlformats.org/officeDocument/2006/relationships/slide" Target="slides/slide6.xml"/><Relationship Id="rId33" Type="http://schemas.openxmlformats.org/officeDocument/2006/relationships/font" Target="fonts/JetBrainsMono-italic.fntdata"/><Relationship Id="rId10" Type="http://schemas.openxmlformats.org/officeDocument/2006/relationships/slide" Target="slides/slide5.xml"/><Relationship Id="rId32" Type="http://schemas.openxmlformats.org/officeDocument/2006/relationships/font" Target="fonts/JetBrainsMono-bold.fntdata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font" Target="fonts/JetBrainsMon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494b2cd4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g3494b2cd4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494b2cd4e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g3494b2cd4e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494b2cd4e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g3494b2cd4e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494b2cd4e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g3494b2cd4e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494b2cd4ee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3494b2cd4ee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494b2cd4ee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g3494b2cd4ee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6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6" name="Google Shape;46;p6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" name="Google Shape;47;p6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6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1" name="Google Shape;51;p6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7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7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6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Google Shape;22;p6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3" name="Google Shape;23;p6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6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6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6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6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_1">
  <p:cSld name="SECTION_HEADER_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5" name="Google Shape;35;p6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8" name="Google Shape;38;p6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1" name="Google Shape;41;p6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6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etBrains Mono Light"/>
              <a:buNone/>
              <a:defRPr b="0" i="0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9pPr>
          </a:lstStyle>
          <a:p/>
        </p:txBody>
      </p:sp>
      <p:sp>
        <p:nvSpPr>
          <p:cNvPr id="7" name="Google Shape;7;p5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JetBrains Mono Light"/>
              <a:buChar char="●"/>
              <a:defRPr b="0" i="0" sz="18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○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■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●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○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■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●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○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etBrains Mono Light"/>
              <a:buChar char="■"/>
              <a:defRPr b="0" i="0" sz="14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defRPr>
            </a:lvl9pPr>
          </a:lstStyle>
          <a:p/>
        </p:txBody>
      </p:sp>
      <p:sp>
        <p:nvSpPr>
          <p:cNvPr id="8" name="Google Shape;8;p5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680"/>
              <a:t>Чем цифровые инструменты полезны в современных социальных и гуманитарных науках?</a:t>
            </a:r>
            <a:endParaRPr sz="3680"/>
          </a:p>
        </p:txBody>
      </p:sp>
      <p:sp>
        <p:nvSpPr>
          <p:cNvPr id="61" name="Google Shape;61;p1"/>
          <p:cNvSpPr txBox="1"/>
          <p:nvPr>
            <p:ph idx="1" type="subTitle"/>
          </p:nvPr>
        </p:nvSpPr>
        <p:spPr>
          <a:xfrm>
            <a:off x="311700" y="33274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625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Вильховенко Александр,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Исследователь Школы Вычислительных Социальных Наук ЕУСПб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820"/>
              <a:t>Польза пересечений для гуманитария</a:t>
            </a:r>
            <a:endParaRPr sz="1820"/>
          </a:p>
        </p:txBody>
      </p:sp>
      <p:sp>
        <p:nvSpPr>
          <p:cNvPr id="117" name="Google Shape;11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ru" sz="1600"/>
              <a:t>Экономия времени на рутинных процессах</a:t>
            </a:r>
            <a:br>
              <a:rPr lang="ru" sz="1600"/>
            </a:b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ru" sz="1600"/>
              <a:t>Создавать новые, уникальные пересечения</a:t>
            </a:r>
            <a:br>
              <a:rPr lang="ru" sz="1600"/>
            </a:b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ru" sz="1600"/>
              <a:t>Быть продвинутым пользователем</a:t>
            </a:r>
            <a:endParaRPr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Междисциплинарность</a:t>
            </a:r>
            <a:endParaRPr/>
          </a:p>
        </p:txBody>
      </p:sp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">
                <a:solidFill>
                  <a:schemeClr val="dk1"/>
                </a:solidFill>
              </a:rPr>
              <a:t>Герберт Саймон </a:t>
            </a:r>
            <a:endParaRPr/>
          </a:p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ru">
                <a:solidFill>
                  <a:schemeClr val="dk1"/>
                </a:solidFill>
              </a:rPr>
              <a:t>Нобелевская премия по экономике (1978) 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ru">
                <a:solidFill>
                  <a:schemeClr val="dk1"/>
                </a:solidFill>
              </a:rPr>
              <a:t>«через двадцать лет машины смогут выполнять любую работу, которую может выполнять человек»</a:t>
            </a:r>
            <a:endParaRPr/>
          </a:p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i="1" lang="ru">
                <a:solidFill>
                  <a:schemeClr val="dk1"/>
                </a:solidFill>
              </a:rPr>
              <a:t>1968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7"/>
          <p:cNvSpPr txBox="1"/>
          <p:nvPr>
            <p:ph type="title"/>
          </p:nvPr>
        </p:nvSpPr>
        <p:spPr>
          <a:xfrm>
            <a:off x="490250" y="450150"/>
            <a:ext cx="8034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ru"/>
              <a:t>Какими способами исследователи узнают что-то об обществе?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/>
          <p:nvPr/>
        </p:nvSpPr>
        <p:spPr>
          <a:xfrm>
            <a:off x="280175" y="1278938"/>
            <a:ext cx="2149500" cy="7164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Исследовательский вопрос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34" name="Google Shape;134;p28"/>
          <p:cNvSpPr/>
          <p:nvPr/>
        </p:nvSpPr>
        <p:spPr>
          <a:xfrm>
            <a:off x="280175" y="3026250"/>
            <a:ext cx="2149500" cy="7164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Требуемые данные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35" name="Google Shape;135;p28"/>
          <p:cNvSpPr/>
          <p:nvPr/>
        </p:nvSpPr>
        <p:spPr>
          <a:xfrm>
            <a:off x="4568362" y="2102775"/>
            <a:ext cx="1272000" cy="7164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Сбор данных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36" name="Google Shape;136;p28"/>
          <p:cNvSpPr/>
          <p:nvPr/>
        </p:nvSpPr>
        <p:spPr>
          <a:xfrm>
            <a:off x="7882775" y="2102775"/>
            <a:ext cx="1091100" cy="7164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Вывод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37" name="Google Shape;137;p28"/>
          <p:cNvSpPr/>
          <p:nvPr/>
        </p:nvSpPr>
        <p:spPr>
          <a:xfrm>
            <a:off x="3935888" y="3742650"/>
            <a:ext cx="2536920" cy="988092"/>
          </a:xfrm>
          <a:prstGeom prst="flowChartTerminator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Опросы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Анализ документов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Этнография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Контент-анализ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...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38" name="Google Shape;138;p28"/>
          <p:cNvSpPr/>
          <p:nvPr/>
        </p:nvSpPr>
        <p:spPr>
          <a:xfrm>
            <a:off x="2429675" y="2100175"/>
            <a:ext cx="1624500" cy="7164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Дизайн исследования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39" name="Google Shape;139;p28"/>
          <p:cNvCxnSpPr>
            <a:stCxn id="133" idx="2"/>
            <a:endCxn id="134" idx="0"/>
          </p:cNvCxnSpPr>
          <p:nvPr/>
        </p:nvCxnSpPr>
        <p:spPr>
          <a:xfrm>
            <a:off x="1354925" y="1995338"/>
            <a:ext cx="0" cy="103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40" name="Google Shape;140;p28"/>
          <p:cNvCxnSpPr>
            <a:endCxn id="138" idx="1"/>
          </p:cNvCxnSpPr>
          <p:nvPr/>
        </p:nvCxnSpPr>
        <p:spPr>
          <a:xfrm flipH="1" rot="10800000">
            <a:off x="1349375" y="2458375"/>
            <a:ext cx="1080300" cy="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41" name="Google Shape;141;p28"/>
          <p:cNvCxnSpPr>
            <a:stCxn id="138" idx="3"/>
            <a:endCxn id="135" idx="1"/>
          </p:cNvCxnSpPr>
          <p:nvPr/>
        </p:nvCxnSpPr>
        <p:spPr>
          <a:xfrm>
            <a:off x="4054175" y="2458375"/>
            <a:ext cx="514200" cy="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42" name="Google Shape;142;p28"/>
          <p:cNvCxnSpPr>
            <a:stCxn id="135" idx="3"/>
            <a:endCxn id="136" idx="1"/>
          </p:cNvCxnSpPr>
          <p:nvPr/>
        </p:nvCxnSpPr>
        <p:spPr>
          <a:xfrm>
            <a:off x="5840362" y="2460975"/>
            <a:ext cx="2042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43" name="Google Shape;143;p28"/>
          <p:cNvCxnSpPr>
            <a:stCxn id="135" idx="2"/>
            <a:endCxn id="137" idx="0"/>
          </p:cNvCxnSpPr>
          <p:nvPr/>
        </p:nvCxnSpPr>
        <p:spPr>
          <a:xfrm>
            <a:off x="5204362" y="2819175"/>
            <a:ext cx="0" cy="92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Dot"/>
            <a:round/>
            <a:headEnd len="sm" w="sm" type="none"/>
            <a:tailEnd len="sm" w="sm" type="none"/>
          </a:ln>
        </p:spPr>
      </p:cxnSp>
      <p:sp>
        <p:nvSpPr>
          <p:cNvPr id="144" name="Google Shape;144;p28"/>
          <p:cNvSpPr/>
          <p:nvPr/>
        </p:nvSpPr>
        <p:spPr>
          <a:xfrm>
            <a:off x="6118375" y="2182950"/>
            <a:ext cx="1486375" cy="556050"/>
          </a:xfrm>
          <a:prstGeom prst="flowChartDecision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Анализ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/>
          <p:nvPr/>
        </p:nvSpPr>
        <p:spPr>
          <a:xfrm>
            <a:off x="280175" y="1304850"/>
            <a:ext cx="2149500" cy="7164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Исследовательский вопрос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50" name="Google Shape;150;p29"/>
          <p:cNvSpPr/>
          <p:nvPr/>
        </p:nvSpPr>
        <p:spPr>
          <a:xfrm>
            <a:off x="280175" y="3026250"/>
            <a:ext cx="2149500" cy="7164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Требуемые данные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51" name="Google Shape;151;p29"/>
          <p:cNvSpPr/>
          <p:nvPr/>
        </p:nvSpPr>
        <p:spPr>
          <a:xfrm>
            <a:off x="4568362" y="2102775"/>
            <a:ext cx="1272000" cy="7164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Сбор данных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52" name="Google Shape;152;p29"/>
          <p:cNvSpPr/>
          <p:nvPr/>
        </p:nvSpPr>
        <p:spPr>
          <a:xfrm>
            <a:off x="7882775" y="2102775"/>
            <a:ext cx="1091100" cy="7164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Вывод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53" name="Google Shape;153;p29"/>
          <p:cNvSpPr/>
          <p:nvPr/>
        </p:nvSpPr>
        <p:spPr>
          <a:xfrm>
            <a:off x="3935888" y="3742650"/>
            <a:ext cx="2536920" cy="988092"/>
          </a:xfrm>
          <a:prstGeom prst="flowChartTerminator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Опросы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Анализ документов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Этнография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Контент-анализ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JetBrains Mono Light"/>
              <a:buChar char="-"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...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54" name="Google Shape;154;p29"/>
          <p:cNvSpPr/>
          <p:nvPr/>
        </p:nvSpPr>
        <p:spPr>
          <a:xfrm>
            <a:off x="2429675" y="2100175"/>
            <a:ext cx="1624500" cy="7164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Дизайн исследования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55" name="Google Shape;155;p29"/>
          <p:cNvCxnSpPr>
            <a:stCxn id="149" idx="2"/>
            <a:endCxn id="150" idx="0"/>
          </p:cNvCxnSpPr>
          <p:nvPr/>
        </p:nvCxnSpPr>
        <p:spPr>
          <a:xfrm>
            <a:off x="1354925" y="2021250"/>
            <a:ext cx="0" cy="1005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56" name="Google Shape;156;p29"/>
          <p:cNvCxnSpPr>
            <a:endCxn id="154" idx="1"/>
          </p:cNvCxnSpPr>
          <p:nvPr/>
        </p:nvCxnSpPr>
        <p:spPr>
          <a:xfrm flipH="1" rot="10800000">
            <a:off x="1349375" y="2458375"/>
            <a:ext cx="1080300" cy="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57" name="Google Shape;157;p29"/>
          <p:cNvCxnSpPr>
            <a:stCxn id="154" idx="3"/>
            <a:endCxn id="151" idx="1"/>
          </p:cNvCxnSpPr>
          <p:nvPr/>
        </p:nvCxnSpPr>
        <p:spPr>
          <a:xfrm>
            <a:off x="4054175" y="2458375"/>
            <a:ext cx="514200" cy="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58" name="Google Shape;158;p29"/>
          <p:cNvCxnSpPr>
            <a:stCxn id="151" idx="3"/>
            <a:endCxn id="152" idx="1"/>
          </p:cNvCxnSpPr>
          <p:nvPr/>
        </p:nvCxnSpPr>
        <p:spPr>
          <a:xfrm>
            <a:off x="5840362" y="2460975"/>
            <a:ext cx="2042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med" w="med" type="stealth"/>
          </a:ln>
        </p:spPr>
      </p:cxnSp>
      <p:cxnSp>
        <p:nvCxnSpPr>
          <p:cNvPr id="159" name="Google Shape;159;p29"/>
          <p:cNvCxnSpPr>
            <a:stCxn id="151" idx="2"/>
            <a:endCxn id="153" idx="0"/>
          </p:cNvCxnSpPr>
          <p:nvPr/>
        </p:nvCxnSpPr>
        <p:spPr>
          <a:xfrm>
            <a:off x="5204362" y="2819175"/>
            <a:ext cx="0" cy="92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Dot"/>
            <a:round/>
            <a:headEnd len="sm" w="sm" type="none"/>
            <a:tailEnd len="sm" w="sm" type="none"/>
          </a:ln>
        </p:spPr>
      </p:cxnSp>
      <p:sp>
        <p:nvSpPr>
          <p:cNvPr id="160" name="Google Shape;160;p29"/>
          <p:cNvSpPr/>
          <p:nvPr/>
        </p:nvSpPr>
        <p:spPr>
          <a:xfrm>
            <a:off x="6118375" y="2182950"/>
            <a:ext cx="1486375" cy="556050"/>
          </a:xfrm>
          <a:prstGeom prst="flowChartDecision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" sz="12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Анализ</a:t>
            </a:r>
            <a:endParaRPr b="0" i="0" sz="12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61" name="Google Shape;161;p29"/>
          <p:cNvSpPr txBox="1"/>
          <p:nvPr/>
        </p:nvSpPr>
        <p:spPr>
          <a:xfrm>
            <a:off x="234300" y="252125"/>
            <a:ext cx="890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" sz="28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Что из этого мы можем автоматизировать?</a:t>
            </a:r>
            <a:endParaRPr b="0" i="0" sz="2800" u="none" cap="none" strike="noStrike">
              <a:solidFill>
                <a:schemeClr val="dk1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62" name="Google Shape;162;p29"/>
          <p:cNvSpPr/>
          <p:nvPr/>
        </p:nvSpPr>
        <p:spPr>
          <a:xfrm>
            <a:off x="6022110" y="1945075"/>
            <a:ext cx="3048000" cy="10266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5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63" name="Google Shape;163;p29"/>
          <p:cNvSpPr/>
          <p:nvPr/>
        </p:nvSpPr>
        <p:spPr>
          <a:xfrm>
            <a:off x="112875" y="1174175"/>
            <a:ext cx="4177200" cy="27063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5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64" name="Google Shape;164;p29"/>
          <p:cNvSpPr/>
          <p:nvPr/>
        </p:nvSpPr>
        <p:spPr>
          <a:xfrm>
            <a:off x="4506600" y="2017975"/>
            <a:ext cx="1392900" cy="880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65" name="Google Shape;165;p29"/>
          <p:cNvCxnSpPr>
            <a:stCxn id="163" idx="0"/>
            <a:endCxn id="166" idx="0"/>
          </p:cNvCxnSpPr>
          <p:nvPr/>
        </p:nvCxnSpPr>
        <p:spPr>
          <a:xfrm flipH="1" rot="10800000">
            <a:off x="2201475" y="1025975"/>
            <a:ext cx="3244800" cy="148200"/>
          </a:xfrm>
          <a:prstGeom prst="straightConnector1">
            <a:avLst/>
          </a:prstGeom>
          <a:noFill/>
          <a:ln cap="flat" cmpd="sng" w="28575">
            <a:solidFill>
              <a:schemeClr val="accent5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6" name="Google Shape;166;p29"/>
          <p:cNvSpPr txBox="1"/>
          <p:nvPr/>
        </p:nvSpPr>
        <p:spPr>
          <a:xfrm>
            <a:off x="4568350" y="1025850"/>
            <a:ext cx="1755600" cy="554100"/>
          </a:xfrm>
          <a:prstGeom prst="rect">
            <a:avLst/>
          </a:prstGeom>
          <a:noFill/>
          <a:ln cap="flat" cmpd="sng" w="19050">
            <a:solidFill>
              <a:schemeClr val="accent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" sz="12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Частичная автоматизация</a:t>
            </a:r>
            <a:endParaRPr b="0" i="0" sz="1200" u="none" cap="none" strike="noStrike">
              <a:solidFill>
                <a:schemeClr val="dk2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67" name="Google Shape;167;p29"/>
          <p:cNvCxnSpPr>
            <a:stCxn id="166" idx="2"/>
            <a:endCxn id="162" idx="0"/>
          </p:cNvCxnSpPr>
          <p:nvPr/>
        </p:nvCxnSpPr>
        <p:spPr>
          <a:xfrm>
            <a:off x="5446150" y="1579950"/>
            <a:ext cx="2100000" cy="365100"/>
          </a:xfrm>
          <a:prstGeom prst="straightConnector1">
            <a:avLst/>
          </a:prstGeom>
          <a:noFill/>
          <a:ln cap="flat" cmpd="sng" w="28575">
            <a:solidFill>
              <a:schemeClr val="accent5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8" name="Google Shape;168;p29"/>
          <p:cNvSpPr txBox="1"/>
          <p:nvPr/>
        </p:nvSpPr>
        <p:spPr>
          <a:xfrm>
            <a:off x="6287000" y="3250050"/>
            <a:ext cx="1755600" cy="492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000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Потенциально полная </a:t>
            </a:r>
            <a:r>
              <a:rPr b="0" i="0" lang="ru" sz="1000" u="none" cap="none" strike="noStrike">
                <a:solidFill>
                  <a:schemeClr val="dk2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автоматизация</a:t>
            </a:r>
            <a:endParaRPr b="0" i="0" sz="1000" u="none" cap="none" strike="noStrike">
              <a:solidFill>
                <a:schemeClr val="dk2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69" name="Google Shape;169;p29"/>
          <p:cNvCxnSpPr>
            <a:stCxn id="168" idx="0"/>
            <a:endCxn id="164" idx="2"/>
          </p:cNvCxnSpPr>
          <p:nvPr/>
        </p:nvCxnSpPr>
        <p:spPr>
          <a:xfrm rot="10800000">
            <a:off x="5203100" y="2898750"/>
            <a:ext cx="1961700" cy="3513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dot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С чего начать соприкосновение гуманитарного и технического?</a:t>
            </a:r>
            <a:endParaRPr/>
          </a:p>
        </p:txBody>
      </p:sp>
      <p:sp>
        <p:nvSpPr>
          <p:cNvPr id="175" name="Google Shape;175;p30"/>
          <p:cNvSpPr txBox="1"/>
          <p:nvPr>
            <p:ph idx="1" type="body"/>
          </p:nvPr>
        </p:nvSpPr>
        <p:spPr>
          <a:xfrm>
            <a:off x="311700" y="2571750"/>
            <a:ext cx="8520600" cy="15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b="1" lang="ru">
                <a:latin typeface="JetBrains Mono"/>
                <a:ea typeface="JetBrains Mono"/>
                <a:cs typeface="JetBrains Mono"/>
                <a:sym typeface="JetBrains Mono"/>
              </a:rPr>
              <a:t>Текстовые инструменты:</a:t>
            </a:r>
            <a:br>
              <a:rPr b="1" lang="ru">
                <a:latin typeface="JetBrains Mono"/>
                <a:ea typeface="JetBrains Mono"/>
                <a:cs typeface="JetBrains Mono"/>
                <a:sym typeface="JetBrains Mono"/>
              </a:rPr>
            </a:br>
            <a:br>
              <a:rPr b="1" lang="ru">
                <a:latin typeface="JetBrains Mono"/>
                <a:ea typeface="JetBrains Mono"/>
                <a:cs typeface="JetBrains Mono"/>
                <a:sym typeface="JetBrains Mono"/>
              </a:rPr>
            </a:br>
            <a:r>
              <a:rPr b="1" lang="ru">
                <a:latin typeface="JetBrains Mono"/>
                <a:ea typeface="JetBrains Mono"/>
                <a:cs typeface="JetBrains Mono"/>
                <a:sym typeface="JetBrains Mono"/>
              </a:rPr>
              <a:t>Как правильно задавать вопрос?</a:t>
            </a:r>
            <a:endParaRPr b="1">
              <a:latin typeface="JetBrains Mono"/>
              <a:ea typeface="JetBrains Mono"/>
              <a:cs typeface="JetBrains Mono"/>
              <a:sym typeface="JetBrains Mon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494b2cd4ee_0_0"/>
          <p:cNvSpPr txBox="1"/>
          <p:nvPr>
            <p:ph type="title"/>
          </p:nvPr>
        </p:nvSpPr>
        <p:spPr>
          <a:xfrm>
            <a:off x="185700" y="445025"/>
            <a:ext cx="883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Что общего у </a:t>
            </a:r>
            <a:r>
              <a:rPr lang="ru">
                <a:solidFill>
                  <a:srgbClr val="FF0000"/>
                </a:solidFill>
              </a:rPr>
              <a:t>нейро</a:t>
            </a:r>
            <a:r>
              <a:rPr lang="ru"/>
              <a:t>сети и человеческого мозга?</a:t>
            </a:r>
            <a:endParaRPr/>
          </a:p>
        </p:txBody>
      </p:sp>
      <p:pic>
        <p:nvPicPr>
          <p:cNvPr id="181" name="Google Shape;181;g3494b2cd4e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32430" y="2250950"/>
            <a:ext cx="2138850" cy="2138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g3494b2cd4ee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052" y="2692202"/>
            <a:ext cx="1935500" cy="115635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g3494b2cd4ee_0_0"/>
          <p:cNvSpPr/>
          <p:nvPr/>
        </p:nvSpPr>
        <p:spPr>
          <a:xfrm>
            <a:off x="2643400" y="2966325"/>
            <a:ext cx="11121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84" name="Google Shape;184;g3494b2cd4ee_0_0"/>
          <p:cNvSpPr/>
          <p:nvPr/>
        </p:nvSpPr>
        <p:spPr>
          <a:xfrm>
            <a:off x="5252550" y="1430400"/>
            <a:ext cx="3831300" cy="12618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ru" sz="1400" u="none" cap="none" strike="noStrike">
                <a:solidFill>
                  <a:srgbClr val="000000"/>
                </a:solidFill>
                <a:latin typeface="JetBrains Mono"/>
                <a:ea typeface="JetBrains Mono"/>
                <a:cs typeface="JetBrains Mono"/>
                <a:sym typeface="JetBrains Mono"/>
              </a:rPr>
              <a:t>Это внедорожник!</a:t>
            </a:r>
            <a:endParaRPr b="1" i="0" sz="1400" u="none" cap="none" strike="noStrike">
              <a:solidFill>
                <a:srgbClr val="000000"/>
              </a:solidFill>
              <a:latin typeface="JetBrains Mono"/>
              <a:ea typeface="JetBrains Mono"/>
              <a:cs typeface="JetBrains Mono"/>
              <a:sym typeface="JetBrains Mono"/>
            </a:endParaRPr>
          </a:p>
        </p:txBody>
      </p:sp>
      <p:sp>
        <p:nvSpPr>
          <p:cNvPr id="185" name="Google Shape;185;g3494b2cd4ee_0_0"/>
          <p:cNvSpPr txBox="1"/>
          <p:nvPr/>
        </p:nvSpPr>
        <p:spPr>
          <a:xfrm>
            <a:off x="472650" y="4389825"/>
            <a:ext cx="2256300" cy="400200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Входная информация</a:t>
            </a:r>
            <a:endParaRPr b="0" i="0" sz="1400" u="none" cap="none" strike="noStrike">
              <a:solidFill>
                <a:schemeClr val="dk1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86" name="Google Shape;186;g3494b2cd4ee_0_0"/>
          <p:cNvSpPr txBox="1"/>
          <p:nvPr/>
        </p:nvSpPr>
        <p:spPr>
          <a:xfrm>
            <a:off x="3262050" y="4412925"/>
            <a:ext cx="3188100" cy="3693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ru" sz="12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Получение информации, обработка</a:t>
            </a:r>
            <a:endParaRPr b="0" i="0" sz="1200" u="none" cap="none" strike="noStrike">
              <a:solidFill>
                <a:schemeClr val="dk1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87" name="Google Shape;187;g3494b2cd4ee_0_0"/>
          <p:cNvSpPr txBox="1"/>
          <p:nvPr/>
        </p:nvSpPr>
        <p:spPr>
          <a:xfrm>
            <a:off x="6983250" y="4389825"/>
            <a:ext cx="852600" cy="4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ru" sz="1500" u="none" cap="none" strike="noStrike">
                <a:solidFill>
                  <a:schemeClr val="dk1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Вывод</a:t>
            </a:r>
            <a:endParaRPr b="0" i="0" sz="1500" u="none" cap="none" strike="noStrike">
              <a:solidFill>
                <a:schemeClr val="dk1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88" name="Google Shape;188;g3494b2cd4ee_0_0"/>
          <p:cNvCxnSpPr>
            <a:stCxn id="185" idx="3"/>
            <a:endCxn id="186" idx="1"/>
          </p:cNvCxnSpPr>
          <p:nvPr/>
        </p:nvCxnSpPr>
        <p:spPr>
          <a:xfrm>
            <a:off x="2728950" y="4589925"/>
            <a:ext cx="533100" cy="7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89" name="Google Shape;189;g3494b2cd4ee_0_0"/>
          <p:cNvCxnSpPr>
            <a:stCxn id="186" idx="3"/>
            <a:endCxn id="187" idx="1"/>
          </p:cNvCxnSpPr>
          <p:nvPr/>
        </p:nvCxnSpPr>
        <p:spPr>
          <a:xfrm>
            <a:off x="6450150" y="4597575"/>
            <a:ext cx="533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494b2cd4ee_0_13"/>
          <p:cNvSpPr txBox="1"/>
          <p:nvPr>
            <p:ph type="title"/>
          </p:nvPr>
        </p:nvSpPr>
        <p:spPr>
          <a:xfrm>
            <a:off x="185700" y="445025"/>
            <a:ext cx="883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Что общего у </a:t>
            </a:r>
            <a:r>
              <a:rPr lang="ru">
                <a:solidFill>
                  <a:srgbClr val="FF0000"/>
                </a:solidFill>
              </a:rPr>
              <a:t>нейро</a:t>
            </a:r>
            <a:r>
              <a:rPr lang="ru"/>
              <a:t>сети и человеческого мозга?</a:t>
            </a:r>
            <a:endParaRPr/>
          </a:p>
        </p:txBody>
      </p:sp>
      <p:pic>
        <p:nvPicPr>
          <p:cNvPr id="195" name="Google Shape;195;g3494b2cd4ee_0_13"/>
          <p:cNvPicPr preferRelativeResize="0"/>
          <p:nvPr/>
        </p:nvPicPr>
        <p:blipFill rotWithShape="1">
          <a:blip r:embed="rId3">
            <a:alphaModFix/>
          </a:blip>
          <a:srcRect b="36126" l="42019" r="26374" t="32073"/>
          <a:stretch/>
        </p:blipFill>
        <p:spPr>
          <a:xfrm>
            <a:off x="611162" y="1887663"/>
            <a:ext cx="3890299" cy="220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g3494b2cd4ee_0_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06013" y="1783149"/>
            <a:ext cx="3426825" cy="2410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g3494b2cd4ee_0_13"/>
          <p:cNvSpPr txBox="1"/>
          <p:nvPr/>
        </p:nvSpPr>
        <p:spPr>
          <a:xfrm>
            <a:off x="311700" y="4550225"/>
            <a:ext cx="88323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ru" sz="8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JetBrains Mono"/>
                <a:ea typeface="JetBrains Mono"/>
                <a:cs typeface="JetBrains Mono"/>
                <a:sym typeface="JetBrains Mono"/>
              </a:rPr>
              <a:t>Da Silva, I. N., Hernane Spatti, D., Andrade Flauzino, R., Liboni, L. H. B., dos Reis Alves, S. F., da Silva, I. N., ... &amp; dos Reis Alves, S. F. (2017). Artificial neural network architectures and training processes (pp. 21-28). Springer International Publishing.</a:t>
            </a:r>
            <a:endParaRPr b="0" i="1" sz="1200" u="none" cap="none" strike="noStrike">
              <a:solidFill>
                <a:srgbClr val="000000"/>
              </a:solidFill>
              <a:latin typeface="JetBrains Mono"/>
              <a:ea typeface="JetBrains Mono"/>
              <a:cs typeface="JetBrains Mono"/>
              <a:sym typeface="JetBrains Mon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494b2cd4ee_0_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Виды задач нейросетевых моделей</a:t>
            </a:r>
            <a:endParaRPr/>
          </a:p>
        </p:txBody>
      </p:sp>
      <p:sp>
        <p:nvSpPr>
          <p:cNvPr id="203" name="Google Shape;203;g3494b2cd4ee_0_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Генерация информации (текст, видео, аудио)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Обработка, классификация полученных данных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Структурирование информации, суммаризация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Поиск информации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etc...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494b2cd4ee_0_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Разные нейросети → Разные задачи</a:t>
            </a:r>
            <a:endParaRPr/>
          </a:p>
        </p:txBody>
      </p:sp>
      <p:sp>
        <p:nvSpPr>
          <p:cNvPr id="209" name="Google Shape;209;g3494b2cd4ee_0_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10" name="Google Shape;210;g3494b2cd4ee_0_25"/>
          <p:cNvPicPr preferRelativeResize="0"/>
          <p:nvPr/>
        </p:nvPicPr>
        <p:blipFill rotWithShape="1">
          <a:blip r:embed="rId3">
            <a:alphaModFix/>
          </a:blip>
          <a:srcRect b="10474" l="0" r="0" t="10648"/>
          <a:stretch/>
        </p:blipFill>
        <p:spPr>
          <a:xfrm>
            <a:off x="4742550" y="1152475"/>
            <a:ext cx="3996576" cy="1773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g3494b2cd4ee_0_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1013" y="3060425"/>
            <a:ext cx="3199642" cy="2132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3494b2cd4ee_0_25"/>
          <p:cNvPicPr preferRelativeResize="0"/>
          <p:nvPr/>
        </p:nvPicPr>
        <p:blipFill rotWithShape="1">
          <a:blip r:embed="rId5">
            <a:alphaModFix/>
          </a:blip>
          <a:srcRect b="26634" l="22651" r="18754" t="10579"/>
          <a:stretch/>
        </p:blipFill>
        <p:spPr>
          <a:xfrm>
            <a:off x="763036" y="3060425"/>
            <a:ext cx="3537312" cy="2132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g3494b2cd4ee_0_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9901" y="1152475"/>
            <a:ext cx="3840448" cy="1773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План на сегодня. О чем мы поговорим?</a:t>
            </a:r>
            <a:endParaRPr/>
          </a:p>
        </p:txBody>
      </p:sp>
      <p:sp>
        <p:nvSpPr>
          <p:cNvPr id="67" name="Google Shape;67;p2"/>
          <p:cNvSpPr txBox="1"/>
          <p:nvPr>
            <p:ph idx="1" type="body"/>
          </p:nvPr>
        </p:nvSpPr>
        <p:spPr>
          <a:xfrm>
            <a:off x="239700" y="1334925"/>
            <a:ext cx="8520600" cy="32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Кажется, что задавать вопросы для исследования очень просто. Мы покажем, что это не так.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Почему уметь задавать вопрос важно при использовании современных цифровых инструментов?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Как современные технологии могут помочь нам в исследованиях?</a:t>
            </a:r>
            <a:br>
              <a:rPr lang="ru"/>
            </a:b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А давайте попробуем применить это здесь и сейчас!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494b2cd4ee_0_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Зачем это гуманитариям</a:t>
            </a:r>
            <a:endParaRPr/>
          </a:p>
        </p:txBody>
      </p:sp>
      <p:sp>
        <p:nvSpPr>
          <p:cNvPr id="219" name="Google Shape;219;g3494b2cd4ee_0_39"/>
          <p:cNvSpPr txBox="1"/>
          <p:nvPr>
            <p:ph idx="1" type="body"/>
          </p:nvPr>
        </p:nvSpPr>
        <p:spPr>
          <a:xfrm>
            <a:off x="311700" y="1152475"/>
            <a:ext cx="8520600" cy="37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JetBrains Mono"/>
              <a:buChar char="-"/>
            </a:pPr>
            <a: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  <a:t>Помощь в поиске информации</a:t>
            </a:r>
            <a:b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</a:br>
            <a:endParaRPr b="1" i="1">
              <a:latin typeface="JetBrains Mono"/>
              <a:ea typeface="JetBrains Mono"/>
              <a:cs typeface="JetBrains Mono"/>
              <a:sym typeface="JetBrains Mon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JetBrains Mono"/>
              <a:buChar char="-"/>
            </a:pPr>
            <a: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  <a:t>Суммирование полученных знаний</a:t>
            </a:r>
            <a:b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</a:br>
            <a:endParaRPr b="1" i="1">
              <a:latin typeface="JetBrains Mono"/>
              <a:ea typeface="JetBrains Mono"/>
              <a:cs typeface="JetBrains Mono"/>
              <a:sym typeface="JetBrains Mon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JetBrains Mono"/>
              <a:buChar char="-"/>
            </a:pPr>
            <a: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  <a:t>Анализ текстового материала (документов, интервью и тд.)</a:t>
            </a:r>
            <a:b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</a:br>
            <a:endParaRPr b="1" i="1">
              <a:latin typeface="JetBrains Mono"/>
              <a:ea typeface="JetBrains Mono"/>
              <a:cs typeface="JetBrains Mono"/>
              <a:sym typeface="JetBrains Mon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JetBrains Mono"/>
              <a:buChar char="-"/>
            </a:pPr>
            <a: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  <a:t>Редактура текста</a:t>
            </a:r>
            <a:b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</a:br>
            <a:endParaRPr b="1" i="1">
              <a:latin typeface="JetBrains Mono"/>
              <a:ea typeface="JetBrains Mono"/>
              <a:cs typeface="JetBrains Mono"/>
              <a:sym typeface="JetBrains Mon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JetBrains Mono"/>
              <a:buChar char="-"/>
            </a:pPr>
            <a:r>
              <a:rPr b="1" i="1" lang="ru">
                <a:latin typeface="JetBrains Mono"/>
                <a:ea typeface="JetBrains Mono"/>
                <a:cs typeface="JetBrains Mono"/>
                <a:sym typeface="JetBrains Mono"/>
              </a:rPr>
              <a:t>Помощь в создании дизайна исследования</a:t>
            </a:r>
            <a:endParaRPr b="1" i="1">
              <a:latin typeface="JetBrains Mono"/>
              <a:ea typeface="JetBrains Mono"/>
              <a:cs typeface="JetBrains Mono"/>
              <a:sym typeface="JetBrains Mon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494b2cd4ee_0_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Как работают нейросети?</a:t>
            </a:r>
            <a:endParaRPr/>
          </a:p>
        </p:txBody>
      </p:sp>
      <p:sp>
        <p:nvSpPr>
          <p:cNvPr id="225" name="Google Shape;225;g3494b2cd4ee_0_44"/>
          <p:cNvSpPr/>
          <p:nvPr/>
        </p:nvSpPr>
        <p:spPr>
          <a:xfrm>
            <a:off x="472650" y="2760450"/>
            <a:ext cx="1807200" cy="486600"/>
          </a:xfrm>
          <a:prstGeom prst="roundRect">
            <a:avLst>
              <a:gd fmla="val 16667" name="adj"/>
            </a:avLst>
          </a:prstGeom>
          <a:solidFill>
            <a:srgbClr val="D3E3F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Запрос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226" name="Google Shape;226;g3494b2cd4ee_0_44"/>
          <p:cNvSpPr/>
          <p:nvPr/>
        </p:nvSpPr>
        <p:spPr>
          <a:xfrm>
            <a:off x="2835875" y="2717411"/>
            <a:ext cx="2876400" cy="572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Преобразование запроса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227" name="Google Shape;227;g3494b2cd4ee_0_44"/>
          <p:cNvSpPr/>
          <p:nvPr/>
        </p:nvSpPr>
        <p:spPr>
          <a:xfrm>
            <a:off x="3022950" y="1800750"/>
            <a:ext cx="2502250" cy="684375"/>
          </a:xfrm>
          <a:prstGeom prst="flowChartDecision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Обработка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228" name="Google Shape;228;g3494b2cd4ee_0_44"/>
          <p:cNvSpPr/>
          <p:nvPr/>
        </p:nvSpPr>
        <p:spPr>
          <a:xfrm>
            <a:off x="6431675" y="2760450"/>
            <a:ext cx="1807200" cy="4866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Ответ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229" name="Google Shape;229;g3494b2cd4ee_0_44"/>
          <p:cNvCxnSpPr>
            <a:stCxn id="225" idx="3"/>
            <a:endCxn id="226" idx="1"/>
          </p:cNvCxnSpPr>
          <p:nvPr/>
        </p:nvCxnSpPr>
        <p:spPr>
          <a:xfrm>
            <a:off x="2279850" y="3003750"/>
            <a:ext cx="5559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30" name="Google Shape;230;g3494b2cd4ee_0_44"/>
          <p:cNvCxnSpPr>
            <a:stCxn id="226" idx="3"/>
            <a:endCxn id="228" idx="1"/>
          </p:cNvCxnSpPr>
          <p:nvPr/>
        </p:nvCxnSpPr>
        <p:spPr>
          <a:xfrm>
            <a:off x="5712275" y="3003761"/>
            <a:ext cx="719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31" name="Google Shape;231;g3494b2cd4ee_0_44"/>
          <p:cNvCxnSpPr>
            <a:stCxn id="227" idx="2"/>
            <a:endCxn id="226" idx="0"/>
          </p:cNvCxnSpPr>
          <p:nvPr/>
        </p:nvCxnSpPr>
        <p:spPr>
          <a:xfrm>
            <a:off x="4274075" y="2485125"/>
            <a:ext cx="0" cy="232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232" name="Google Shape;232;g3494b2cd4ee_0_44"/>
          <p:cNvSpPr/>
          <p:nvPr/>
        </p:nvSpPr>
        <p:spPr>
          <a:xfrm>
            <a:off x="239100" y="2373150"/>
            <a:ext cx="2274300" cy="1261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ru"/>
              <a:t>Как появились «новые» данные появились?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"/>
              <a:t>Новые данные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/>
              <a:t>К примеру, человечество генерирует 40,000 поисковых запросов каждую секунду (только в Google), что составит 3.5 запроса в день на каждого пользователя интернета и 1.2 триллиона запросов в год.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/>
              <a:t>Мы наблюдаем быстрый рост </a:t>
            </a:r>
            <a:r>
              <a:rPr lang="ru" sz="1600"/>
              <a:t>объемов</a:t>
            </a:r>
            <a:r>
              <a:rPr lang="ru" sz="1600"/>
              <a:t> видео и фото, более 300 часов видео-файлов каждую минуту загружаются на один лишь YouTube.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3775" y="152400"/>
            <a:ext cx="7558405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94516" y="3892516"/>
            <a:ext cx="1182174" cy="116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ru"/>
              <a:t>Какие исследования проводились с использованием новых данных?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120"/>
              <a:t>Магия данных. Предсказать то, о чем мы знаем много.</a:t>
            </a:r>
            <a:endParaRPr sz="2120"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" sz="1350"/>
              <a:t>В регионах с высоким покрытием интернета люди часто используют социальные медиа.</a:t>
            </a:r>
            <a:br>
              <a:rPr lang="ru" sz="1350"/>
            </a:br>
            <a:endParaRPr sz="135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ru" sz="1350"/>
              <a:t>Мы можем </a:t>
            </a:r>
            <a:r>
              <a:rPr lang="ru" sz="1350">
                <a:solidFill>
                  <a:srgbClr val="FF0000"/>
                </a:solidFill>
              </a:rPr>
              <a:t>считывать</a:t>
            </a:r>
            <a:r>
              <a:rPr lang="ru" sz="1350"/>
              <a:t> алгоритмами их </a:t>
            </a:r>
            <a:r>
              <a:rPr lang="ru" sz="1350">
                <a:solidFill>
                  <a:srgbClr val="FF0000"/>
                </a:solidFill>
              </a:rPr>
              <a:t>тексты</a:t>
            </a:r>
            <a:r>
              <a:rPr lang="ru" sz="1350"/>
              <a:t> и посты и </a:t>
            </a:r>
            <a:r>
              <a:rPr lang="ru" sz="1350">
                <a:solidFill>
                  <a:srgbClr val="FF0000"/>
                </a:solidFill>
              </a:rPr>
              <a:t>предсказывать уровень самоубийств</a:t>
            </a:r>
            <a:r>
              <a:rPr lang="ru" sz="1350"/>
              <a:t> в конкретных территориальных субъектах.</a:t>
            </a:r>
            <a:endParaRPr sz="1350"/>
          </a:p>
        </p:txBody>
      </p:sp>
      <p:pic>
        <p:nvPicPr>
          <p:cNvPr id="96" name="Google Shape;96;p19"/>
          <p:cNvPicPr preferRelativeResize="0"/>
          <p:nvPr/>
        </p:nvPicPr>
        <p:blipFill rotWithShape="1">
          <a:blip r:embed="rId3">
            <a:alphaModFix/>
          </a:blip>
          <a:srcRect b="37205" l="39407" r="21425" t="45741"/>
          <a:stretch/>
        </p:blipFill>
        <p:spPr>
          <a:xfrm>
            <a:off x="2035238" y="2988800"/>
            <a:ext cx="5073523" cy="12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/>
        </p:nvSpPr>
        <p:spPr>
          <a:xfrm>
            <a:off x="357325" y="4789225"/>
            <a:ext cx="8680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1" lang="ru" sz="8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Coppersmith, G., Leary, R., Crutchley, P., &amp; Fine, A. (2018). Natural language processing of social media as screening for suicide risk. Biomedical informatics insights, 10, 1178222618792860.</a:t>
            </a:r>
            <a:endParaRPr b="0" i="1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ru"/>
              <a:t>Зачем гуманитарии нужны технарям?</a:t>
            </a:r>
            <a:br>
              <a:rPr lang="ru"/>
            </a:br>
            <a:r>
              <a:rPr lang="ru"/>
              <a:t>Или наоборот?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/>
          <p:nvPr>
            <p:ph type="title"/>
          </p:nvPr>
        </p:nvSpPr>
        <p:spPr>
          <a:xfrm>
            <a:off x="311700" y="344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В какой момент “технарь” становится “гуманитарием”?</a:t>
            </a:r>
            <a:endParaRPr/>
          </a:p>
        </p:txBody>
      </p:sp>
      <p:sp>
        <p:nvSpPr>
          <p:cNvPr id="108" name="Google Shape;108;p23"/>
          <p:cNvSpPr/>
          <p:nvPr/>
        </p:nvSpPr>
        <p:spPr>
          <a:xfrm>
            <a:off x="390699" y="3742825"/>
            <a:ext cx="2365500" cy="794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Технология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09" name="Google Shape;109;p23"/>
          <p:cNvSpPr/>
          <p:nvPr/>
        </p:nvSpPr>
        <p:spPr>
          <a:xfrm>
            <a:off x="5936605" y="2063937"/>
            <a:ext cx="2365500" cy="794700"/>
          </a:xfrm>
          <a:prstGeom prst="roundRect">
            <a:avLst>
              <a:gd fmla="val 16667" name="adj"/>
            </a:avLst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ru" sz="13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Адаптация технологии к междис.полю</a:t>
            </a:r>
            <a:endParaRPr b="0" i="0" sz="13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sp>
        <p:nvSpPr>
          <p:cNvPr id="110" name="Google Shape;110;p23"/>
          <p:cNvSpPr/>
          <p:nvPr/>
        </p:nvSpPr>
        <p:spPr>
          <a:xfrm>
            <a:off x="3333505" y="2937050"/>
            <a:ext cx="2365500" cy="794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JetBrains Mono Light"/>
                <a:ea typeface="JetBrains Mono Light"/>
                <a:cs typeface="JetBrains Mono Light"/>
                <a:sym typeface="JetBrains Mono Light"/>
              </a:rPr>
              <a:t>Применение технологии на другом поле </a:t>
            </a:r>
            <a:endParaRPr b="0" i="0" sz="1400" u="none" cap="none" strike="noStrike">
              <a:solidFill>
                <a:srgbClr val="000000"/>
              </a:solidFill>
              <a:latin typeface="JetBrains Mono Light"/>
              <a:ea typeface="JetBrains Mono Light"/>
              <a:cs typeface="JetBrains Mono Light"/>
              <a:sym typeface="JetBrains Mono Light"/>
            </a:endParaRPr>
          </a:p>
        </p:txBody>
      </p:sp>
      <p:cxnSp>
        <p:nvCxnSpPr>
          <p:cNvPr id="111" name="Google Shape;111;p23"/>
          <p:cNvCxnSpPr/>
          <p:nvPr/>
        </p:nvCxnSpPr>
        <p:spPr>
          <a:xfrm flipH="1" rot="10800000">
            <a:off x="1620000" y="1400675"/>
            <a:ext cx="4802400" cy="1779507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