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E7CCED-6791-4897-8386-6730881B426B}">
  <a:tblStyle styleId="{57E7CCED-6791-4897-8386-6730881B426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3ae0bd531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 name="Google Shape;52;g33ae0bd531f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ae0bd531f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ae0bd531f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b85ec696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3b85ec696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b85ec69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b85ec69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3ae0bd53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3ae0bd53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b85ec696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b85ec696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7455649d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7455649d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ae0bd53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ae0bd53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ae0bd53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ae0bd53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ae0bd531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ae0bd531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ae0bd53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3ae0bd53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7455649d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7455649d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4c4cd5a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4c4cd5a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7455649d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7455649d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7455649d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47455649d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7455649d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47455649d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7455649d6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47455649d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7455649d6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7455649d6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7455649d6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7455649d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7455649d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47455649d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7455649d6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47455649d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c4cd5a4b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c4cd5a4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7455649d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7455649d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4c4cd5a4b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4c4cd5a4b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c4cd5a4b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4c4cd5a4b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c4cd5a4b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4c4cd5a4b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c4cd5a4b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c4cd5a4b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7455649d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7455649d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7455649d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47455649d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7455649d6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47455649d6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7455649d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47455649d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c4cd5a4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4c4cd5a4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4c4cd5a4b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4c4cd5a4b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7455649d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7455649d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c4cd5a4b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4c4cd5a4b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4c4cd5a4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4c4cd5a4b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7455649d6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47455649d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7455649d6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7455649d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7455649d6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47455649d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7455649d6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47455649d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47455649d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47455649d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75778a8ae39e38d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75778a8ae39e38d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7455649d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7455649d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7455649d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7455649d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7455649d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7455649d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7455649d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7455649d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7455649d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7455649d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ysblok.ru/knowhow/kak-mozhno-uluchshit-otvety-jazykovyh-modelej-gajd-po-promtam/" TargetMode="External"/><Relationship Id="rId4" Type="http://schemas.openxmlformats.org/officeDocument/2006/relationships/hyperlink" Target="https://sysblok.ru/knowhow/bolshie-jazykovye-modeli-umejut-rassuzhdat/" TargetMode="External"/><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nature.com/nature-portfolio/editorial-policies/a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habr.com/ru/articles/77587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sheetgpt.ai" TargetMode="External"/><Relationship Id="rId4" Type="http://schemas.openxmlformats.org/officeDocument/2006/relationships/image" Target="../media/image26.png"/><Relationship Id="rId11" Type="http://schemas.openxmlformats.org/officeDocument/2006/relationships/hyperlink" Target="https://vk.com/id459092619" TargetMode="External"/><Relationship Id="rId10" Type="http://schemas.openxmlformats.org/officeDocument/2006/relationships/hyperlink" Target="https://vk.com/wall431896121_859?reply=874" TargetMode="External"/><Relationship Id="rId9" Type="http://schemas.openxmlformats.org/officeDocument/2006/relationships/hyperlink" Target="https://vk.com/id479405958" TargetMode="External"/><Relationship Id="rId5" Type="http://schemas.openxmlformats.org/officeDocument/2006/relationships/hyperlink" Target="https://vk.com/id478008394" TargetMode="External"/><Relationship Id="rId6" Type="http://schemas.openxmlformats.org/officeDocument/2006/relationships/hyperlink" Target="https://vk.com/wall431896121_859?reply=865" TargetMode="External"/><Relationship Id="rId7" Type="http://schemas.openxmlformats.org/officeDocument/2006/relationships/hyperlink" Target="https://vk.com/id379376066" TargetMode="External"/><Relationship Id="rId8" Type="http://schemas.openxmlformats.org/officeDocument/2006/relationships/hyperlink" Target="https://vk.com/wall431896121_859?reply=872"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23.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842700" y="1909700"/>
            <a:ext cx="5934900" cy="1197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ru" sz="2400">
                <a:latin typeface="Calibri"/>
                <a:ea typeface="Calibri"/>
                <a:cs typeface="Calibri"/>
                <a:sym typeface="Calibri"/>
              </a:rPr>
              <a:t>Большие языковые модели и промпт-инжиниринг для своего исследовательского проекта</a:t>
            </a:r>
            <a:endParaRPr sz="1100">
              <a:latin typeface="Calibri"/>
              <a:ea typeface="Calibri"/>
              <a:cs typeface="Calibri"/>
              <a:sym typeface="Calibri"/>
            </a:endParaRPr>
          </a:p>
        </p:txBody>
      </p:sp>
      <p:sp>
        <p:nvSpPr>
          <p:cNvPr id="55" name="Google Shape;55;p13"/>
          <p:cNvSpPr txBox="1"/>
          <p:nvPr>
            <p:ph idx="1" type="subTitle"/>
          </p:nvPr>
        </p:nvSpPr>
        <p:spPr>
          <a:xfrm>
            <a:off x="3000375" y="3338775"/>
            <a:ext cx="4467300" cy="1431900"/>
          </a:xfrm>
          <a:prstGeom prst="rect">
            <a:avLst/>
          </a:prstGeom>
          <a:noFill/>
          <a:ln>
            <a:noFill/>
          </a:ln>
        </p:spPr>
        <p:txBody>
          <a:bodyPr anchorCtr="0" anchor="t" bIns="34275" lIns="68575" spcFirstLastPara="1" rIns="68575" wrap="square" tIns="34275">
            <a:normAutofit lnSpcReduction="10000"/>
          </a:bodyPr>
          <a:lstStyle/>
          <a:p>
            <a:pPr indent="0" lvl="0" marL="0" rtl="0" algn="l">
              <a:spcBef>
                <a:spcPts val="0"/>
              </a:spcBef>
              <a:spcAft>
                <a:spcPts val="0"/>
              </a:spcAft>
              <a:buClr>
                <a:schemeClr val="dk1"/>
              </a:buClr>
              <a:buSzPts val="1100"/>
              <a:buFont typeface="Arial"/>
              <a:buNone/>
            </a:pPr>
            <a:r>
              <a:rPr b="1" i="1" lang="ru" sz="1500">
                <a:latin typeface="Calibri"/>
                <a:ea typeface="Calibri"/>
                <a:cs typeface="Calibri"/>
                <a:sym typeface="Calibri"/>
              </a:rPr>
              <a:t>Михалькова Е.В. </a:t>
            </a:r>
            <a:endParaRPr sz="15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ru" sz="1500">
                <a:latin typeface="Calibri"/>
                <a:ea typeface="Calibri"/>
                <a:cs typeface="Calibri"/>
                <a:sym typeface="Calibri"/>
              </a:rPr>
              <a:t>Канд. филол. н., магистр прикладной информатики, доцент</a:t>
            </a:r>
            <a:endParaRPr sz="15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ru" sz="1500">
                <a:latin typeface="Calibri"/>
                <a:ea typeface="Calibri"/>
                <a:cs typeface="Calibri"/>
                <a:sym typeface="Calibri"/>
              </a:rPr>
              <a:t>Европейский университет в Санкт-Петербурге</a:t>
            </a:r>
            <a:endParaRPr sz="15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rtl="0" algn="l">
              <a:spcBef>
                <a:spcPts val="0"/>
              </a:spcBef>
              <a:spcAft>
                <a:spcPts val="0"/>
              </a:spcAft>
              <a:buClr>
                <a:schemeClr val="dk1"/>
              </a:buClr>
              <a:buSzPts val="1100"/>
              <a:buNone/>
            </a:pPr>
            <a:r>
              <a:rPr lang="ru" sz="1500">
                <a:solidFill>
                  <a:schemeClr val="accent1"/>
                </a:solidFill>
                <a:latin typeface="Calibri"/>
                <a:ea typeface="Calibri"/>
                <a:cs typeface="Calibri"/>
                <a:sym typeface="Calibri"/>
              </a:rPr>
              <a:t>evrog2009@gmail.com</a:t>
            </a:r>
            <a:endParaRPr sz="1500">
              <a:solidFill>
                <a:schemeClr val="accent1"/>
              </a:solidFill>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259125" y="2073437"/>
            <a:ext cx="2041525" cy="2041525"/>
          </a:xfrm>
          <a:prstGeom prst="rect">
            <a:avLst/>
          </a:prstGeom>
          <a:noFill/>
          <a:ln>
            <a:noFill/>
          </a:ln>
        </p:spPr>
      </p:pic>
      <p:sp>
        <p:nvSpPr>
          <p:cNvPr id="57" name="Google Shape;57;p13"/>
          <p:cNvSpPr txBox="1"/>
          <p:nvPr/>
        </p:nvSpPr>
        <p:spPr>
          <a:xfrm>
            <a:off x="397613" y="1608275"/>
            <a:ext cx="18501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rgbClr val="595959"/>
                </a:solidFill>
              </a:rPr>
              <a:t>Мой канал в ТГ</a:t>
            </a:r>
            <a:endParaRPr sz="1800">
              <a:solidFill>
                <a:srgbClr val="595959"/>
              </a:solidFill>
            </a:endParaRPr>
          </a:p>
        </p:txBody>
      </p:sp>
      <p:sp>
        <p:nvSpPr>
          <p:cNvPr id="58" name="Google Shape;58;p13"/>
          <p:cNvSpPr txBox="1"/>
          <p:nvPr/>
        </p:nvSpPr>
        <p:spPr>
          <a:xfrm>
            <a:off x="397625" y="4195200"/>
            <a:ext cx="17628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rgbClr val="595959"/>
                </a:solidFill>
              </a:rPr>
              <a:t>@freeAIintro</a:t>
            </a:r>
            <a:endParaRPr sz="1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1449450"/>
            <a:ext cx="8520600" cy="2244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Компьютеры бесполезны. Они могут только давать ответы.</a:t>
            </a:r>
            <a:endParaRPr/>
          </a:p>
          <a:p>
            <a:pPr indent="0" lvl="0" marL="0" rtl="0" algn="ctr">
              <a:spcBef>
                <a:spcPts val="0"/>
              </a:spcBef>
              <a:spcAft>
                <a:spcPts val="0"/>
              </a:spcAft>
              <a:buNone/>
            </a:pPr>
            <a:r>
              <a:t/>
            </a:r>
            <a:endParaRPr/>
          </a:p>
          <a:p>
            <a:pPr indent="0" lvl="0" marL="457200" rtl="0" algn="ctr">
              <a:spcBef>
                <a:spcPts val="0"/>
              </a:spcBef>
              <a:spcAft>
                <a:spcPts val="0"/>
              </a:spcAft>
              <a:buNone/>
            </a:pPr>
            <a:r>
              <a:rPr i="1" lang="ru" sz="3377"/>
              <a:t>Пабло Пикассо</a:t>
            </a:r>
            <a:endParaRPr i="1" sz="3377"/>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210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Некоторые особенности больших языковых моделей</a:t>
            </a:r>
            <a:endParaRPr/>
          </a:p>
        </p:txBody>
      </p:sp>
      <p:sp>
        <p:nvSpPr>
          <p:cNvPr id="123" name="Google Shape;123;p23"/>
          <p:cNvSpPr txBox="1"/>
          <p:nvPr>
            <p:ph idx="1" type="body"/>
          </p:nvPr>
        </p:nvSpPr>
        <p:spPr>
          <a:xfrm>
            <a:off x="311700" y="862375"/>
            <a:ext cx="8520600" cy="4067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G</a:t>
            </a:r>
            <a:r>
              <a:rPr lang="ru"/>
              <a:t>arbage in — garbage out. Необходимо четко, точно и детально формулировать запрос к модели.</a:t>
            </a:r>
            <a:endParaRPr/>
          </a:p>
          <a:p>
            <a:pPr indent="-342900" lvl="0" marL="457200" rtl="0" algn="l">
              <a:spcBef>
                <a:spcPts val="0"/>
              </a:spcBef>
              <a:spcAft>
                <a:spcPts val="0"/>
              </a:spcAft>
              <a:buSzPts val="1800"/>
              <a:buChar char="●"/>
            </a:pPr>
            <a:r>
              <a:rPr lang="ru"/>
              <a:t>Language models are few-shot learners. Желательно использовать примеры.</a:t>
            </a:r>
            <a:endParaRPr/>
          </a:p>
          <a:p>
            <a:pPr indent="-342900" lvl="0" marL="457200" rtl="0" algn="l">
              <a:spcBef>
                <a:spcPts val="0"/>
              </a:spcBef>
              <a:spcAft>
                <a:spcPts val="0"/>
              </a:spcAft>
              <a:buSzPts val="1800"/>
              <a:buChar char="●"/>
            </a:pPr>
            <a:r>
              <a:rPr lang="ru"/>
              <a:t>Контекст. В диалоге, когда ваша реплика перемежается с репликой модели, модель отвечает не на ваш последний запрос, а на все, о чем вы с ней говорили с самого начала диалога.</a:t>
            </a:r>
            <a:endParaRPr/>
          </a:p>
          <a:p>
            <a:pPr indent="-342900" lvl="0" marL="457200" rtl="0" algn="l">
              <a:spcBef>
                <a:spcPts val="0"/>
              </a:spcBef>
              <a:spcAft>
                <a:spcPts val="0"/>
              </a:spcAft>
              <a:buSzPts val="1800"/>
              <a:buChar char="●"/>
            </a:pPr>
            <a:r>
              <a:rPr lang="ru"/>
              <a:t>Языковые модели не знают фактов, а как бы “припоминают” их.</a:t>
            </a:r>
            <a:endParaRPr/>
          </a:p>
          <a:p>
            <a:pPr indent="-342900" lvl="0" marL="457200" rtl="0" algn="l">
              <a:spcBef>
                <a:spcPts val="0"/>
              </a:spcBef>
              <a:spcAft>
                <a:spcPts val="0"/>
              </a:spcAft>
              <a:buSzPts val="1800"/>
              <a:buChar char="●"/>
            </a:pPr>
            <a:r>
              <a:rPr lang="ru"/>
              <a:t>В разговоре с моделью возникает видимость сознания. Это обман.</a:t>
            </a:r>
            <a:endParaRPr/>
          </a:p>
          <a:p>
            <a:pPr indent="-342900" lvl="0" marL="457200" rtl="0" algn="l">
              <a:spcBef>
                <a:spcPts val="0"/>
              </a:spcBef>
              <a:spcAft>
                <a:spcPts val="0"/>
              </a:spcAft>
              <a:buSzPts val="1800"/>
              <a:buChar char="●"/>
            </a:pPr>
            <a:r>
              <a:rPr lang="ru"/>
              <a:t>В моделях есть инструкции и ответы на технические вопросы, заложенные разработчиками.</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idx="1" type="body"/>
          </p:nvPr>
        </p:nvSpPr>
        <p:spPr>
          <a:xfrm>
            <a:off x="311700" y="1152475"/>
            <a:ext cx="4535400" cy="3795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Запрос без примеров (zero-shot prompting)</a:t>
            </a:r>
            <a:endParaRPr/>
          </a:p>
          <a:p>
            <a:pPr indent="-342900" lvl="0" marL="457200" rtl="0" algn="l">
              <a:spcBef>
                <a:spcPts val="0"/>
              </a:spcBef>
              <a:spcAft>
                <a:spcPts val="0"/>
              </a:spcAft>
              <a:buSzPts val="1800"/>
              <a:buChar char="●"/>
            </a:pPr>
            <a:r>
              <a:rPr lang="ru"/>
              <a:t>При помощи одного или нескольких примеров (one/few shot prompting)</a:t>
            </a:r>
            <a:endParaRPr/>
          </a:p>
          <a:p>
            <a:pPr indent="-342900" lvl="0" marL="457200" rtl="0" algn="l">
              <a:spcBef>
                <a:spcPts val="0"/>
              </a:spcBef>
              <a:spcAft>
                <a:spcPts val="0"/>
              </a:spcAft>
              <a:buSzPts val="1800"/>
              <a:buChar char="●"/>
            </a:pPr>
            <a:r>
              <a:rPr lang="ru"/>
              <a:t>Прямая инструкция (instruction prompting)</a:t>
            </a:r>
            <a:endParaRPr/>
          </a:p>
          <a:p>
            <a:pPr indent="-342900" lvl="0" marL="457200" rtl="0" algn="l">
              <a:spcBef>
                <a:spcPts val="0"/>
              </a:spcBef>
              <a:spcAft>
                <a:spcPts val="0"/>
              </a:spcAft>
              <a:buSzPts val="1800"/>
              <a:buChar char="●"/>
            </a:pPr>
            <a:r>
              <a:rPr lang="ru"/>
              <a:t>Цепочка рассуждений (Chain-of-Thought)</a:t>
            </a:r>
            <a:endParaRPr/>
          </a:p>
          <a:p>
            <a:pPr indent="0" lvl="0" marL="0" rtl="0" algn="l">
              <a:spcBef>
                <a:spcPts val="1200"/>
              </a:spcBef>
              <a:spcAft>
                <a:spcPts val="0"/>
              </a:spcAft>
              <a:buNone/>
            </a:pPr>
            <a:r>
              <a:rPr lang="ru"/>
              <a:t>Подробнее </a:t>
            </a:r>
            <a:r>
              <a:rPr lang="ru" u="sng">
                <a:solidFill>
                  <a:schemeClr val="hlink"/>
                </a:solidFill>
                <a:hlinkClick r:id="rId3"/>
              </a:rPr>
              <a:t>тут</a:t>
            </a:r>
            <a:r>
              <a:rPr lang="ru"/>
              <a:t> и </a:t>
            </a:r>
            <a:r>
              <a:rPr lang="ru" u="sng">
                <a:solidFill>
                  <a:schemeClr val="hlink"/>
                </a:solidFill>
                <a:hlinkClick r:id="rId4"/>
              </a:rPr>
              <a:t>тут</a:t>
            </a:r>
            <a:r>
              <a:rPr lang="ru"/>
              <a:t>.</a:t>
            </a:r>
            <a:endParaRPr/>
          </a:p>
          <a:p>
            <a:pPr indent="0" lvl="0" marL="0" rtl="0" algn="l">
              <a:spcBef>
                <a:spcPts val="1200"/>
              </a:spcBef>
              <a:spcAft>
                <a:spcPts val="1200"/>
              </a:spcAft>
              <a:buNone/>
            </a:pPr>
            <a:r>
              <a:rPr lang="ru"/>
              <a:t>Хакинг моделей.</a:t>
            </a:r>
            <a:endParaRPr/>
          </a:p>
        </p:txBody>
      </p:sp>
      <p:pic>
        <p:nvPicPr>
          <p:cNvPr id="129" name="Google Shape;129;p24"/>
          <p:cNvPicPr preferRelativeResize="0"/>
          <p:nvPr/>
        </p:nvPicPr>
        <p:blipFill>
          <a:blip r:embed="rId5">
            <a:alphaModFix/>
          </a:blip>
          <a:stretch>
            <a:fillRect/>
          </a:stretch>
        </p:blipFill>
        <p:spPr>
          <a:xfrm>
            <a:off x="4915019" y="0"/>
            <a:ext cx="4228978" cy="5143501"/>
          </a:xfrm>
          <a:prstGeom prst="rect">
            <a:avLst/>
          </a:prstGeom>
          <a:noFill/>
          <a:ln>
            <a:noFill/>
          </a:ln>
        </p:spPr>
      </p:pic>
      <p:sp>
        <p:nvSpPr>
          <p:cNvPr id="130" name="Google Shape;130;p24"/>
          <p:cNvSpPr txBox="1"/>
          <p:nvPr>
            <p:ph type="title"/>
          </p:nvPr>
        </p:nvSpPr>
        <p:spPr>
          <a:xfrm>
            <a:off x="311700" y="138700"/>
            <a:ext cx="4260300" cy="87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Обучение через контекст</a:t>
            </a:r>
            <a:endParaRPr/>
          </a:p>
          <a:p>
            <a:pPr indent="0" lvl="0" marL="0" rtl="0" algn="l">
              <a:spcBef>
                <a:spcPts val="0"/>
              </a:spcBef>
              <a:spcAft>
                <a:spcPts val="0"/>
              </a:spcAft>
              <a:buNone/>
            </a:pPr>
            <a:r>
              <a:rPr lang="ru"/>
              <a:t>(In-context learning)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Ограничения языковых моделей</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язык</a:t>
            </a:r>
            <a:endParaRPr/>
          </a:p>
          <a:p>
            <a:pPr indent="-342900" lvl="0" marL="457200" rtl="0" algn="l">
              <a:spcBef>
                <a:spcPts val="0"/>
              </a:spcBef>
              <a:spcAft>
                <a:spcPts val="0"/>
              </a:spcAft>
              <a:buSzPts val="1800"/>
              <a:buChar char="●"/>
            </a:pPr>
            <a:r>
              <a:rPr lang="ru"/>
              <a:t>мультимодальность (текст, аудио, видео)</a:t>
            </a:r>
            <a:endParaRPr/>
          </a:p>
          <a:p>
            <a:pPr indent="-342900" lvl="0" marL="457200" rtl="0" algn="l">
              <a:spcBef>
                <a:spcPts val="0"/>
              </a:spcBef>
              <a:spcAft>
                <a:spcPts val="0"/>
              </a:spcAft>
              <a:buSzPts val="1800"/>
              <a:buChar char="●"/>
            </a:pPr>
            <a:r>
              <a:rPr lang="ru"/>
              <a:t>доступность (с ВПН или без)</a:t>
            </a:r>
            <a:endParaRPr/>
          </a:p>
          <a:p>
            <a:pPr indent="-342900" lvl="0" marL="457200" rtl="0" algn="l">
              <a:spcBef>
                <a:spcPts val="0"/>
              </a:spcBef>
              <a:spcAft>
                <a:spcPts val="0"/>
              </a:spcAft>
              <a:buSzPts val="1800"/>
              <a:buChar char="●"/>
            </a:pPr>
            <a:r>
              <a:rPr lang="ru"/>
              <a:t>(бес-)платность</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Как использовать модели в исследовании</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Политики редакций и оргкомитетов</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Издательство Nature:</a:t>
            </a:r>
            <a:endParaRPr/>
          </a:p>
          <a:p>
            <a:pPr indent="-342900" lvl="0" marL="457200" rtl="0" algn="l">
              <a:spcBef>
                <a:spcPts val="1200"/>
              </a:spcBef>
              <a:spcAft>
                <a:spcPts val="0"/>
              </a:spcAft>
              <a:buSzPts val="1800"/>
              <a:buChar char="-"/>
            </a:pPr>
            <a:r>
              <a:rPr lang="ru"/>
              <a:t>AI-assisted improvements to human-generated texts for readability and style, and to ensure that the texts are free of errors in grammar, spelling, punctuation and tone - можно улучшать текст и не заявлять об этом</a:t>
            </a:r>
            <a:endParaRPr/>
          </a:p>
          <a:p>
            <a:pPr indent="-342900" lvl="0" marL="457200" rtl="0" algn="l">
              <a:spcBef>
                <a:spcPts val="0"/>
              </a:spcBef>
              <a:spcAft>
                <a:spcPts val="0"/>
              </a:spcAft>
              <a:buSzPts val="1800"/>
              <a:buChar char="-"/>
            </a:pPr>
            <a:r>
              <a:rPr lang="ru"/>
              <a:t>нельзя использовать сгенерированные изображения</a:t>
            </a:r>
            <a:endParaRPr/>
          </a:p>
          <a:p>
            <a:pPr indent="-342900" lvl="0" marL="457200" rtl="0" algn="l">
              <a:spcBef>
                <a:spcPts val="0"/>
              </a:spcBef>
              <a:spcAft>
                <a:spcPts val="0"/>
              </a:spcAft>
              <a:buSzPts val="1800"/>
              <a:buChar char="-"/>
            </a:pPr>
            <a:r>
              <a:rPr lang="ru"/>
              <a:t>рецензирование: заявите, если и как вы использовали ИИ</a:t>
            </a:r>
            <a:endParaRPr/>
          </a:p>
          <a:p>
            <a:pPr indent="0" lvl="0" marL="0" rtl="0" algn="l">
              <a:spcBef>
                <a:spcPts val="1200"/>
              </a:spcBef>
              <a:spcAft>
                <a:spcPts val="1200"/>
              </a:spcAft>
              <a:buNone/>
            </a:pPr>
            <a:r>
              <a:rPr lang="ru" u="sng">
                <a:solidFill>
                  <a:schemeClr val="hlink"/>
                </a:solidFill>
                <a:hlinkClick r:id="rId3"/>
              </a:rPr>
              <a:t>https://www.nature.com/nature-portfolio/editorial-policies/ai</a:t>
            </a:r>
            <a:r>
              <a:rPr lang="ru"/>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952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Как не нужно использовать языковые модели в исследовании?</a:t>
            </a:r>
            <a:endParaRPr/>
          </a:p>
        </p:txBody>
      </p:sp>
      <p:sp>
        <p:nvSpPr>
          <p:cNvPr id="153" name="Google Shape;153;p28"/>
          <p:cNvSpPr txBox="1"/>
          <p:nvPr>
            <p:ph idx="1" type="body"/>
          </p:nvPr>
        </p:nvSpPr>
        <p:spPr>
          <a:xfrm>
            <a:off x="311700" y="1618250"/>
            <a:ext cx="8520600" cy="2950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Советоваться по трендам, новейшим разработкам.</a:t>
            </a:r>
            <a:endParaRPr/>
          </a:p>
          <a:p>
            <a:pPr indent="-342900" lvl="0" marL="457200" rtl="0" algn="l">
              <a:spcBef>
                <a:spcPts val="0"/>
              </a:spcBef>
              <a:spcAft>
                <a:spcPts val="0"/>
              </a:spcAft>
              <a:buSzPts val="1800"/>
              <a:buChar char="-"/>
            </a:pPr>
            <a:r>
              <a:rPr lang="ru"/>
              <a:t>Просить писать за вас работу от начала до конца.</a:t>
            </a:r>
            <a:endParaRPr/>
          </a:p>
          <a:p>
            <a:pPr indent="-342900" lvl="0" marL="457200" rtl="0" algn="l">
              <a:spcBef>
                <a:spcPts val="0"/>
              </a:spcBef>
              <a:spcAft>
                <a:spcPts val="0"/>
              </a:spcAft>
              <a:buSzPts val="1800"/>
              <a:buChar char="-"/>
            </a:pPr>
            <a:r>
              <a:rPr lang="ru"/>
              <a:t>Просить писать за вас куски текста и копипастить их в работу.</a:t>
            </a:r>
            <a:endParaRPr/>
          </a:p>
          <a:p>
            <a:pPr indent="-342900" lvl="0" marL="457200" rtl="0" algn="l">
              <a:spcBef>
                <a:spcPts val="0"/>
              </a:spcBef>
              <a:spcAft>
                <a:spcPts val="0"/>
              </a:spcAft>
              <a:buSzPts val="1800"/>
              <a:buChar char="-"/>
            </a:pPr>
            <a:r>
              <a:rPr lang="ru"/>
              <a:t>Просить проверить факты.</a:t>
            </a:r>
            <a:endParaRPr/>
          </a:p>
          <a:p>
            <a:pPr indent="-342900" lvl="0" marL="457200" rtl="0" algn="l">
              <a:spcBef>
                <a:spcPts val="0"/>
              </a:spcBef>
              <a:spcAft>
                <a:spcPts val="0"/>
              </a:spcAft>
              <a:buSzPts val="1800"/>
              <a:buChar char="-"/>
            </a:pPr>
            <a:r>
              <a:rPr lang="ru"/>
              <a:t>Вычитывать оформление, включая список литературы.</a:t>
            </a:r>
            <a:endParaRPr/>
          </a:p>
          <a:p>
            <a:pPr indent="-342900" lvl="0" marL="457200" rtl="0" algn="l">
              <a:spcBef>
                <a:spcPts val="0"/>
              </a:spcBef>
              <a:spcAft>
                <a:spcPts val="0"/>
              </a:spcAft>
              <a:buSzPts val="1800"/>
              <a:buChar char="-"/>
            </a:pPr>
            <a:r>
              <a:rPr lang="ru"/>
              <a:t>Делать сложные математические расчеты.</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Как можно использовать языковые модели?</a:t>
            </a:r>
            <a:endParaRPr/>
          </a:p>
        </p:txBody>
      </p:sp>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Советоваться по дизайну исследования.</a:t>
            </a:r>
            <a:endParaRPr/>
          </a:p>
          <a:p>
            <a:pPr indent="-342900" lvl="0" marL="457200" rtl="0" algn="l">
              <a:spcBef>
                <a:spcPts val="0"/>
              </a:spcBef>
              <a:spcAft>
                <a:spcPts val="0"/>
              </a:spcAft>
              <a:buSzPts val="1800"/>
              <a:buChar char="-"/>
            </a:pPr>
            <a:r>
              <a:rPr lang="ru"/>
              <a:t>Редактировать текст (стиль, логика).</a:t>
            </a:r>
            <a:endParaRPr/>
          </a:p>
          <a:p>
            <a:pPr indent="-342900" lvl="0" marL="457200" rtl="0" algn="l">
              <a:spcBef>
                <a:spcPts val="0"/>
              </a:spcBef>
              <a:spcAft>
                <a:spcPts val="0"/>
              </a:spcAft>
              <a:buSzPts val="1800"/>
              <a:buChar char="-"/>
            </a:pPr>
            <a:r>
              <a:rPr lang="ru"/>
              <a:t>Писать аннотацию, ключевые слова.</a:t>
            </a:r>
            <a:endParaRPr/>
          </a:p>
          <a:p>
            <a:pPr indent="-342900" lvl="0" marL="457200" rtl="0" algn="l">
              <a:spcBef>
                <a:spcPts val="0"/>
              </a:spcBef>
              <a:spcAft>
                <a:spcPts val="0"/>
              </a:spcAft>
              <a:buSzPts val="1800"/>
              <a:buChar char="-"/>
            </a:pPr>
            <a:r>
              <a:rPr lang="ru"/>
              <a:t>Обрабатывать данные.</a:t>
            </a:r>
            <a:endParaRPr/>
          </a:p>
          <a:p>
            <a:pPr indent="-342900" lvl="0" marL="457200" rtl="0" algn="l">
              <a:spcBef>
                <a:spcPts val="0"/>
              </a:spcBef>
              <a:spcAft>
                <a:spcPts val="0"/>
              </a:spcAft>
              <a:buSzPts val="1800"/>
              <a:buChar char="-"/>
            </a:pPr>
            <a:r>
              <a:rPr lang="ru"/>
              <a:t>Анализировать данные.</a:t>
            </a:r>
            <a:endParaRPr/>
          </a:p>
          <a:p>
            <a:pPr indent="-342900" lvl="0" marL="457200" rtl="0" algn="l">
              <a:spcBef>
                <a:spcPts val="0"/>
              </a:spcBef>
              <a:spcAft>
                <a:spcPts val="0"/>
              </a:spcAft>
              <a:buSzPts val="1800"/>
              <a:buChar char="-"/>
            </a:pPr>
            <a:r>
              <a:rPr lang="ru"/>
              <a:t>Классифицировать данные.</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ru"/>
              <a:t>Не забываем чистить диалог!</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ru"/>
              <a:t>А вы уже разговаривали с большими языковыми моделями?</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nvSpPr>
        <p:spPr>
          <a:xfrm>
            <a:off x="683550" y="3715250"/>
            <a:ext cx="1961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700"/>
              <a:t>https://lmarena.ai/</a:t>
            </a:r>
            <a:endParaRPr sz="1700"/>
          </a:p>
        </p:txBody>
      </p:sp>
      <p:pic>
        <p:nvPicPr>
          <p:cNvPr id="170" name="Google Shape;170;p31"/>
          <p:cNvPicPr preferRelativeResize="0"/>
          <p:nvPr/>
        </p:nvPicPr>
        <p:blipFill>
          <a:blip r:embed="rId3">
            <a:alphaModFix/>
          </a:blip>
          <a:stretch>
            <a:fillRect/>
          </a:stretch>
        </p:blipFill>
        <p:spPr>
          <a:xfrm>
            <a:off x="683550" y="1590889"/>
            <a:ext cx="1961700" cy="1961723"/>
          </a:xfrm>
          <a:prstGeom prst="rect">
            <a:avLst/>
          </a:prstGeom>
          <a:noFill/>
          <a:ln>
            <a:noFill/>
          </a:ln>
        </p:spPr>
      </p:pic>
      <p:sp>
        <p:nvSpPr>
          <p:cNvPr id="171" name="Google Shape;171;p31"/>
          <p:cNvSpPr txBox="1"/>
          <p:nvPr/>
        </p:nvSpPr>
        <p:spPr>
          <a:xfrm>
            <a:off x="683550" y="949175"/>
            <a:ext cx="2205600" cy="4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rPr>
              <a:t>Chatbot Arena</a:t>
            </a:r>
            <a:endParaRPr sz="1800">
              <a:solidFill>
                <a:schemeClr val="dk1"/>
              </a:solidFill>
            </a:endParaRPr>
          </a:p>
        </p:txBody>
      </p:sp>
      <p:sp>
        <p:nvSpPr>
          <p:cNvPr id="172" name="Google Shape;172;p31"/>
          <p:cNvSpPr txBox="1"/>
          <p:nvPr/>
        </p:nvSpPr>
        <p:spPr>
          <a:xfrm>
            <a:off x="3344650" y="3761450"/>
            <a:ext cx="23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500"/>
              <a:t>https://chat.mistral.ai/chat</a:t>
            </a:r>
            <a:endParaRPr sz="1500"/>
          </a:p>
        </p:txBody>
      </p:sp>
      <p:pic>
        <p:nvPicPr>
          <p:cNvPr id="173" name="Google Shape;173;p31"/>
          <p:cNvPicPr preferRelativeResize="0"/>
          <p:nvPr/>
        </p:nvPicPr>
        <p:blipFill>
          <a:blip r:embed="rId4">
            <a:alphaModFix/>
          </a:blip>
          <a:stretch>
            <a:fillRect/>
          </a:stretch>
        </p:blipFill>
        <p:spPr>
          <a:xfrm>
            <a:off x="3457375" y="1590900"/>
            <a:ext cx="1940517" cy="1961725"/>
          </a:xfrm>
          <a:prstGeom prst="rect">
            <a:avLst/>
          </a:prstGeom>
          <a:noFill/>
          <a:ln>
            <a:noFill/>
          </a:ln>
        </p:spPr>
      </p:pic>
      <p:sp>
        <p:nvSpPr>
          <p:cNvPr id="174" name="Google Shape;174;p31"/>
          <p:cNvSpPr txBox="1"/>
          <p:nvPr/>
        </p:nvSpPr>
        <p:spPr>
          <a:xfrm>
            <a:off x="3457375" y="949175"/>
            <a:ext cx="2205600" cy="4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rPr>
              <a:t>Mistral</a:t>
            </a:r>
            <a:endParaRPr sz="1800">
              <a:solidFill>
                <a:schemeClr val="dk1"/>
              </a:solidFill>
            </a:endParaRPr>
          </a:p>
        </p:txBody>
      </p:sp>
      <p:sp>
        <p:nvSpPr>
          <p:cNvPr id="175" name="Google Shape;175;p31"/>
          <p:cNvSpPr txBox="1"/>
          <p:nvPr/>
        </p:nvSpPr>
        <p:spPr>
          <a:xfrm>
            <a:off x="6210025" y="3761450"/>
            <a:ext cx="2460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500"/>
              <a:t>https://chat.deepseek.com/</a:t>
            </a:r>
            <a:endParaRPr sz="1500"/>
          </a:p>
        </p:txBody>
      </p:sp>
      <p:pic>
        <p:nvPicPr>
          <p:cNvPr id="176" name="Google Shape;176;p31"/>
          <p:cNvPicPr preferRelativeResize="0"/>
          <p:nvPr/>
        </p:nvPicPr>
        <p:blipFill>
          <a:blip r:embed="rId5">
            <a:alphaModFix/>
          </a:blip>
          <a:stretch>
            <a:fillRect/>
          </a:stretch>
        </p:blipFill>
        <p:spPr>
          <a:xfrm>
            <a:off x="6210025" y="1590892"/>
            <a:ext cx="1940525" cy="1961733"/>
          </a:xfrm>
          <a:prstGeom prst="rect">
            <a:avLst/>
          </a:prstGeom>
          <a:noFill/>
          <a:ln>
            <a:noFill/>
          </a:ln>
        </p:spPr>
      </p:pic>
      <p:sp>
        <p:nvSpPr>
          <p:cNvPr id="177" name="Google Shape;177;p31"/>
          <p:cNvSpPr txBox="1"/>
          <p:nvPr/>
        </p:nvSpPr>
        <p:spPr>
          <a:xfrm>
            <a:off x="6231200" y="949175"/>
            <a:ext cx="2205600" cy="4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rPr>
              <a:t>DeepSeek</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Что такое языковая модель и почему она “большая”?</a:t>
            </a:r>
            <a:endParaRPr/>
          </a:p>
        </p:txBody>
      </p:sp>
      <p:sp>
        <p:nvSpPr>
          <p:cNvPr id="64" name="Google Shape;64;p14"/>
          <p:cNvSpPr txBox="1"/>
          <p:nvPr>
            <p:ph idx="1" type="body"/>
          </p:nvPr>
        </p:nvSpPr>
        <p:spPr>
          <a:xfrm>
            <a:off x="311700" y="1509450"/>
            <a:ext cx="8520600" cy="305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500">
                <a:solidFill>
                  <a:srgbClr val="1F1F1F"/>
                </a:solidFill>
                <a:highlight>
                  <a:srgbClr val="FFFFFF"/>
                </a:highlight>
              </a:rPr>
              <a:t>“Считается, что языковая модель является большой </a:t>
            </a:r>
            <a:r>
              <a:rPr lang="ru" sz="1500">
                <a:solidFill>
                  <a:srgbClr val="040C28"/>
                </a:solidFill>
                <a:highlight>
                  <a:srgbClr val="D3E3FD"/>
                </a:highlight>
              </a:rPr>
              <a:t>если содержит больше одного миллиарда параметров</a:t>
            </a:r>
            <a:r>
              <a:rPr lang="ru" sz="1500">
                <a:solidFill>
                  <a:srgbClr val="1F1F1F"/>
                </a:solidFill>
                <a:highlight>
                  <a:srgbClr val="FFFFFF"/>
                </a:highlight>
              </a:rPr>
              <a:t>. Именно благодаря большому числу параметров LLM и способны распознавать, переводить, прогнозировать или генерировать текст или другой контент.”</a:t>
            </a:r>
            <a:endParaRPr sz="1500">
              <a:solidFill>
                <a:srgbClr val="1F1F1F"/>
              </a:solidFill>
              <a:highlight>
                <a:srgbClr val="FFFFFF"/>
              </a:highlight>
            </a:endParaRPr>
          </a:p>
          <a:p>
            <a:pPr indent="0" lvl="0" marL="0" rtl="0" algn="l">
              <a:spcBef>
                <a:spcPts val="1200"/>
              </a:spcBef>
              <a:spcAft>
                <a:spcPts val="0"/>
              </a:spcAft>
              <a:buNone/>
            </a:pPr>
            <a:r>
              <a:t/>
            </a:r>
            <a:endParaRPr sz="1500">
              <a:solidFill>
                <a:srgbClr val="1F1F1F"/>
              </a:solidFill>
              <a:highlight>
                <a:srgbClr val="FFFFFF"/>
              </a:highlight>
            </a:endParaRPr>
          </a:p>
          <a:p>
            <a:pPr indent="-323850" lvl="0" marL="457200" rtl="0" algn="l">
              <a:spcBef>
                <a:spcPts val="1200"/>
              </a:spcBef>
              <a:spcAft>
                <a:spcPts val="0"/>
              </a:spcAft>
              <a:buClr>
                <a:srgbClr val="1F1F1F"/>
              </a:buClr>
              <a:buSzPts val="1500"/>
              <a:buChar char="-"/>
            </a:pPr>
            <a:r>
              <a:rPr lang="ru" sz="1500" u="sng">
                <a:solidFill>
                  <a:schemeClr val="hlink"/>
                </a:solidFill>
                <a:highlight>
                  <a:srgbClr val="FFFFFF"/>
                </a:highlight>
                <a:hlinkClick r:id="rId3"/>
              </a:rPr>
              <a:t>“Большие языковые модели в задачах”</a:t>
            </a:r>
            <a:endParaRPr sz="1500">
              <a:solidFill>
                <a:srgbClr val="1F1F1F"/>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290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Что будет в промптах?</a:t>
            </a:r>
            <a:endParaRPr/>
          </a:p>
        </p:txBody>
      </p:sp>
      <p:sp>
        <p:nvSpPr>
          <p:cNvPr id="183" name="Google Shape;183;p32"/>
          <p:cNvSpPr txBox="1"/>
          <p:nvPr>
            <p:ph idx="1" type="body"/>
          </p:nvPr>
        </p:nvSpPr>
        <p:spPr>
          <a:xfrm>
            <a:off x="311700" y="1140425"/>
            <a:ext cx="8520600" cy="380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2500">
                <a:solidFill>
                  <a:schemeClr val="accent1"/>
                </a:solidFill>
                <a:latin typeface="Montserrat Medium"/>
                <a:ea typeface="Montserrat Medium"/>
                <a:cs typeface="Montserrat Medium"/>
                <a:sym typeface="Montserrat Medium"/>
              </a:rPr>
              <a:t>Инструкция</a:t>
            </a:r>
            <a:endParaRPr sz="2500">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sz="2500">
                <a:solidFill>
                  <a:schemeClr val="accent5"/>
                </a:solidFill>
                <a:latin typeface="Montserrat Medium"/>
                <a:ea typeface="Montserrat Medium"/>
                <a:cs typeface="Montserrat Medium"/>
                <a:sym typeface="Montserrat Medium"/>
              </a:rPr>
              <a:t>Пример</a:t>
            </a:r>
            <a:endParaRPr sz="2500">
              <a:solidFill>
                <a:schemeClr val="accent5"/>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sz="2500">
                <a:solidFill>
                  <a:srgbClr val="741B47"/>
                </a:solidFill>
                <a:latin typeface="Montserrat Medium"/>
                <a:ea typeface="Montserrat Medium"/>
                <a:cs typeface="Montserrat Medium"/>
                <a:sym typeface="Montserrat Medium"/>
              </a:rPr>
              <a:t>Текст-опора или материал для исследования (данные)</a:t>
            </a:r>
            <a:endParaRPr sz="2500">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182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Советы по дизайну, например, методологии</a:t>
            </a:r>
            <a:endParaRPr/>
          </a:p>
        </p:txBody>
      </p:sp>
      <p:sp>
        <p:nvSpPr>
          <p:cNvPr id="189" name="Google Shape;189;p33"/>
          <p:cNvSpPr txBox="1"/>
          <p:nvPr>
            <p:ph idx="1" type="body"/>
          </p:nvPr>
        </p:nvSpPr>
        <p:spPr>
          <a:xfrm>
            <a:off x="311700" y="755575"/>
            <a:ext cx="8520600" cy="41928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Прочитай описание моего исследования и порекомендуй методы, которые я могу использовать, чтобы ответить на поставленные вопросы.</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Возрастающая роль цифровых технологий на рынке труда приводит к росту интереса к образовательным программам в области ИТ. Но успевает ли предложение за этим спросом? Мы все еще наблюдаем, что в РФ на ступенях перед высшим образованием и на начальных ступенях высшего образования существует много программ с уклоном в социальные и гуманитарные науки, где упор делается на качественные методы, а количественные методы с применением автоматизации сбора и обработки данных (например, парсинг) составляют малый процент занятий либо совсем отсутствуют.</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Мы ищем ответы на следующие вопросы:</a:t>
            </a:r>
            <a:endParaRPr>
              <a:solidFill>
                <a:srgbClr val="741B47"/>
              </a:solidFill>
              <a:latin typeface="Montserrat Medium"/>
              <a:ea typeface="Montserrat Medium"/>
              <a:cs typeface="Montserrat Medium"/>
              <a:sym typeface="Montserrat Medium"/>
            </a:endParaRPr>
          </a:p>
          <a:p>
            <a:pPr indent="-300037" lvl="0" marL="457200" rtl="0" algn="l">
              <a:spcBef>
                <a:spcPts val="1200"/>
              </a:spcBef>
              <a:spcAft>
                <a:spcPts val="0"/>
              </a:spcAft>
              <a:buClr>
                <a:srgbClr val="741B47"/>
              </a:buClr>
              <a:buSzPct val="100000"/>
              <a:buFont typeface="Montserrat Medium"/>
              <a:buChar char="●"/>
            </a:pPr>
            <a:r>
              <a:rPr lang="ru">
                <a:solidFill>
                  <a:srgbClr val="741B47"/>
                </a:solidFill>
                <a:latin typeface="Montserrat Medium"/>
                <a:ea typeface="Montserrat Medium"/>
                <a:cs typeface="Montserrat Medium"/>
                <a:sym typeface="Montserrat Medium"/>
              </a:rPr>
              <a:t>Есть ли в программе выравнивающие и вводные курсы по жестким навыкам (высшая математика и статистика, программирование, администрирование информационных систем)?</a:t>
            </a:r>
            <a:endParaRPr>
              <a:solidFill>
                <a:srgbClr val="741B47"/>
              </a:solidFill>
              <a:latin typeface="Montserrat Medium"/>
              <a:ea typeface="Montserrat Medium"/>
              <a:cs typeface="Montserrat Medium"/>
              <a:sym typeface="Montserrat Medium"/>
            </a:endParaRPr>
          </a:p>
          <a:p>
            <a:pPr indent="-300037" lvl="0" marL="457200" rtl="0" algn="l">
              <a:spcBef>
                <a:spcPts val="0"/>
              </a:spcBef>
              <a:spcAft>
                <a:spcPts val="0"/>
              </a:spcAft>
              <a:buClr>
                <a:srgbClr val="741B47"/>
              </a:buClr>
              <a:buSzPct val="100000"/>
              <a:buFont typeface="Montserrat Medium"/>
              <a:buChar char="●"/>
            </a:pPr>
            <a:r>
              <a:rPr lang="ru">
                <a:solidFill>
                  <a:srgbClr val="741B47"/>
                </a:solidFill>
                <a:latin typeface="Montserrat Medium"/>
                <a:ea typeface="Montserrat Medium"/>
                <a:cs typeface="Montserrat Medium"/>
                <a:sym typeface="Montserrat Medium"/>
              </a:rPr>
              <a:t>Есть ли специалисты/преподаватели с междисциплинарным бэкграундом в социальных и гуманитарных науках и ИТ?</a:t>
            </a:r>
            <a:endParaRPr>
              <a:solidFill>
                <a:srgbClr val="741B47"/>
              </a:solidFill>
              <a:latin typeface="Montserrat Medium"/>
              <a:ea typeface="Montserrat Medium"/>
              <a:cs typeface="Montserrat Medium"/>
              <a:sym typeface="Montserrat Medium"/>
            </a:endParaRPr>
          </a:p>
          <a:p>
            <a:pPr indent="-300037" lvl="0" marL="457200" rtl="0" algn="l">
              <a:spcBef>
                <a:spcPts val="0"/>
              </a:spcBef>
              <a:spcAft>
                <a:spcPts val="0"/>
              </a:spcAft>
              <a:buClr>
                <a:srgbClr val="741B47"/>
              </a:buClr>
              <a:buSzPct val="100000"/>
              <a:buFont typeface="Montserrat Medium"/>
              <a:buChar char="●"/>
            </a:pPr>
            <a:r>
              <a:rPr lang="ru">
                <a:solidFill>
                  <a:srgbClr val="741B47"/>
                </a:solidFill>
                <a:latin typeface="Montserrat Medium"/>
                <a:ea typeface="Montserrat Medium"/>
                <a:cs typeface="Montserrat Medium"/>
                <a:sym typeface="Montserrat Medium"/>
              </a:rPr>
              <a:t>Есть ли в программе фокус на подготовке монодисциплинарного специалиста по ИТ, нацеленность только на вход в ИТ-профессию?</a:t>
            </a:r>
            <a:endParaRPr>
              <a:solidFill>
                <a:srgbClr val="741B47"/>
              </a:solidFill>
              <a:latin typeface="Montserrat Medium"/>
              <a:ea typeface="Montserrat Medium"/>
              <a:cs typeface="Montserrat Medium"/>
              <a:sym typeface="Montserrat Medium"/>
            </a:endParaRPr>
          </a:p>
          <a:p>
            <a:pPr indent="-300037" lvl="0" marL="457200" rtl="0" algn="l">
              <a:spcBef>
                <a:spcPts val="0"/>
              </a:spcBef>
              <a:spcAft>
                <a:spcPts val="0"/>
              </a:spcAft>
              <a:buClr>
                <a:srgbClr val="741B47"/>
              </a:buClr>
              <a:buSzPct val="100000"/>
              <a:buFont typeface="Montserrat Medium"/>
              <a:buChar char="●"/>
            </a:pPr>
            <a:r>
              <a:rPr lang="ru">
                <a:solidFill>
                  <a:srgbClr val="741B47"/>
                </a:solidFill>
                <a:latin typeface="Montserrat Medium"/>
                <a:ea typeface="Montserrat Medium"/>
                <a:cs typeface="Montserrat Medium"/>
                <a:sym typeface="Montserrat Medium"/>
              </a:rPr>
              <a:t>Достижимы ли цели, поставленные в магистратуре, для студента с низким порогом вхождения в ИТ?</a:t>
            </a:r>
            <a:endParaRPr>
              <a:solidFill>
                <a:srgbClr val="741B47"/>
              </a:solidFill>
              <a:latin typeface="Montserrat Medium"/>
              <a:ea typeface="Montserrat Medium"/>
              <a:cs typeface="Montserrat Medium"/>
              <a:sym typeface="Montserrat Medium"/>
            </a:endParaRPr>
          </a:p>
          <a:p>
            <a:pPr indent="-300037" lvl="0" marL="457200" rtl="0" algn="l">
              <a:spcBef>
                <a:spcPts val="0"/>
              </a:spcBef>
              <a:spcAft>
                <a:spcPts val="0"/>
              </a:spcAft>
              <a:buClr>
                <a:srgbClr val="741B47"/>
              </a:buClr>
              <a:buSzPct val="100000"/>
              <a:buFont typeface="Montserrat Medium"/>
              <a:buChar char="●"/>
            </a:pPr>
            <a:r>
              <a:rPr lang="ru">
                <a:solidFill>
                  <a:srgbClr val="741B47"/>
                </a:solidFill>
                <a:latin typeface="Montserrat Medium"/>
                <a:ea typeface="Montserrat Medium"/>
                <a:cs typeface="Montserrat Medium"/>
                <a:sym typeface="Montserrat Medium"/>
              </a:rPr>
              <a:t>Есть ли стажировки, практики или проекты междисциплинарного характера?</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4"/>
          <p:cNvPicPr preferRelativeResize="0"/>
          <p:nvPr/>
        </p:nvPicPr>
        <p:blipFill>
          <a:blip r:embed="rId3">
            <a:alphaModFix/>
          </a:blip>
          <a:stretch>
            <a:fillRect/>
          </a:stretch>
        </p:blipFill>
        <p:spPr>
          <a:xfrm>
            <a:off x="152400" y="436788"/>
            <a:ext cx="8839202" cy="426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Жмякаем “Очистить диалог”</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Редактирование текста</a:t>
            </a:r>
            <a:endParaRPr/>
          </a:p>
        </p:txBody>
      </p:sp>
      <p:sp>
        <p:nvSpPr>
          <p:cNvPr id="205" name="Google Shape;20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Прочитай абзац для черновика моей статьи о том, какие преграды стоят перед </a:t>
            </a:r>
            <a:r>
              <a:rPr lang="ru">
                <a:solidFill>
                  <a:schemeClr val="accent1"/>
                </a:solidFill>
                <a:latin typeface="Montserrat Medium"/>
                <a:ea typeface="Montserrat Medium"/>
                <a:cs typeface="Montserrat Medium"/>
                <a:sym typeface="Montserrat Medium"/>
              </a:rPr>
              <a:t>студентами</a:t>
            </a:r>
            <a:r>
              <a:rPr lang="ru">
                <a:solidFill>
                  <a:schemeClr val="accent1"/>
                </a:solidFill>
                <a:latin typeface="Montserrat Medium"/>
                <a:ea typeface="Montserrat Medium"/>
                <a:cs typeface="Montserrat Medium"/>
                <a:sym typeface="Montserrat Medium"/>
              </a:rPr>
              <a:t> с образованием в социальных или гуманитарных науках и которые хотят изучать информационные технологии, и отредактируй его так, чтобы это был грамотно построенный абзац, содержащий цельную мысль.</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chemeClr val="accent1"/>
                </a:solidFill>
                <a:latin typeface="Montserrat Medium"/>
                <a:ea typeface="Montserrat Medium"/>
                <a:cs typeface="Montserrat Medium"/>
                <a:sym typeface="Montserrat Medium"/>
              </a:rPr>
              <a:t>Абзац черновика:</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a:solidFill>
                  <a:srgbClr val="741B47"/>
                </a:solidFill>
                <a:latin typeface="Montserrat Medium"/>
                <a:ea typeface="Montserrat Medium"/>
                <a:cs typeface="Montserrat Medium"/>
                <a:sym typeface="Montserrat Medium"/>
              </a:rPr>
              <a:t>Если рассматривать теорию Латура, то видоизменения из-за IT технологий, нужно условно рассматривать как создается нейронные сети, а затем что происходит с этим продуктом перед тем как он оказывает влияние на остальные сферы деятельности. Мы не создаем нейронные сети или условные черные ящики, но мы создаем магистерскую программу и нас интересует как современные тенденции в мире технологий оказывают существенное влияние на магистерскую программу, из-за чего происходит ее переформулирование.</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7"/>
          <p:cNvPicPr preferRelativeResize="0"/>
          <p:nvPr/>
        </p:nvPicPr>
        <p:blipFill>
          <a:blip r:embed="rId3">
            <a:alphaModFix/>
          </a:blip>
          <a:stretch>
            <a:fillRect/>
          </a:stretch>
        </p:blipFill>
        <p:spPr>
          <a:xfrm>
            <a:off x="152400" y="487250"/>
            <a:ext cx="8839199" cy="41690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Редактирование текста</a:t>
            </a:r>
            <a:endParaRPr/>
          </a:p>
        </p:txBody>
      </p:sp>
      <p:sp>
        <p:nvSpPr>
          <p:cNvPr id="216" name="Google Shape;21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Прочитай абзац для черновика моей статьи о том, какие преграды стоят перед студентами с образованием в социальных или гуманитарных науках и которые хотят изучать информационные технологии, </a:t>
            </a:r>
            <a:r>
              <a:rPr b="1" lang="ru" u="sng">
                <a:solidFill>
                  <a:schemeClr val="accent1"/>
                </a:solidFill>
                <a:latin typeface="Montserrat"/>
                <a:ea typeface="Montserrat"/>
                <a:cs typeface="Montserrat"/>
                <a:sym typeface="Montserrat"/>
              </a:rPr>
              <a:t>найди места в тексте, которые могут быть непонятными, и объясни, что в них непрозрачно.</a:t>
            </a:r>
            <a:endParaRPr b="1" u="sng">
              <a:solidFill>
                <a:schemeClr val="accent1"/>
              </a:solidFill>
              <a:latin typeface="Montserrat"/>
              <a:ea typeface="Montserrat"/>
              <a:cs typeface="Montserrat"/>
              <a:sym typeface="Montserrat"/>
            </a:endParaRPr>
          </a:p>
          <a:p>
            <a:pPr indent="0" lvl="0" marL="0" rtl="0" algn="l">
              <a:spcBef>
                <a:spcPts val="1200"/>
              </a:spcBef>
              <a:spcAft>
                <a:spcPts val="0"/>
              </a:spcAft>
              <a:buNone/>
            </a:pPr>
            <a:r>
              <a:rPr lang="ru">
                <a:solidFill>
                  <a:schemeClr val="accent1"/>
                </a:solidFill>
                <a:latin typeface="Montserrat Medium"/>
                <a:ea typeface="Montserrat Medium"/>
                <a:cs typeface="Montserrat Medium"/>
                <a:sym typeface="Montserrat Medium"/>
              </a:rPr>
              <a:t>Абзац черновика:</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a:solidFill>
                  <a:srgbClr val="741B47"/>
                </a:solidFill>
                <a:latin typeface="Montserrat Medium"/>
                <a:ea typeface="Montserrat Medium"/>
                <a:cs typeface="Montserrat Medium"/>
                <a:sym typeface="Montserrat Medium"/>
              </a:rPr>
              <a:t>Если рассматривать теорию Латура, то видоизменения из-за IT технологий, нужно условно рассматривать как создается нейронные сети, а затем что происходит с этим продуктом перед тем как он оказывает влияние на остальные сферы деятельности. Мы не создаем нейронные сети или условные черные ящики, но мы создаем магистерскую программу и нас интересует как современные тенденции в мире технологий оказывают существенное влияние на магистерскую программу, из-за чего происходит ее переформулирование.</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9"/>
          <p:cNvPicPr preferRelativeResize="0"/>
          <p:nvPr/>
        </p:nvPicPr>
        <p:blipFill>
          <a:blip r:embed="rId3">
            <a:alphaModFix/>
          </a:blip>
          <a:stretch>
            <a:fillRect/>
          </a:stretch>
        </p:blipFill>
        <p:spPr>
          <a:xfrm>
            <a:off x="152400" y="449325"/>
            <a:ext cx="8839200" cy="42448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Для статьи</a:t>
            </a:r>
            <a:endParaRPr/>
          </a:p>
        </p:txBody>
      </p:sp>
      <p:sp>
        <p:nvSpPr>
          <p:cNvPr id="227" name="Google Shape;22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accent1"/>
                </a:solidFill>
              </a:rPr>
              <a:t>Прочитай текст статьи и.. </a:t>
            </a:r>
            <a:endParaRPr>
              <a:solidFill>
                <a:schemeClr val="accent1"/>
              </a:solidFill>
            </a:endParaRPr>
          </a:p>
          <a:p>
            <a:pPr indent="-342900" lvl="0" marL="457200" rtl="0" algn="l">
              <a:spcBef>
                <a:spcPts val="1200"/>
              </a:spcBef>
              <a:spcAft>
                <a:spcPts val="0"/>
              </a:spcAft>
              <a:buClr>
                <a:schemeClr val="accent1"/>
              </a:buClr>
              <a:buSzPts val="1800"/>
              <a:buChar char="●"/>
            </a:pPr>
            <a:r>
              <a:rPr lang="ru">
                <a:solidFill>
                  <a:schemeClr val="accent1"/>
                </a:solidFill>
              </a:rPr>
              <a:t>придумай заголовок</a:t>
            </a:r>
            <a:endParaRPr>
              <a:solidFill>
                <a:schemeClr val="accent1"/>
              </a:solidFill>
            </a:endParaRPr>
          </a:p>
          <a:p>
            <a:pPr indent="-342900" lvl="0" marL="457200" rtl="0" algn="l">
              <a:spcBef>
                <a:spcPts val="0"/>
              </a:spcBef>
              <a:spcAft>
                <a:spcPts val="0"/>
              </a:spcAft>
              <a:buClr>
                <a:schemeClr val="accent1"/>
              </a:buClr>
              <a:buSzPts val="1800"/>
              <a:buChar char="●"/>
            </a:pPr>
            <a:r>
              <a:rPr lang="ru">
                <a:solidFill>
                  <a:schemeClr val="accent1"/>
                </a:solidFill>
              </a:rPr>
              <a:t>напиши аннотацию</a:t>
            </a:r>
            <a:endParaRPr>
              <a:solidFill>
                <a:schemeClr val="accent1"/>
              </a:solidFill>
            </a:endParaRPr>
          </a:p>
          <a:p>
            <a:pPr indent="-342900" lvl="0" marL="457200" rtl="0" algn="l">
              <a:spcBef>
                <a:spcPts val="0"/>
              </a:spcBef>
              <a:spcAft>
                <a:spcPts val="0"/>
              </a:spcAft>
              <a:buClr>
                <a:schemeClr val="accent1"/>
              </a:buClr>
              <a:buSzPts val="1800"/>
              <a:buChar char="●"/>
            </a:pPr>
            <a:r>
              <a:rPr lang="ru">
                <a:solidFill>
                  <a:schemeClr val="accent1"/>
                </a:solidFill>
              </a:rPr>
              <a:t>подбери ключевые слова</a:t>
            </a:r>
            <a:endParaRPr>
              <a:solidFill>
                <a:schemeClr val="accent1"/>
              </a:solidFill>
            </a:endParaRPr>
          </a:p>
          <a:p>
            <a:pPr indent="-342900" lvl="0" marL="457200" rtl="0" algn="l">
              <a:spcBef>
                <a:spcPts val="0"/>
              </a:spcBef>
              <a:spcAft>
                <a:spcPts val="0"/>
              </a:spcAft>
              <a:buClr>
                <a:schemeClr val="accent1"/>
              </a:buClr>
              <a:buSzPts val="1800"/>
              <a:buChar char="●"/>
            </a:pPr>
            <a:r>
              <a:rPr lang="ru">
                <a:solidFill>
                  <a:schemeClr val="accent1"/>
                </a:solidFill>
              </a:rPr>
              <a:t>переведи заглавие / аннотацию / ключевые слова на английский</a:t>
            </a:r>
            <a:endParaRPr>
              <a:solidFill>
                <a:schemeClr val="accent1"/>
              </a:solidFill>
            </a:endParaRPr>
          </a:p>
          <a:p>
            <a:pPr indent="-342900" lvl="0" marL="457200" rtl="0" algn="l">
              <a:spcBef>
                <a:spcPts val="0"/>
              </a:spcBef>
              <a:spcAft>
                <a:spcPts val="0"/>
              </a:spcAft>
              <a:buClr>
                <a:schemeClr val="accent1"/>
              </a:buClr>
              <a:buSzPts val="1800"/>
              <a:buChar char="●"/>
            </a:pPr>
            <a:r>
              <a:rPr lang="ru">
                <a:solidFill>
                  <a:schemeClr val="accent1"/>
                </a:solidFill>
              </a:rPr>
              <a:t>найди места в тексте, которые могут быть непонятными, и объясни, что в них непрозрачно</a:t>
            </a:r>
            <a:endParaRPr>
              <a:solidFill>
                <a:schemeClr val="accent1"/>
              </a:solidFill>
            </a:endParaRPr>
          </a:p>
          <a:p>
            <a:pPr indent="-342900" lvl="0" marL="457200" rtl="0" algn="l">
              <a:spcBef>
                <a:spcPts val="0"/>
              </a:spcBef>
              <a:spcAft>
                <a:spcPts val="0"/>
              </a:spcAft>
              <a:buClr>
                <a:schemeClr val="accent1"/>
              </a:buClr>
              <a:buSzPts val="1800"/>
              <a:buChar char="●"/>
            </a:pPr>
            <a:r>
              <a:rPr lang="ru">
                <a:solidFill>
                  <a:schemeClr val="accent1"/>
                </a:solidFill>
              </a:rPr>
              <a:t>найди грамматические ошибки и приведи их мне списком с пояснениями</a:t>
            </a:r>
            <a:endParaRPr>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Работа с научной литературой</a:t>
            </a:r>
            <a:endParaRPr/>
          </a:p>
        </p:txBody>
      </p:sp>
      <p:sp>
        <p:nvSpPr>
          <p:cNvPr id="233" name="Google Shape;233;p41"/>
          <p:cNvSpPr txBox="1"/>
          <p:nvPr>
            <p:ph idx="1" type="body"/>
          </p:nvPr>
        </p:nvSpPr>
        <p:spPr>
          <a:xfrm>
            <a:off x="311700" y="1152475"/>
            <a:ext cx="8520600" cy="3744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ru">
                <a:solidFill>
                  <a:schemeClr val="accent1"/>
                </a:solidFill>
              </a:rPr>
              <a:t>Прочитай текст и выведи из него определение каламбура на русском языке, а также видов каламбуров. Приведи примеры аналогичных видов на русском:</a:t>
            </a:r>
            <a:endParaRPr>
              <a:solidFill>
                <a:schemeClr val="accent1"/>
              </a:solidFill>
            </a:endParaRPr>
          </a:p>
          <a:p>
            <a:pPr indent="0" lvl="0" marL="0" rtl="0" algn="l">
              <a:spcBef>
                <a:spcPts val="1200"/>
              </a:spcBef>
              <a:spcAft>
                <a:spcPts val="1200"/>
              </a:spcAft>
              <a:buNone/>
            </a:pPr>
            <a:r>
              <a:rPr lang="ru">
                <a:solidFill>
                  <a:srgbClr val="741B47"/>
                </a:solidFill>
              </a:rPr>
              <a:t>The following terminology is basic in our research of puns. A pun is a) a short humorous genre, where a word or phrase is intentionally used in two meanings, b) a means of expression, the essence of which is to use a word or phrase so that in the given context the word or phrase can be understood in two meanings simultaneously. A target word is a word, that appears in two meanings. A homographic pun is a pun that “exploits distinct meanings of the same written word” (Miller and Gurevych, 2015) (these can be meanings of a polysemantic word, or homonyms, including homonymic word forms). A heterographic pun is a pun, in which the target word resembles another word, or phrase in spelling; we will call the latter the second target word. Consider the following example (the Banker joke): “I used to be a banker, but I lost interest.” The Banker joke is a homographic pun; interest is the target word. Unlike it, the Church joke below is a heterographic pun; propane is the target word, profane is the second target word: “When the church bought gas for their annual barbecue, proceeds went from the sacred to the propane.”</a:t>
            </a:r>
            <a:endParaRPr>
              <a:solidFill>
                <a:srgbClr val="741B4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Как работают языковые модели?</a:t>
            </a:r>
            <a:endParaRPr/>
          </a:p>
        </p:txBody>
      </p:sp>
      <p:sp>
        <p:nvSpPr>
          <p:cNvPr id="70" name="Google Shape;70;p15"/>
          <p:cNvSpPr/>
          <p:nvPr/>
        </p:nvSpPr>
        <p:spPr>
          <a:xfrm>
            <a:off x="472650" y="2760450"/>
            <a:ext cx="1807200" cy="486600"/>
          </a:xfrm>
          <a:prstGeom prst="roundRect">
            <a:avLst>
              <a:gd fmla="val 16667" name="adj"/>
            </a:avLst>
          </a:prstGeom>
          <a:solidFill>
            <a:srgbClr val="D3E3F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latin typeface="JetBrains Mono Light"/>
                <a:ea typeface="JetBrains Mono Light"/>
                <a:cs typeface="JetBrains Mono Light"/>
                <a:sym typeface="JetBrains Mono Light"/>
              </a:rPr>
              <a:t>Запрос</a:t>
            </a:r>
            <a:endParaRPr>
              <a:latin typeface="JetBrains Mono Light"/>
              <a:ea typeface="JetBrains Mono Light"/>
              <a:cs typeface="JetBrains Mono Light"/>
              <a:sym typeface="JetBrains Mono Light"/>
            </a:endParaRPr>
          </a:p>
        </p:txBody>
      </p:sp>
      <p:sp>
        <p:nvSpPr>
          <p:cNvPr id="71" name="Google Shape;71;p15"/>
          <p:cNvSpPr txBox="1"/>
          <p:nvPr/>
        </p:nvSpPr>
        <p:spPr>
          <a:xfrm>
            <a:off x="311700" y="4310025"/>
            <a:ext cx="8520600" cy="3879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ru" sz="1320">
                <a:solidFill>
                  <a:schemeClr val="dk1"/>
                </a:solidFill>
                <a:latin typeface="JetBrains Mono Light"/>
                <a:ea typeface="JetBrains Mono Light"/>
                <a:cs typeface="JetBrains Mono Light"/>
                <a:sym typeface="JetBrains Mono Light"/>
              </a:rPr>
              <a:t>Основная архитектура Большой Языковой Модели – трансформер с множеством параметров</a:t>
            </a:r>
            <a:endParaRPr sz="300"/>
          </a:p>
        </p:txBody>
      </p:sp>
      <p:sp>
        <p:nvSpPr>
          <p:cNvPr id="72" name="Google Shape;72;p15"/>
          <p:cNvSpPr/>
          <p:nvPr/>
        </p:nvSpPr>
        <p:spPr>
          <a:xfrm>
            <a:off x="2835875" y="2717411"/>
            <a:ext cx="2876400" cy="57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latin typeface="JetBrains Mono Light"/>
                <a:ea typeface="JetBrains Mono Light"/>
                <a:cs typeface="JetBrains Mono Light"/>
                <a:sym typeface="JetBrains Mono Light"/>
              </a:rPr>
              <a:t>Преобразование запроса</a:t>
            </a:r>
            <a:endParaRPr>
              <a:latin typeface="JetBrains Mono Light"/>
              <a:ea typeface="JetBrains Mono Light"/>
              <a:cs typeface="JetBrains Mono Light"/>
              <a:sym typeface="JetBrains Mono Light"/>
            </a:endParaRPr>
          </a:p>
        </p:txBody>
      </p:sp>
      <p:sp>
        <p:nvSpPr>
          <p:cNvPr id="73" name="Google Shape;73;p15"/>
          <p:cNvSpPr/>
          <p:nvPr/>
        </p:nvSpPr>
        <p:spPr>
          <a:xfrm>
            <a:off x="3022950" y="1800750"/>
            <a:ext cx="2502250" cy="684375"/>
          </a:xfrm>
          <a:prstGeom prst="flowChartDecision">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latin typeface="JetBrains Mono Light"/>
                <a:ea typeface="JetBrains Mono Light"/>
                <a:cs typeface="JetBrains Mono Light"/>
                <a:sym typeface="JetBrains Mono Light"/>
              </a:rPr>
              <a:t>Обработка</a:t>
            </a:r>
            <a:endParaRPr>
              <a:latin typeface="JetBrains Mono Light"/>
              <a:ea typeface="JetBrains Mono Light"/>
              <a:cs typeface="JetBrains Mono Light"/>
              <a:sym typeface="JetBrains Mono Light"/>
            </a:endParaRPr>
          </a:p>
        </p:txBody>
      </p:sp>
      <p:sp>
        <p:nvSpPr>
          <p:cNvPr id="74" name="Google Shape;74;p15"/>
          <p:cNvSpPr/>
          <p:nvPr/>
        </p:nvSpPr>
        <p:spPr>
          <a:xfrm>
            <a:off x="6431675" y="2760450"/>
            <a:ext cx="1807200" cy="486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latin typeface="JetBrains Mono Light"/>
                <a:ea typeface="JetBrains Mono Light"/>
                <a:cs typeface="JetBrains Mono Light"/>
                <a:sym typeface="JetBrains Mono Light"/>
              </a:rPr>
              <a:t>Ответ</a:t>
            </a:r>
            <a:endParaRPr>
              <a:latin typeface="JetBrains Mono Light"/>
              <a:ea typeface="JetBrains Mono Light"/>
              <a:cs typeface="JetBrains Mono Light"/>
              <a:sym typeface="JetBrains Mono Light"/>
            </a:endParaRPr>
          </a:p>
        </p:txBody>
      </p:sp>
      <p:cxnSp>
        <p:nvCxnSpPr>
          <p:cNvPr id="75" name="Google Shape;75;p15"/>
          <p:cNvCxnSpPr>
            <a:stCxn id="70" idx="3"/>
            <a:endCxn id="72" idx="1"/>
          </p:cNvCxnSpPr>
          <p:nvPr/>
        </p:nvCxnSpPr>
        <p:spPr>
          <a:xfrm>
            <a:off x="2279850" y="3003750"/>
            <a:ext cx="555900" cy="0"/>
          </a:xfrm>
          <a:prstGeom prst="straightConnector1">
            <a:avLst/>
          </a:prstGeom>
          <a:noFill/>
          <a:ln cap="flat" cmpd="sng" w="19050">
            <a:solidFill>
              <a:schemeClr val="dk2"/>
            </a:solidFill>
            <a:prstDash val="solid"/>
            <a:round/>
            <a:headEnd len="med" w="med" type="none"/>
            <a:tailEnd len="med" w="med" type="stealth"/>
          </a:ln>
        </p:spPr>
      </p:cxnSp>
      <p:cxnSp>
        <p:nvCxnSpPr>
          <p:cNvPr id="76" name="Google Shape;76;p15"/>
          <p:cNvCxnSpPr>
            <a:stCxn id="72" idx="3"/>
            <a:endCxn id="74" idx="1"/>
          </p:cNvCxnSpPr>
          <p:nvPr/>
        </p:nvCxnSpPr>
        <p:spPr>
          <a:xfrm>
            <a:off x="5712275" y="3003761"/>
            <a:ext cx="719400" cy="0"/>
          </a:xfrm>
          <a:prstGeom prst="straightConnector1">
            <a:avLst/>
          </a:prstGeom>
          <a:noFill/>
          <a:ln cap="flat" cmpd="sng" w="19050">
            <a:solidFill>
              <a:schemeClr val="dk2"/>
            </a:solidFill>
            <a:prstDash val="solid"/>
            <a:round/>
            <a:headEnd len="med" w="med" type="none"/>
            <a:tailEnd len="med" w="med" type="stealth"/>
          </a:ln>
        </p:spPr>
      </p:cxnSp>
      <p:cxnSp>
        <p:nvCxnSpPr>
          <p:cNvPr id="77" name="Google Shape;77;p15"/>
          <p:cNvCxnSpPr>
            <a:stCxn id="73" idx="2"/>
            <a:endCxn id="72" idx="0"/>
          </p:cNvCxnSpPr>
          <p:nvPr/>
        </p:nvCxnSpPr>
        <p:spPr>
          <a:xfrm>
            <a:off x="4274075" y="2485125"/>
            <a:ext cx="0" cy="232200"/>
          </a:xfrm>
          <a:prstGeom prst="straightConnector1">
            <a:avLst/>
          </a:prstGeom>
          <a:noFill/>
          <a:ln cap="flat" cmpd="sng" w="19050">
            <a:solidFill>
              <a:schemeClr val="dk2"/>
            </a:solidFill>
            <a:prstDash val="dot"/>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42"/>
          <p:cNvPicPr preferRelativeResize="0"/>
          <p:nvPr/>
        </p:nvPicPr>
        <p:blipFill>
          <a:blip r:embed="rId3">
            <a:alphaModFix/>
          </a:blip>
          <a:stretch>
            <a:fillRect/>
          </a:stretch>
        </p:blipFill>
        <p:spPr>
          <a:xfrm>
            <a:off x="152400" y="1768188"/>
            <a:ext cx="8839198" cy="16071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43"/>
          <p:cNvPicPr preferRelativeResize="0"/>
          <p:nvPr/>
        </p:nvPicPr>
        <p:blipFill>
          <a:blip r:embed="rId3">
            <a:alphaModFix/>
          </a:blip>
          <a:stretch>
            <a:fillRect/>
          </a:stretch>
        </p:blipFill>
        <p:spPr>
          <a:xfrm>
            <a:off x="1125613" y="152400"/>
            <a:ext cx="6892785" cy="4838701"/>
          </a:xfrm>
          <a:prstGeom prst="rect">
            <a:avLst/>
          </a:prstGeom>
          <a:noFill/>
          <a:ln>
            <a:noFill/>
          </a:ln>
        </p:spPr>
      </p:pic>
      <p:sp>
        <p:nvSpPr>
          <p:cNvPr id="244" name="Google Shape;244;p43"/>
          <p:cNvSpPr txBox="1"/>
          <p:nvPr/>
        </p:nvSpPr>
        <p:spPr>
          <a:xfrm>
            <a:off x="512400" y="1743450"/>
            <a:ext cx="992100" cy="16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9600">
                <a:solidFill>
                  <a:srgbClr val="FF0000"/>
                </a:solidFill>
              </a:rPr>
              <a:t>!</a:t>
            </a:r>
            <a:endParaRPr sz="96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Суммаризация</a:t>
            </a:r>
            <a:endParaRPr/>
          </a:p>
        </p:txBody>
      </p:sp>
      <p:sp>
        <p:nvSpPr>
          <p:cNvPr id="250" name="Google Shape;25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accent1"/>
                </a:solidFill>
              </a:rPr>
              <a:t>Прочитай отрывок статьи и сформулируй основные критерии манипуляции обществом при помощи юмора:</a:t>
            </a:r>
            <a:endParaRPr>
              <a:solidFill>
                <a:schemeClr val="accent1"/>
              </a:solidFill>
            </a:endParaRPr>
          </a:p>
          <a:p>
            <a:pPr indent="0" lvl="0" marL="0" rtl="0" algn="l">
              <a:spcBef>
                <a:spcPts val="1200"/>
              </a:spcBef>
              <a:spcAft>
                <a:spcPts val="1200"/>
              </a:spcAft>
              <a:buNone/>
            </a:pPr>
            <a:r>
              <a:rPr lang="ru">
                <a:solidFill>
                  <a:srgbClr val="741B47"/>
                </a:solidFill>
              </a:rPr>
              <a:t>Classical Greek philosophers: Plato in Φίληβος and Πολιτεία, Aristotle in Περί ποιητικ𝜂̃ς (Poetics), and their Roman successors: Cicero in De Oratore, Quintilian in Institutio Oratoria and others, discussed the essence of humor underlining its power to abuse. In Book II, Chapter 58 of De Oratore, Cicero questions whether `it becomes the orator to wish to excite the laughter' [3, 150]. His major concern is the appropriateness of humor in court where it is universally suppressed until today…</a:t>
            </a:r>
            <a:endParaRPr>
              <a:solidFill>
                <a:srgbClr val="741B47"/>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5"/>
          <p:cNvPicPr preferRelativeResize="0"/>
          <p:nvPr/>
        </p:nvPicPr>
        <p:blipFill>
          <a:blip r:embed="rId3">
            <a:alphaModFix/>
          </a:blip>
          <a:stretch>
            <a:fillRect/>
          </a:stretch>
        </p:blipFill>
        <p:spPr>
          <a:xfrm>
            <a:off x="152400" y="835475"/>
            <a:ext cx="8839200" cy="34725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Текст для обработки данных</a:t>
            </a:r>
            <a:endParaRPr/>
          </a:p>
        </p:txBody>
      </p:sp>
      <p:pic>
        <p:nvPicPr>
          <p:cNvPr id="261" name="Google Shape;261;p46"/>
          <p:cNvPicPr preferRelativeResize="0"/>
          <p:nvPr/>
        </p:nvPicPr>
        <p:blipFill>
          <a:blip r:embed="rId3">
            <a:alphaModFix/>
          </a:blip>
          <a:stretch>
            <a:fillRect/>
          </a:stretch>
        </p:blipFill>
        <p:spPr>
          <a:xfrm>
            <a:off x="5841225" y="1093788"/>
            <a:ext cx="2400300" cy="3533775"/>
          </a:xfrm>
          <a:prstGeom prst="rect">
            <a:avLst/>
          </a:prstGeom>
          <a:noFill/>
          <a:ln>
            <a:noFill/>
          </a:ln>
        </p:spPr>
      </p:pic>
      <p:sp>
        <p:nvSpPr>
          <p:cNvPr id="262" name="Google Shape;262;p46"/>
          <p:cNvSpPr txBox="1"/>
          <p:nvPr>
            <p:ph idx="1" type="body"/>
          </p:nvPr>
        </p:nvSpPr>
        <p:spPr>
          <a:xfrm>
            <a:off x="311700" y="1152475"/>
            <a:ext cx="4481100" cy="3398100"/>
          </a:xfrm>
          <a:prstGeom prst="rect">
            <a:avLst/>
          </a:prstGeom>
        </p:spPr>
        <p:txBody>
          <a:bodyPr anchorCtr="0" anchor="t" bIns="91425" lIns="91425" spcFirstLastPara="1" rIns="91425" wrap="square" tIns="91425">
            <a:normAutofit fontScale="77500"/>
          </a:bodyPr>
          <a:lstStyle/>
          <a:p>
            <a:pPr indent="0" lvl="0" marL="0" rtl="0" algn="l">
              <a:lnSpc>
                <a:spcPct val="105000"/>
              </a:lnSpc>
              <a:spcBef>
                <a:spcPts val="0"/>
              </a:spcBef>
              <a:spcAft>
                <a:spcPts val="0"/>
              </a:spcAft>
              <a:buNone/>
            </a:pPr>
            <a:r>
              <a:rPr i="1" lang="ru" sz="1500">
                <a:latin typeface="Montserrat Medium"/>
                <a:ea typeface="Montserrat Medium"/>
                <a:cs typeface="Montserrat Medium"/>
                <a:sym typeface="Montserrat Medium"/>
              </a:rPr>
              <a:t>Рать беотийских мужей предводили на бой воеводы!</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Аркесилай и Леит, Пенелей, Профоенор и Клоний.</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Рать от племен, обитавших в Гирии, в камнистой Авлиде,</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Схен населявших, Скол, Этеон лесисто-холмистый;</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Феспии, Греи мужей и широких полей Микалесса;</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Окрест Илезия живших и Гармы и окрест Эритры;</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rPr i="1" lang="ru" sz="1500">
                <a:latin typeface="Montserrat Medium"/>
                <a:ea typeface="Montserrat Medium"/>
                <a:cs typeface="Montserrat Medium"/>
                <a:sym typeface="Montserrat Medium"/>
              </a:rPr>
              <a:t>Всех обитателей Гил, Элеон, Петеон населявших;..</a:t>
            </a:r>
            <a:endParaRPr i="1" sz="1500">
              <a:latin typeface="Montserrat Medium"/>
              <a:ea typeface="Montserrat Medium"/>
              <a:cs typeface="Montserrat Medium"/>
              <a:sym typeface="Montserrat Medium"/>
            </a:endParaRPr>
          </a:p>
          <a:p>
            <a:pPr indent="0" lvl="0" marL="0" rtl="0" algn="l">
              <a:lnSpc>
                <a:spcPct val="105000"/>
              </a:lnSpc>
              <a:spcBef>
                <a:spcPts val="1200"/>
              </a:spcBef>
              <a:spcAft>
                <a:spcPts val="0"/>
              </a:spcAft>
              <a:buNone/>
            </a:pPr>
            <a:r>
              <a:t/>
            </a:r>
            <a:endParaRPr i="1" sz="1500">
              <a:latin typeface="Caveat SemiBold"/>
              <a:ea typeface="Caveat SemiBold"/>
              <a:cs typeface="Caveat SemiBold"/>
              <a:sym typeface="Caveat SemiBold"/>
            </a:endParaRPr>
          </a:p>
          <a:p>
            <a:pPr indent="0" lvl="0" marL="0" rtl="0" algn="l">
              <a:lnSpc>
                <a:spcPct val="105000"/>
              </a:lnSpc>
              <a:spcBef>
                <a:spcPts val="1200"/>
              </a:spcBef>
              <a:spcAft>
                <a:spcPts val="1200"/>
              </a:spcAft>
              <a:buNone/>
            </a:pPr>
            <a:r>
              <a:rPr i="1" lang="ru" sz="1500">
                <a:latin typeface="Caveat SemiBold"/>
                <a:ea typeface="Caveat SemiBold"/>
                <a:cs typeface="Caveat SemiBold"/>
                <a:sym typeface="Caveat SemiBold"/>
              </a:rPr>
              <a:t>Гомер, “Илиада” (список кораблей)</a:t>
            </a:r>
            <a:endParaRPr i="1" sz="1500">
              <a:latin typeface="Caveat SemiBold"/>
              <a:ea typeface="Caveat SemiBold"/>
              <a:cs typeface="Caveat SemiBold"/>
              <a:sym typeface="Caveat SemiBo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Обработка текстовых данных</a:t>
            </a:r>
            <a:endParaRPr/>
          </a:p>
        </p:txBody>
      </p:sp>
      <p:sp>
        <p:nvSpPr>
          <p:cNvPr id="268" name="Google Shape;268;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Прочитай текст и подсчитай, сколько раз каждое слово употреблено в тексте. Напиши каждое слово в начальной форме в отдельной строке и через </a:t>
            </a:r>
            <a:r>
              <a:rPr lang="ru">
                <a:solidFill>
                  <a:schemeClr val="accent1"/>
                </a:solidFill>
                <a:latin typeface="Montserrat Medium"/>
                <a:ea typeface="Montserrat Medium"/>
                <a:cs typeface="Montserrat Medium"/>
                <a:sym typeface="Montserrat Medium"/>
              </a:rPr>
              <a:t>пробел</a:t>
            </a:r>
            <a:r>
              <a:rPr lang="ru">
                <a:solidFill>
                  <a:schemeClr val="accent1"/>
                </a:solidFill>
                <a:latin typeface="Montserrat Medium"/>
                <a:ea typeface="Montserrat Medium"/>
                <a:cs typeface="Montserrat Medium"/>
                <a:sym typeface="Montserrat Medium"/>
              </a:rPr>
              <a:t> рядом с ним число, сколько раз слово употреблено в тексте. Список слов сортируй по алфавиту.</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chemeClr val="accent1"/>
                </a:solidFill>
                <a:latin typeface="Montserrat Medium"/>
                <a:ea typeface="Montserrat Medium"/>
                <a:cs typeface="Montserrat Medium"/>
                <a:sym typeface="Montserrat Medium"/>
              </a:rPr>
              <a:t>Текст:</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Рать беотийских мужей предводили на бой воеводы!</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a:solidFill>
                  <a:srgbClr val="741B47"/>
                </a:solidFill>
                <a:latin typeface="Montserrat Medium"/>
                <a:ea typeface="Montserrat Medium"/>
                <a:cs typeface="Montserrat Medium"/>
                <a:sym typeface="Montserrat Medium"/>
              </a:rPr>
              <a:t>Аркесилай и Леит, Пенелей, Профоенор и Клоний…</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8"/>
          <p:cNvPicPr preferRelativeResize="0"/>
          <p:nvPr/>
        </p:nvPicPr>
        <p:blipFill>
          <a:blip r:embed="rId3">
            <a:alphaModFix/>
          </a:blip>
          <a:stretch>
            <a:fillRect/>
          </a:stretch>
        </p:blipFill>
        <p:spPr>
          <a:xfrm>
            <a:off x="152400" y="318550"/>
            <a:ext cx="8839200" cy="450640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Задачи на обработку текста</a:t>
            </a:r>
            <a:endParaRPr/>
          </a:p>
        </p:txBody>
      </p:sp>
      <p:sp>
        <p:nvSpPr>
          <p:cNvPr id="279" name="Google Shape;279;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ru"/>
              <a:t>выявление сущностей: имена, локации, организации, названия предметов / растений / животных</a:t>
            </a:r>
            <a:endParaRPr/>
          </a:p>
          <a:p>
            <a:pPr indent="-342900" lvl="0" marL="457200" rtl="0" algn="l">
              <a:spcBef>
                <a:spcPts val="0"/>
              </a:spcBef>
              <a:spcAft>
                <a:spcPts val="0"/>
              </a:spcAft>
              <a:buSzPts val="1800"/>
              <a:buChar char="●"/>
            </a:pPr>
            <a:r>
              <a:rPr lang="ru"/>
              <a:t>связи между сущностями (“кто что сделал?”), выявление фактов</a:t>
            </a:r>
            <a:endParaRPr/>
          </a:p>
          <a:p>
            <a:pPr indent="-342900" lvl="0" marL="457200" rtl="0" algn="l">
              <a:spcBef>
                <a:spcPts val="0"/>
              </a:spcBef>
              <a:spcAft>
                <a:spcPts val="0"/>
              </a:spcAft>
              <a:buSzPts val="1800"/>
              <a:buChar char="●"/>
            </a:pPr>
            <a:r>
              <a:rPr lang="ru"/>
              <a:t>обобщение, краткий пересказ (суммаризация)</a:t>
            </a:r>
            <a:endParaRPr/>
          </a:p>
          <a:p>
            <a:pPr indent="-342900" lvl="0" marL="457200" rtl="0" algn="l">
              <a:spcBef>
                <a:spcPts val="0"/>
              </a:spcBef>
              <a:spcAft>
                <a:spcPts val="0"/>
              </a:spcAft>
              <a:buSzPts val="1800"/>
              <a:buChar char="●"/>
            </a:pPr>
            <a:r>
              <a:rPr lang="ru"/>
              <a:t>анализ тональности, эмоциональная окраска</a:t>
            </a:r>
            <a:endParaRPr/>
          </a:p>
          <a:p>
            <a:pPr indent="-342900" lvl="0" marL="457200" rtl="0" algn="l">
              <a:spcBef>
                <a:spcPts val="0"/>
              </a:spcBef>
              <a:spcAft>
                <a:spcPts val="0"/>
              </a:spcAft>
              <a:buSzPts val="1800"/>
              <a:buChar char="●"/>
            </a:pPr>
            <a:r>
              <a:rPr lang="ru"/>
              <a:t>жанр</a:t>
            </a:r>
            <a:endParaRPr/>
          </a:p>
          <a:p>
            <a:pPr indent="-342900" lvl="0" marL="457200" rtl="0" algn="l">
              <a:spcBef>
                <a:spcPts val="0"/>
              </a:spcBef>
              <a:spcAft>
                <a:spcPts val="0"/>
              </a:spcAft>
              <a:buSzPts val="1800"/>
              <a:buChar char="●"/>
            </a:pPr>
            <a:r>
              <a:rPr lang="ru"/>
              <a:t>определение языка</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Определение необычного вида данных</a:t>
            </a:r>
            <a:endParaRPr/>
          </a:p>
        </p:txBody>
      </p:sp>
      <p:sp>
        <p:nvSpPr>
          <p:cNvPr id="285" name="Google Shape;285;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ru">
                <a:solidFill>
                  <a:schemeClr val="accent1"/>
                </a:solidFill>
              </a:rPr>
              <a:t>Ф</a:t>
            </a:r>
            <a:r>
              <a:rPr lang="ru">
                <a:solidFill>
                  <a:schemeClr val="accent1"/>
                </a:solidFill>
              </a:rPr>
              <a:t>итоним - это название растения, т.е. такое имя нарицательное, которое отсылает к объекту класса или ко всему классу "растения". Например, в следующем тексте следующие слова являются фитонимами:</a:t>
            </a:r>
            <a:endParaRPr>
              <a:solidFill>
                <a:schemeClr val="accent1"/>
              </a:solidFill>
            </a:endParaRPr>
          </a:p>
          <a:p>
            <a:pPr indent="0" lvl="0" marL="0" rtl="0" algn="l">
              <a:spcBef>
                <a:spcPts val="1200"/>
              </a:spcBef>
              <a:spcAft>
                <a:spcPts val="0"/>
              </a:spcAft>
              <a:buNone/>
            </a:pPr>
            <a:r>
              <a:rPr lang="ru">
                <a:solidFill>
                  <a:schemeClr val="accent5"/>
                </a:solidFill>
              </a:rPr>
              <a:t>Пандан, или Панданус - это род древовидных растений семейства Пандановые. Около 750 видов, встречаются главным образом в тропиках Восточного полушария. На Мадагаскаре встречается около 90 видов.</a:t>
            </a:r>
            <a:endParaRPr>
              <a:solidFill>
                <a:schemeClr val="accent5"/>
              </a:solidFill>
            </a:endParaRPr>
          </a:p>
          <a:p>
            <a:pPr indent="0" lvl="0" marL="0" rtl="0" algn="l">
              <a:spcBef>
                <a:spcPts val="1200"/>
              </a:spcBef>
              <a:spcAft>
                <a:spcPts val="0"/>
              </a:spcAft>
              <a:buNone/>
            </a:pPr>
            <a:r>
              <a:rPr lang="ru">
                <a:solidFill>
                  <a:schemeClr val="accent5"/>
                </a:solidFill>
              </a:rPr>
              <a:t>Фитонимы: </a:t>
            </a:r>
            <a:r>
              <a:rPr lang="ru">
                <a:solidFill>
                  <a:schemeClr val="accent5"/>
                </a:solidFill>
              </a:rPr>
              <a:t>Пандан, Панданус, Пандановые</a:t>
            </a:r>
            <a:endParaRPr>
              <a:solidFill>
                <a:schemeClr val="accent5"/>
              </a:solidFill>
            </a:endParaRPr>
          </a:p>
          <a:p>
            <a:pPr indent="0" lvl="0" marL="0" rtl="0" algn="l">
              <a:spcBef>
                <a:spcPts val="1200"/>
              </a:spcBef>
              <a:spcAft>
                <a:spcPts val="0"/>
              </a:spcAft>
              <a:buNone/>
            </a:pPr>
            <a:r>
              <a:rPr lang="ru">
                <a:solidFill>
                  <a:schemeClr val="accent1"/>
                </a:solidFill>
              </a:rPr>
              <a:t>Определи в следующие текстах фитонимы, выпиши каждый фитоним в отдельную строку и объясни, почему ты считаешь, что это фитоним.</a:t>
            </a:r>
            <a:endParaRPr>
              <a:solidFill>
                <a:schemeClr val="accent1"/>
              </a:solidFill>
            </a:endParaRPr>
          </a:p>
          <a:p>
            <a:pPr indent="0" lvl="0" marL="0" rtl="0" algn="l">
              <a:spcBef>
                <a:spcPts val="1200"/>
              </a:spcBef>
              <a:spcAft>
                <a:spcPts val="0"/>
              </a:spcAft>
              <a:buNone/>
            </a:pPr>
            <a:r>
              <a:rPr lang="ru">
                <a:solidFill>
                  <a:schemeClr val="accent1"/>
                </a:solidFill>
              </a:rPr>
              <a:t>Тексты:</a:t>
            </a:r>
            <a:endParaRPr>
              <a:solidFill>
                <a:schemeClr val="accent1"/>
              </a:solidFill>
            </a:endParaRPr>
          </a:p>
          <a:p>
            <a:pPr indent="-300037" lvl="0" marL="457200" rtl="0" algn="l">
              <a:spcBef>
                <a:spcPts val="1200"/>
              </a:spcBef>
              <a:spcAft>
                <a:spcPts val="0"/>
              </a:spcAft>
              <a:buClr>
                <a:srgbClr val="741B47"/>
              </a:buClr>
              <a:buSzPct val="100000"/>
              <a:buAutoNum type="arabicPeriod"/>
            </a:pPr>
            <a:r>
              <a:rPr lang="ru">
                <a:solidFill>
                  <a:srgbClr val="741B47"/>
                </a:solidFill>
              </a:rPr>
              <a:t>Употребленіе травы  румянъ</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получаютъ постоянныя, и можно сказать, цвѣтныя  румяна</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отвергая все излишние украшения, или французские  румяна которые человеку с естественным вкусом не…</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Белила и  румяны так же в большом употреблении, но…</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заставил его отыскать среди банок с  румянами бумажку.</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можно было кокетничать или щеголять, как  румянами и красивыми тряпками, а потому, что…</a:t>
            </a:r>
            <a:endParaRPr>
              <a:solidFill>
                <a:srgbClr val="741B47"/>
              </a:solidFill>
            </a:endParaRPr>
          </a:p>
          <a:p>
            <a:pPr indent="-300037" lvl="0" marL="457200" rtl="0" algn="l">
              <a:spcBef>
                <a:spcPts val="0"/>
              </a:spcBef>
              <a:spcAft>
                <a:spcPts val="0"/>
              </a:spcAft>
              <a:buClr>
                <a:srgbClr val="741B47"/>
              </a:buClr>
              <a:buSzPct val="100000"/>
              <a:buAutoNum type="arabicPeriod"/>
            </a:pPr>
            <a:r>
              <a:rPr lang="ru">
                <a:solidFill>
                  <a:srgbClr val="741B47"/>
                </a:solidFill>
              </a:rPr>
              <a:t> Кроме того, женщины румянятся китайскими  румянами а летом соком земляники</a:t>
            </a:r>
            <a:endParaRPr>
              <a:solidFill>
                <a:srgbClr val="741B4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1"/>
          <p:cNvPicPr preferRelativeResize="0"/>
          <p:nvPr/>
        </p:nvPicPr>
        <p:blipFill>
          <a:blip r:embed="rId3">
            <a:alphaModFix/>
          </a:blip>
          <a:stretch>
            <a:fillRect/>
          </a:stretch>
        </p:blipFill>
        <p:spPr>
          <a:xfrm>
            <a:off x="152400" y="784475"/>
            <a:ext cx="8839198" cy="35745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420"/>
              <a:t>Трансформер</a:t>
            </a:r>
            <a:endParaRPr sz="2420"/>
          </a:p>
        </p:txBody>
      </p:sp>
      <p:pic>
        <p:nvPicPr>
          <p:cNvPr id="83" name="Google Shape;83;p16"/>
          <p:cNvPicPr preferRelativeResize="0"/>
          <p:nvPr/>
        </p:nvPicPr>
        <p:blipFill>
          <a:blip r:embed="rId3">
            <a:alphaModFix/>
          </a:blip>
          <a:stretch>
            <a:fillRect/>
          </a:stretch>
        </p:blipFill>
        <p:spPr>
          <a:xfrm>
            <a:off x="2487553" y="1323575"/>
            <a:ext cx="4168875" cy="3241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2"/>
          <p:cNvSpPr txBox="1"/>
          <p:nvPr>
            <p:ph type="title"/>
          </p:nvPr>
        </p:nvSpPr>
        <p:spPr>
          <a:xfrm>
            <a:off x="311700" y="213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Определение языка</a:t>
            </a:r>
            <a:endParaRPr/>
          </a:p>
        </p:txBody>
      </p:sp>
      <p:sp>
        <p:nvSpPr>
          <p:cNvPr id="296" name="Google Shape;296;p52"/>
          <p:cNvSpPr txBox="1"/>
          <p:nvPr>
            <p:ph idx="1" type="body"/>
          </p:nvPr>
        </p:nvSpPr>
        <p:spPr>
          <a:xfrm>
            <a:off x="311700" y="841850"/>
            <a:ext cx="8520600" cy="4035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Определи язык, на котором написан следующий текст. Если в тексте есть слова на разных языках, то объедини их в группы и запиши в начальной форме, запиши, на каком они языке. В спорных случаях объясни свои сомнения:</a:t>
            </a:r>
            <a:endParaRPr>
              <a:solidFill>
                <a:schemeClr val="accent1"/>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Сначала старые</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DELETED</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Оршээ</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Показать список оценивших</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9 апр. 2018</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Ответить</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Поделиться</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Александра Королева</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a:solidFill>
                  <a:srgbClr val="741B47"/>
                </a:solidFill>
                <a:latin typeface="Montserrat Medium"/>
                <a:ea typeface="Montserrat Medium"/>
                <a:cs typeface="Montserrat Medium"/>
                <a:sym typeface="Montserrat Medium"/>
              </a:rPr>
              <a:t>Курай курай…</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53"/>
          <p:cNvPicPr preferRelativeResize="0"/>
          <p:nvPr/>
        </p:nvPicPr>
        <p:blipFill>
          <a:blip r:embed="rId3">
            <a:alphaModFix/>
          </a:blip>
          <a:stretch>
            <a:fillRect/>
          </a:stretch>
        </p:blipFill>
        <p:spPr>
          <a:xfrm>
            <a:off x="152400" y="1238675"/>
            <a:ext cx="8839199" cy="26661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type="title"/>
          </p:nvPr>
        </p:nvSpPr>
        <p:spPr>
          <a:xfrm>
            <a:off x="393075" y="251900"/>
            <a:ext cx="5296200" cy="100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Определение языка при помощи SheetGPT</a:t>
            </a:r>
            <a:endParaRPr/>
          </a:p>
        </p:txBody>
      </p:sp>
      <p:sp>
        <p:nvSpPr>
          <p:cNvPr id="307" name="Google Shape;307;p54"/>
          <p:cNvSpPr txBox="1"/>
          <p:nvPr>
            <p:ph idx="1" type="body"/>
          </p:nvPr>
        </p:nvSpPr>
        <p:spPr>
          <a:xfrm>
            <a:off x="311700" y="1152475"/>
            <a:ext cx="2561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500" u="sng">
                <a:solidFill>
                  <a:schemeClr val="hlink"/>
                </a:solidFill>
                <a:hlinkClick r:id="rId3"/>
              </a:rPr>
              <a:t>https://www.sheetgpt.ai</a:t>
            </a:r>
            <a:r>
              <a:rPr lang="ru" sz="1500">
                <a:solidFill>
                  <a:schemeClr val="dk1"/>
                </a:solidFill>
              </a:rPr>
              <a:t> - расширение для Гугл Таблиц</a:t>
            </a:r>
            <a:endParaRPr sz="1500">
              <a:solidFill>
                <a:schemeClr val="dk1"/>
              </a:solidFill>
            </a:endParaRPr>
          </a:p>
          <a:p>
            <a:pPr indent="0" lvl="0" marL="0" rtl="0" algn="l">
              <a:spcBef>
                <a:spcPts val="1200"/>
              </a:spcBef>
              <a:spcAft>
                <a:spcPts val="1200"/>
              </a:spcAft>
              <a:buNone/>
            </a:pPr>
            <a:r>
              <a:rPr lang="ru">
                <a:solidFill>
                  <a:schemeClr val="accent1"/>
                </a:solidFill>
                <a:latin typeface="Montserrat Medium"/>
                <a:ea typeface="Montserrat Medium"/>
                <a:cs typeface="Montserrat Medium"/>
                <a:sym typeface="Montserrat Medium"/>
              </a:rPr>
              <a:t>Н</a:t>
            </a:r>
            <a:r>
              <a:rPr lang="ru">
                <a:solidFill>
                  <a:schemeClr val="accent1"/>
                </a:solidFill>
                <a:latin typeface="Montserrat Medium"/>
                <a:ea typeface="Montserrat Medium"/>
                <a:cs typeface="Montserrat Medium"/>
                <a:sym typeface="Montserrat Medium"/>
              </a:rPr>
              <a:t>а каком языке написан текст? в ответе дай только язык. если языка два и более, то дай ответ через запятую.</a:t>
            </a:r>
            <a:endParaRPr>
              <a:solidFill>
                <a:schemeClr val="accent1"/>
              </a:solidFill>
              <a:latin typeface="Montserrat Medium"/>
              <a:ea typeface="Montserrat Medium"/>
              <a:cs typeface="Montserrat Medium"/>
              <a:sym typeface="Montserrat Medium"/>
            </a:endParaRPr>
          </a:p>
        </p:txBody>
      </p:sp>
      <p:pic>
        <p:nvPicPr>
          <p:cNvPr id="308" name="Google Shape;308;p54"/>
          <p:cNvPicPr preferRelativeResize="0"/>
          <p:nvPr/>
        </p:nvPicPr>
        <p:blipFill>
          <a:blip r:embed="rId4">
            <a:alphaModFix/>
          </a:blip>
          <a:stretch>
            <a:fillRect/>
          </a:stretch>
        </p:blipFill>
        <p:spPr>
          <a:xfrm>
            <a:off x="3090112" y="1547263"/>
            <a:ext cx="2648975" cy="3279675"/>
          </a:xfrm>
          <a:prstGeom prst="rect">
            <a:avLst/>
          </a:prstGeom>
          <a:noFill/>
          <a:ln cap="flat" cmpd="sng" w="9525">
            <a:solidFill>
              <a:schemeClr val="dk1"/>
            </a:solidFill>
            <a:prstDash val="solid"/>
            <a:round/>
            <a:headEnd len="sm" w="sm" type="none"/>
            <a:tailEnd len="sm" w="sm" type="none"/>
          </a:ln>
        </p:spPr>
      </p:pic>
      <p:graphicFrame>
        <p:nvGraphicFramePr>
          <p:cNvPr id="309" name="Google Shape;309;p54"/>
          <p:cNvGraphicFramePr/>
          <p:nvPr/>
        </p:nvGraphicFramePr>
        <p:xfrm>
          <a:off x="5955800" y="102875"/>
          <a:ext cx="3000000" cy="3000000"/>
        </p:xfrm>
        <a:graphic>
          <a:graphicData uri="http://schemas.openxmlformats.org/drawingml/2006/table">
            <a:tbl>
              <a:tblPr>
                <a:noFill/>
                <a:tableStyleId>{57E7CCED-6791-4897-8386-6730881B426B}</a:tableStyleId>
              </a:tblPr>
              <a:tblGrid>
                <a:gridCol w="1570525"/>
                <a:gridCol w="1286975"/>
              </a:tblGrid>
              <a:tr h="187675">
                <a:tc>
                  <a:txBody>
                    <a:bodyPr/>
                    <a:lstStyle/>
                    <a:p>
                      <a:pPr indent="0" lvl="0" marL="0" rtl="0" algn="l">
                        <a:lnSpc>
                          <a:spcPct val="115000"/>
                        </a:lnSpc>
                        <a:spcBef>
                          <a:spcPts val="0"/>
                        </a:spcBef>
                        <a:spcAft>
                          <a:spcPts val="0"/>
                        </a:spcAft>
                        <a:buNone/>
                      </a:pPr>
                      <a:r>
                        <a:rPr lang="ru" sz="900"/>
                        <a:t>Сначала старые</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u="sng">
                          <a:solidFill>
                            <a:srgbClr val="1155CC"/>
                          </a:solidFill>
                          <a:hlinkClick r:id="rId5">
                            <a:extLst>
                              <a:ext uri="{A12FA001-AC4F-418D-AE19-62706E023703}">
                                <ahyp:hlinkClr val="tx"/>
                              </a:ext>
                            </a:extLst>
                          </a:hlinkClick>
                        </a:rPr>
                        <a:t>DELETED</a:t>
                      </a:r>
                      <a:endParaRPr sz="900" u="sng">
                        <a:solidFill>
                          <a:srgbClr val="1155CC"/>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225200">
                <a:tc>
                  <a:txBody>
                    <a:bodyPr/>
                    <a:lstStyle/>
                    <a:p>
                      <a:pPr indent="0" lvl="0" marL="0" rtl="0" algn="l">
                        <a:lnSpc>
                          <a:spcPct val="115000"/>
                        </a:lnSpc>
                        <a:spcBef>
                          <a:spcPts val="0"/>
                        </a:spcBef>
                        <a:spcAft>
                          <a:spcPts val="0"/>
                        </a:spcAft>
                        <a:buNone/>
                      </a:pPr>
                      <a:r>
                        <a:rPr lang="ru" sz="900"/>
                        <a:t>Оршээ</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341250">
                <a:tc>
                  <a:txBody>
                    <a:bodyPr/>
                    <a:lstStyle/>
                    <a:p>
                      <a:pPr indent="0" lvl="0" marL="0" rtl="0" algn="l">
                        <a:lnSpc>
                          <a:spcPct val="115000"/>
                        </a:lnSpc>
                        <a:spcBef>
                          <a:spcPts val="0"/>
                        </a:spcBef>
                        <a:spcAft>
                          <a:spcPts val="0"/>
                        </a:spcAft>
                        <a:buNone/>
                      </a:pPr>
                      <a:r>
                        <a:rPr lang="ru" sz="1000"/>
                        <a:t>Показать список оценивших</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u="sng">
                          <a:solidFill>
                            <a:schemeClr val="hlink"/>
                          </a:solidFill>
                          <a:hlinkClick r:id="rId6"/>
                        </a:rPr>
                        <a:t>9 апр. 2018</a:t>
                      </a:r>
                      <a:endParaRPr sz="1000" u="sng">
                        <a:solidFill>
                          <a:schemeClr val="hlink"/>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a:t>Ответить</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a:t>Поделиться</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u="sng">
                          <a:solidFill>
                            <a:srgbClr val="1155CC"/>
                          </a:solidFill>
                          <a:hlinkClick r:id="rId7">
                            <a:extLst>
                              <a:ext uri="{A12FA001-AC4F-418D-AE19-62706E023703}">
                                <ahyp:hlinkClr val="tx"/>
                              </a:ext>
                            </a:extLst>
                          </a:hlinkClick>
                        </a:rPr>
                        <a:t>Александра Королева</a:t>
                      </a:r>
                      <a:endParaRPr sz="900" u="sng">
                        <a:solidFill>
                          <a:srgbClr val="1155CC"/>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a:t>Курай курай</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Татарский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341250">
                <a:tc>
                  <a:txBody>
                    <a:bodyPr/>
                    <a:lstStyle/>
                    <a:p>
                      <a:pPr indent="0" lvl="0" marL="0" rtl="0" algn="l">
                        <a:lnSpc>
                          <a:spcPct val="115000"/>
                        </a:lnSpc>
                        <a:spcBef>
                          <a:spcPts val="0"/>
                        </a:spcBef>
                        <a:spcAft>
                          <a:spcPts val="0"/>
                        </a:spcAft>
                        <a:buNone/>
                      </a:pPr>
                      <a:r>
                        <a:rPr lang="ru" sz="1000"/>
                        <a:t>Показать список оценивших</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u="sng">
                          <a:solidFill>
                            <a:schemeClr val="hlink"/>
                          </a:solidFill>
                          <a:hlinkClick r:id="rId8"/>
                        </a:rPr>
                        <a:t>13 мая 2018</a:t>
                      </a:r>
                      <a:endParaRPr sz="1000" u="sng">
                        <a:solidFill>
                          <a:schemeClr val="hlink"/>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a:t>Ответить</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1000"/>
                        <a:t>Поделиться</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u="sng">
                          <a:solidFill>
                            <a:srgbClr val="1155CC"/>
                          </a:solidFill>
                          <a:hlinkClick r:id="rId9">
                            <a:extLst>
                              <a:ext uri="{A12FA001-AC4F-418D-AE19-62706E023703}">
                                <ahyp:hlinkClr val="tx"/>
                              </a:ext>
                            </a:extLst>
                          </a:hlinkClick>
                        </a:rPr>
                        <a:t>DELETED</a:t>
                      </a:r>
                      <a:endParaRPr sz="900" u="sng">
                        <a:solidFill>
                          <a:srgbClr val="1155CC"/>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a:t>Курай курай</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Татарский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324175">
                <a:tc>
                  <a:txBody>
                    <a:bodyPr/>
                    <a:lstStyle/>
                    <a:p>
                      <a:pPr indent="0" lvl="0" marL="0" rtl="0" algn="l">
                        <a:lnSpc>
                          <a:spcPct val="115000"/>
                        </a:lnSpc>
                        <a:spcBef>
                          <a:spcPts val="0"/>
                        </a:spcBef>
                        <a:spcAft>
                          <a:spcPts val="0"/>
                        </a:spcAft>
                        <a:buNone/>
                      </a:pPr>
                      <a:r>
                        <a:rPr lang="ru" sz="900"/>
                        <a:t>1Показать список оценивших</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u="sng">
                          <a:solidFill>
                            <a:schemeClr val="hlink"/>
                          </a:solidFill>
                          <a:hlinkClick r:id="rId10"/>
                        </a:rPr>
                        <a:t>18 мая 2018</a:t>
                      </a:r>
                      <a:endParaRPr sz="900" u="sng">
                        <a:solidFill>
                          <a:schemeClr val="hlink"/>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a:t>Ответить</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a:t>Поделиться</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u="sng">
                          <a:solidFill>
                            <a:srgbClr val="1155CC"/>
                          </a:solidFill>
                          <a:hlinkClick r:id="rId11">
                            <a:extLst>
                              <a:ext uri="{A12FA001-AC4F-418D-AE19-62706E023703}">
                                <ahyp:hlinkClr val="tx"/>
                              </a:ext>
                            </a:extLst>
                          </a:hlinkClick>
                        </a:rPr>
                        <a:t>Роза Хертек</a:t>
                      </a:r>
                      <a:endParaRPr sz="900" u="sng">
                        <a:solidFill>
                          <a:srgbClr val="1155CC"/>
                        </a:solidFill>
                      </a:endParaRPr>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Русский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r h="187675">
                <a:tc>
                  <a:txBody>
                    <a:bodyPr/>
                    <a:lstStyle/>
                    <a:p>
                      <a:pPr indent="0" lvl="0" marL="0" rtl="0" algn="l">
                        <a:lnSpc>
                          <a:spcPct val="115000"/>
                        </a:lnSpc>
                        <a:spcBef>
                          <a:spcPts val="0"/>
                        </a:spcBef>
                        <a:spcAft>
                          <a:spcPts val="0"/>
                        </a:spcAft>
                        <a:buNone/>
                      </a:pPr>
                      <a:r>
                        <a:rPr lang="ru" sz="900"/>
                        <a:t>Оршээ 30 мая 855</a:t>
                      </a:r>
                      <a:endParaRPr sz="9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ru" sz="1000"/>
                        <a:t>Якутский</a:t>
                      </a:r>
                      <a:endParaRPr sz="1000"/>
                    </a:p>
                  </a:txBody>
                  <a:tcPr marT="19050" marB="19050" marR="28575" marL="28575" anchor="b">
                    <a:lnL cap="flat" cmpd="sng" w="7625">
                      <a:solidFill>
                        <a:schemeClr val="dk1"/>
                      </a:solidFill>
                      <a:prstDash val="solid"/>
                      <a:round/>
                      <a:headEnd len="sm" w="sm" type="none"/>
                      <a:tailEnd len="sm" w="sm" type="none"/>
                    </a:lnL>
                    <a:lnR cap="flat" cmpd="sng" w="7625">
                      <a:solidFill>
                        <a:schemeClr val="dk1"/>
                      </a:solidFill>
                      <a:prstDash val="solid"/>
                      <a:round/>
                      <a:headEnd len="sm" w="sm" type="none"/>
                      <a:tailEnd len="sm" w="sm" type="none"/>
                    </a:lnR>
                    <a:lnT cap="flat" cmpd="sng" w="7625">
                      <a:solidFill>
                        <a:schemeClr val="dk1"/>
                      </a:solidFill>
                      <a:prstDash val="solid"/>
                      <a:round/>
                      <a:headEnd len="sm" w="sm" type="none"/>
                      <a:tailEnd len="sm" w="sm" type="none"/>
                    </a:lnT>
                    <a:lnB cap="flat" cmpd="sng" w="7625">
                      <a:solidFill>
                        <a:schemeClr val="dk1"/>
                      </a:solidFill>
                      <a:prstDash val="solid"/>
                      <a:round/>
                      <a:headEnd len="sm" w="sm" type="none"/>
                      <a:tailEnd len="sm" w="sm" type="none"/>
                    </a:lnB>
                  </a:tcPr>
                </a:tc>
              </a:tr>
            </a:tbl>
          </a:graphicData>
        </a:graphic>
      </p:graphicFrame>
      <p:sp>
        <p:nvSpPr>
          <p:cNvPr id="310" name="Google Shape;310;p54"/>
          <p:cNvSpPr/>
          <p:nvPr/>
        </p:nvSpPr>
        <p:spPr>
          <a:xfrm>
            <a:off x="5029850" y="2209575"/>
            <a:ext cx="926100" cy="462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5"/>
          <p:cNvPicPr preferRelativeResize="0"/>
          <p:nvPr/>
        </p:nvPicPr>
        <p:blipFill>
          <a:blip r:embed="rId3">
            <a:alphaModFix/>
          </a:blip>
          <a:stretch>
            <a:fillRect/>
          </a:stretch>
        </p:blipFill>
        <p:spPr>
          <a:xfrm>
            <a:off x="152400" y="1817188"/>
            <a:ext cx="8839200" cy="150913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Анализ табличных данных</a:t>
            </a:r>
            <a:endParaRPr/>
          </a:p>
        </p:txBody>
      </p:sp>
      <p:sp>
        <p:nvSpPr>
          <p:cNvPr id="321" name="Google Shape;321;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solidFill>
                  <a:schemeClr val="accent1"/>
                </a:solidFill>
                <a:latin typeface="Montserrat Medium"/>
                <a:ea typeface="Montserrat Medium"/>
                <a:cs typeface="Montserrat Medium"/>
                <a:sym typeface="Montserrat Medium"/>
              </a:rPr>
              <a:t>Опиши динамику цен на металлы:</a:t>
            </a:r>
            <a:endParaRPr>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Дата* ▼	Золото	Серебро	Платина	Палладий</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01.03.2025	8 174,3300	90,0200	2 715,5100	2 616,1900</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28.02.2025	8 179,4100	89,4200	2 737,7500	2 619,3300</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0"/>
              </a:spcAft>
              <a:buNone/>
            </a:pPr>
            <a:r>
              <a:rPr lang="ru">
                <a:solidFill>
                  <a:srgbClr val="741B47"/>
                </a:solidFill>
                <a:latin typeface="Montserrat Medium"/>
                <a:ea typeface="Montserrat Medium"/>
                <a:cs typeface="Montserrat Medium"/>
                <a:sym typeface="Montserrat Medium"/>
              </a:rPr>
              <a:t>27.02.2025	8 103,5300	88,8100	2 677,0000	2 588,6000</a:t>
            </a:r>
            <a:endParaRPr>
              <a:solidFill>
                <a:srgbClr val="741B47"/>
              </a:solidFill>
              <a:latin typeface="Montserrat Medium"/>
              <a:ea typeface="Montserrat Medium"/>
              <a:cs typeface="Montserrat Medium"/>
              <a:sym typeface="Montserrat Medium"/>
            </a:endParaRPr>
          </a:p>
          <a:p>
            <a:pPr indent="0" lvl="0" marL="0" rtl="0" algn="l">
              <a:spcBef>
                <a:spcPts val="1200"/>
              </a:spcBef>
              <a:spcAft>
                <a:spcPts val="1200"/>
              </a:spcAft>
              <a:buNone/>
            </a:pPr>
            <a:r>
              <a:rPr lang="ru">
                <a:solidFill>
                  <a:srgbClr val="741B47"/>
                </a:solidFill>
                <a:latin typeface="Montserrat Medium"/>
                <a:ea typeface="Montserrat Medium"/>
                <a:cs typeface="Montserrat Medium"/>
                <a:sym typeface="Montserrat Medium"/>
              </a:rPr>
              <a:t>26.02.2025	8 166,1500	90,5500	2 698,9300	2 657,1500</a:t>
            </a:r>
            <a:endParaRPr>
              <a:solidFill>
                <a:srgbClr val="741B47"/>
              </a:solidFill>
              <a:latin typeface="Montserrat Medium"/>
              <a:ea typeface="Montserrat Medium"/>
              <a:cs typeface="Montserrat Medium"/>
              <a:sym typeface="Montserrat Medium"/>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7"/>
          <p:cNvPicPr preferRelativeResize="0"/>
          <p:nvPr/>
        </p:nvPicPr>
        <p:blipFill>
          <a:blip r:embed="rId3">
            <a:alphaModFix/>
          </a:blip>
          <a:stretch>
            <a:fillRect/>
          </a:stretch>
        </p:blipFill>
        <p:spPr>
          <a:xfrm>
            <a:off x="152400" y="678863"/>
            <a:ext cx="8839200" cy="378578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8"/>
          <p:cNvPicPr preferRelativeResize="0"/>
          <p:nvPr/>
        </p:nvPicPr>
        <p:blipFill>
          <a:blip r:embed="rId3">
            <a:alphaModFix/>
          </a:blip>
          <a:stretch>
            <a:fillRect/>
          </a:stretch>
        </p:blipFill>
        <p:spPr>
          <a:xfrm>
            <a:off x="3619500" y="2229750"/>
            <a:ext cx="1905000" cy="1924050"/>
          </a:xfrm>
          <a:prstGeom prst="rect">
            <a:avLst/>
          </a:prstGeom>
          <a:noFill/>
          <a:ln>
            <a:noFill/>
          </a:ln>
        </p:spPr>
      </p:pic>
      <p:sp>
        <p:nvSpPr>
          <p:cNvPr id="332" name="Google Shape;332;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А не наука?</a:t>
            </a:r>
            <a:endParaRPr/>
          </a:p>
        </p:txBody>
      </p:sp>
      <p:sp>
        <p:nvSpPr>
          <p:cNvPr id="333" name="Google Shape;333;p58"/>
          <p:cNvSpPr txBox="1"/>
          <p:nvPr>
            <p:ph idx="1" type="body"/>
          </p:nvPr>
        </p:nvSpPr>
        <p:spPr>
          <a:xfrm>
            <a:off x="311700" y="1152475"/>
            <a:ext cx="8520600" cy="45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ru"/>
              <a:t>Генератор диагностических тестов для своего курса:</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9"/>
          <p:cNvPicPr preferRelativeResize="0"/>
          <p:nvPr/>
        </p:nvPicPr>
        <p:blipFill>
          <a:blip r:embed="rId3">
            <a:alphaModFix/>
          </a:blip>
          <a:stretch>
            <a:fillRect/>
          </a:stretch>
        </p:blipFill>
        <p:spPr>
          <a:xfrm>
            <a:off x="992325" y="1565850"/>
            <a:ext cx="1845125" cy="1845125"/>
          </a:xfrm>
          <a:prstGeom prst="rect">
            <a:avLst/>
          </a:prstGeom>
          <a:noFill/>
          <a:ln>
            <a:noFill/>
          </a:ln>
        </p:spPr>
      </p:pic>
      <p:sp>
        <p:nvSpPr>
          <p:cNvPr id="339" name="Google Shape;339;p59"/>
          <p:cNvSpPr txBox="1"/>
          <p:nvPr/>
        </p:nvSpPr>
        <p:spPr>
          <a:xfrm>
            <a:off x="770775" y="3451424"/>
            <a:ext cx="3013500" cy="11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rgbClr val="000000"/>
                </a:solidFill>
                <a:latin typeface="Montserrat Medium"/>
                <a:ea typeface="Montserrat Medium"/>
                <a:cs typeface="Montserrat Medium"/>
                <a:sym typeface="Montserrat Medium"/>
              </a:rPr>
              <a:t>Пандан на связи</a:t>
            </a:r>
            <a:endParaRPr sz="1800">
              <a:solidFill>
                <a:srgbClr val="000000"/>
              </a:solidFill>
              <a:latin typeface="Montserrat Medium"/>
              <a:ea typeface="Montserrat Medium"/>
              <a:cs typeface="Montserrat Medium"/>
              <a:sym typeface="Montserrat Medium"/>
            </a:endParaRPr>
          </a:p>
          <a:p>
            <a:pPr indent="0" lvl="0" marL="0" rtl="0" algn="l">
              <a:spcBef>
                <a:spcPts val="0"/>
              </a:spcBef>
              <a:spcAft>
                <a:spcPts val="0"/>
              </a:spcAft>
              <a:buNone/>
            </a:pPr>
            <a:r>
              <a:rPr lang="ru" sz="1800">
                <a:latin typeface="Montserrat Medium"/>
                <a:ea typeface="Montserrat Medium"/>
                <a:cs typeface="Montserrat Medium"/>
                <a:sym typeface="Montserrat Medium"/>
              </a:rPr>
              <a:t>https://t.me/pandan_faq</a:t>
            </a:r>
            <a:endParaRPr sz="1800">
              <a:latin typeface="Montserrat Medium"/>
              <a:ea typeface="Montserrat Medium"/>
              <a:cs typeface="Montserrat Medium"/>
              <a:sym typeface="Montserrat Medium"/>
            </a:endParaRPr>
          </a:p>
        </p:txBody>
      </p:sp>
      <p:pic>
        <p:nvPicPr>
          <p:cNvPr id="340" name="Google Shape;340;p59"/>
          <p:cNvPicPr preferRelativeResize="0"/>
          <p:nvPr/>
        </p:nvPicPr>
        <p:blipFill rotWithShape="1">
          <a:blip r:embed="rId4">
            <a:alphaModFix/>
          </a:blip>
          <a:srcRect b="0" l="0" r="0" t="0"/>
          <a:stretch/>
        </p:blipFill>
        <p:spPr>
          <a:xfrm>
            <a:off x="5165275" y="1565850"/>
            <a:ext cx="1727225" cy="1845130"/>
          </a:xfrm>
          <a:prstGeom prst="rect">
            <a:avLst/>
          </a:prstGeom>
          <a:noFill/>
          <a:ln>
            <a:noFill/>
          </a:ln>
        </p:spPr>
      </p:pic>
      <p:sp>
        <p:nvSpPr>
          <p:cNvPr id="341" name="Google Shape;341;p59"/>
          <p:cNvSpPr txBox="1"/>
          <p:nvPr/>
        </p:nvSpPr>
        <p:spPr>
          <a:xfrm>
            <a:off x="5040225" y="3495675"/>
            <a:ext cx="33330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rgbClr val="000000"/>
                </a:solidFill>
                <a:latin typeface="Montserrat Medium"/>
                <a:ea typeface="Montserrat Medium"/>
                <a:cs typeface="Montserrat Medium"/>
                <a:sym typeface="Montserrat Medium"/>
              </a:rPr>
              <a:t>Пандан https://pandan.eusp.org/</a:t>
            </a:r>
            <a:endParaRPr sz="1800">
              <a:solidFill>
                <a:srgbClr val="000000"/>
              </a:solidFill>
              <a:latin typeface="Montserrat Medium"/>
              <a:ea typeface="Montserrat Medium"/>
              <a:cs typeface="Montserrat Medium"/>
              <a:sym typeface="Montserrat Medium"/>
            </a:endParaRPr>
          </a:p>
        </p:txBody>
      </p:sp>
      <p:sp>
        <p:nvSpPr>
          <p:cNvPr id="342" name="Google Shape;342;p59"/>
          <p:cNvSpPr txBox="1"/>
          <p:nvPr/>
        </p:nvSpPr>
        <p:spPr>
          <a:xfrm>
            <a:off x="770775" y="575475"/>
            <a:ext cx="76026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2100">
                <a:latin typeface="Montserrat Medium"/>
                <a:ea typeface="Montserrat Medium"/>
                <a:cs typeface="Montserrat Medium"/>
                <a:sym typeface="Montserrat Medium"/>
              </a:rPr>
              <a:t>Магистратура и ДПО “Прикладной анализ данных </a:t>
            </a:r>
            <a:endParaRPr sz="2100">
              <a:latin typeface="Montserrat Medium"/>
              <a:ea typeface="Montserrat Medium"/>
              <a:cs typeface="Montserrat Medium"/>
              <a:sym typeface="Montserrat Medium"/>
            </a:endParaRPr>
          </a:p>
          <a:p>
            <a:pPr indent="0" lvl="0" marL="0" rtl="0" algn="l">
              <a:spcBef>
                <a:spcPts val="0"/>
              </a:spcBef>
              <a:spcAft>
                <a:spcPts val="0"/>
              </a:spcAft>
              <a:buNone/>
            </a:pPr>
            <a:r>
              <a:rPr lang="ru" sz="2100">
                <a:latin typeface="Montserrat Medium"/>
                <a:ea typeface="Montserrat Medium"/>
                <a:cs typeface="Montserrat Medium"/>
                <a:sym typeface="Montserrat Medium"/>
              </a:rPr>
              <a:t>и искусственный интеллект”</a:t>
            </a:r>
            <a:endParaRPr sz="21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Токенизация // как компьютер видит текст</a:t>
            </a:r>
            <a:endParaRPr/>
          </a:p>
        </p:txBody>
      </p:sp>
      <p:pic>
        <p:nvPicPr>
          <p:cNvPr id="89" name="Google Shape;89;p17"/>
          <p:cNvPicPr preferRelativeResize="0"/>
          <p:nvPr/>
        </p:nvPicPr>
        <p:blipFill rotWithShape="1">
          <a:blip r:embed="rId3">
            <a:alphaModFix/>
          </a:blip>
          <a:srcRect b="23940" l="25588" r="28054" t="32188"/>
          <a:stretch/>
        </p:blipFill>
        <p:spPr>
          <a:xfrm>
            <a:off x="1239187" y="1237253"/>
            <a:ext cx="6665626" cy="354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Токенизация // как компьютер видит текст</a:t>
            </a:r>
            <a:endParaRPr/>
          </a:p>
        </p:txBody>
      </p:sp>
      <p:pic>
        <p:nvPicPr>
          <p:cNvPr id="95" name="Google Shape;95;p18"/>
          <p:cNvPicPr preferRelativeResize="0"/>
          <p:nvPr/>
        </p:nvPicPr>
        <p:blipFill rotWithShape="1">
          <a:blip r:embed="rId3">
            <a:alphaModFix/>
          </a:blip>
          <a:srcRect b="25952" l="27223" r="28316" t="30289"/>
          <a:stretch/>
        </p:blipFill>
        <p:spPr>
          <a:xfrm>
            <a:off x="2246475" y="1472024"/>
            <a:ext cx="5016725" cy="2777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Как нейросеть понимает текст? Механизм внимания</a:t>
            </a:r>
            <a:endParaRPr/>
          </a:p>
        </p:txBody>
      </p:sp>
      <p:pic>
        <p:nvPicPr>
          <p:cNvPr id="101" name="Google Shape;101;p19"/>
          <p:cNvPicPr preferRelativeResize="0"/>
          <p:nvPr/>
        </p:nvPicPr>
        <p:blipFill>
          <a:blip r:embed="rId3">
            <a:alphaModFix/>
          </a:blip>
          <a:stretch>
            <a:fillRect/>
          </a:stretch>
        </p:blipFill>
        <p:spPr>
          <a:xfrm>
            <a:off x="2440299" y="1535975"/>
            <a:ext cx="3646250" cy="344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Prompt-engineering // Промпт-инжиниринг</a:t>
            </a:r>
            <a:endParaRPr/>
          </a:p>
        </p:txBody>
      </p:sp>
      <p:pic>
        <p:nvPicPr>
          <p:cNvPr id="107" name="Google Shape;107;p20"/>
          <p:cNvPicPr preferRelativeResize="0"/>
          <p:nvPr/>
        </p:nvPicPr>
        <p:blipFill>
          <a:blip r:embed="rId3">
            <a:alphaModFix/>
          </a:blip>
          <a:stretch>
            <a:fillRect/>
          </a:stretch>
        </p:blipFill>
        <p:spPr>
          <a:xfrm>
            <a:off x="1210025" y="1252975"/>
            <a:ext cx="6723950" cy="298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1393075" y="407275"/>
            <a:ext cx="6357850" cy="452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