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147471663" r:id="rId2"/>
    <p:sldId id="2147471677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3D3"/>
    <a:srgbClr val="FFC1CD"/>
    <a:srgbClr val="767171"/>
    <a:srgbClr val="CC0029"/>
    <a:srgbClr val="476F2D"/>
    <a:srgbClr val="4A563E"/>
    <a:srgbClr val="566448"/>
    <a:srgbClr val="F2F2F2"/>
    <a:srgbClr val="4A573E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3" autoAdjust="0"/>
    <p:restoredTop sz="96452" autoAdjust="0"/>
  </p:normalViewPr>
  <p:slideViewPr>
    <p:cSldViewPr snapToGrid="0" showGuides="1">
      <p:cViewPr>
        <p:scale>
          <a:sx n="75" d="100"/>
          <a:sy n="75" d="100"/>
        </p:scale>
        <p:origin x="984" y="284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73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20C9CCF-6D26-4B09-BF58-49F7EDEA0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805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6DB9D6-100A-4F11-ABAF-528E2C06C3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7" y="1"/>
            <a:ext cx="2945659" cy="49805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r">
              <a:defRPr sz="1200"/>
            </a:lvl1pPr>
          </a:lstStyle>
          <a:p>
            <a:fld id="{E33F811A-02D4-4174-8950-13D6FF7575D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1A6307-313A-4C67-8FD6-0E3CDC2C31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428586"/>
            <a:ext cx="2945659" cy="498055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9FC7BC-A487-4873-9022-D448857220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7" y="9428586"/>
            <a:ext cx="2945659" cy="498055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r">
              <a:defRPr sz="1200"/>
            </a:lvl1pPr>
          </a:lstStyle>
          <a:p>
            <a:fld id="{CB5D6143-E257-4556-9DDC-E734167B9E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39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805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9" cy="49805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r">
              <a:defRPr sz="1200"/>
            </a:lvl1pPr>
          </a:lstStyle>
          <a:p>
            <a:fld id="{D1F101F8-B7A6-3A4C-8E5E-10F32582FD2E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0" rIns="91400" bIns="457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00" tIns="45700" rIns="91400" bIns="4570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586"/>
            <a:ext cx="2945659" cy="498055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6"/>
            <a:ext cx="2945659" cy="498055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r">
              <a:defRPr sz="1200"/>
            </a:lvl1pPr>
          </a:lstStyle>
          <a:p>
            <a:fld id="{6CD7BF90-D0FF-544A-B126-0F87101D3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6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B7BBA-6A98-4A31-AE2A-732F759D0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1122362"/>
            <a:ext cx="3393100" cy="2419121"/>
          </a:xfrm>
        </p:spPr>
        <p:txBody>
          <a:bodyPr anchor="b">
            <a:normAutofit/>
          </a:bodyPr>
          <a:lstStyle>
            <a:lvl1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74F60B-F054-4669-8DF0-93CB315DE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602038"/>
            <a:ext cx="341215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C5B0DF-A007-473B-99DA-5CBE8242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73176FC-0ABA-4B2F-A921-8B0D7209611B}" type="datetime1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E9A93F-9C9B-4926-8188-FA33E6A0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0E546E-F1BC-41BF-89C9-38EF944F2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514B87D-99DD-4224-A6B8-503560FCA6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A8F3F98-6880-49C4-A965-46D49D26C1EF}"/>
              </a:ext>
            </a:extLst>
          </p:cNvPr>
          <p:cNvGrpSpPr/>
          <p:nvPr userDrawn="1"/>
        </p:nvGrpSpPr>
        <p:grpSpPr>
          <a:xfrm>
            <a:off x="3442837" y="0"/>
            <a:ext cx="6647150" cy="6858000"/>
            <a:chOff x="3442837" y="0"/>
            <a:chExt cx="6647150" cy="6858000"/>
          </a:xfrm>
        </p:grpSpPr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B6E31180-28B0-4D97-ADC2-724BF720C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41078" y="4843751"/>
              <a:ext cx="2553817" cy="954457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AD8DB667-4D39-4A7D-81D9-32BFAD0307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41053" y="1765266"/>
              <a:ext cx="4278418" cy="1599005"/>
            </a:xfrm>
            <a:prstGeom prst="rect">
              <a:avLst/>
            </a:prstGeom>
          </p:spPr>
        </p:pic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99AF5417-2B7A-49EA-B582-6B2BD1ABA9B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42837" y="0"/>
              <a:ext cx="3618363" cy="6858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AA4C2139-E75A-484E-A724-F61C79CA5E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29680" y="0"/>
              <a:ext cx="3760307" cy="672592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C54FB97-AA4E-4C43-A2AE-77CAC876E93B}"/>
              </a:ext>
            </a:extLst>
          </p:cNvPr>
          <p:cNvSpPr txBox="1"/>
          <p:nvPr userDrawn="1"/>
        </p:nvSpPr>
        <p:spPr>
          <a:xfrm>
            <a:off x="292231" y="-461921"/>
            <a:ext cx="288000" cy="288000"/>
          </a:xfrm>
          <a:prstGeom prst="rect">
            <a:avLst/>
          </a:prstGeom>
          <a:solidFill>
            <a:srgbClr val="CC0029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AF0E50D-3F9C-8BF2-C781-9440719BD6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3586" y="71071"/>
            <a:ext cx="980267" cy="89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C324-C429-4C60-AF21-39AAF9B99B95}" type="datetime1">
              <a:rPr lang="ru-RU" smtClean="0"/>
              <a:t>17.07.2025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2A1-9426-D346-B167-C61756D476E5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F93CA5B5-FBAF-4908-970C-9BE6C020C4FE}"/>
              </a:ext>
            </a:extLst>
          </p:cNvPr>
          <p:cNvCxnSpPr>
            <a:cxnSpLocks/>
          </p:cNvCxnSpPr>
          <p:nvPr userDrawn="1"/>
        </p:nvCxnSpPr>
        <p:spPr>
          <a:xfrm>
            <a:off x="-8414" y="893638"/>
            <a:ext cx="9144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7C94675-397F-486F-B097-A7231EB091D3}"/>
              </a:ext>
            </a:extLst>
          </p:cNvPr>
          <p:cNvGrpSpPr/>
          <p:nvPr userDrawn="1"/>
        </p:nvGrpSpPr>
        <p:grpSpPr>
          <a:xfrm>
            <a:off x="88611" y="373628"/>
            <a:ext cx="176804" cy="5956879"/>
            <a:chOff x="88611" y="373628"/>
            <a:chExt cx="176804" cy="5956879"/>
          </a:xfrm>
        </p:grpSpPr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id="{972D007D-77A9-49F8-9742-B455BBB8B1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35000"/>
              <a:grayscl/>
            </a:blip>
            <a:stretch>
              <a:fillRect/>
            </a:stretch>
          </p:blipFill>
          <p:spPr>
            <a:xfrm rot="16200000">
              <a:off x="-9238" y="6055855"/>
              <a:ext cx="378647" cy="170658"/>
            </a:xfrm>
            <a:prstGeom prst="rect">
              <a:avLst/>
            </a:prstGeom>
          </p:spPr>
        </p:pic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70EC4378-C07B-465D-B94F-BD3FE70950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 amt="35000"/>
            </a:blip>
            <a:stretch>
              <a:fillRect/>
            </a:stretch>
          </p:blipFill>
          <p:spPr>
            <a:xfrm rot="16200000">
              <a:off x="-15384" y="477623"/>
              <a:ext cx="378649" cy="170659"/>
            </a:xfrm>
            <a:prstGeom prst="rect">
              <a:avLst/>
            </a:prstGeom>
          </p:spPr>
        </p:pic>
      </p:grpSp>
      <p:sp>
        <p:nvSpPr>
          <p:cNvPr id="46" name="Заголовок 1">
            <a:extLst>
              <a:ext uri="{FF2B5EF4-FFF2-40B4-BE49-F238E27FC236}">
                <a16:creationId xmlns:a16="http://schemas.microsoft.com/office/drawing/2014/main" id="{4E714499-4AF6-4422-B87F-36331999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0" y="373628"/>
            <a:ext cx="7886700" cy="336864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FCD32211-50C8-473F-949E-53D3E199C80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9780" y="126617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F49C3668-6912-4C84-A979-5DCA5744D6E1}"/>
              </a:ext>
            </a:extLst>
          </p:cNvPr>
          <p:cNvGrpSpPr/>
          <p:nvPr userDrawn="1"/>
        </p:nvGrpSpPr>
        <p:grpSpPr>
          <a:xfrm>
            <a:off x="495431" y="-468917"/>
            <a:ext cx="2681819" cy="288000"/>
            <a:chOff x="292231" y="-468917"/>
            <a:chExt cx="2681819" cy="28800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2CEA659-6A22-46B7-9050-34F61983B73B}"/>
                </a:ext>
              </a:extLst>
            </p:cNvPr>
            <p:cNvSpPr txBox="1"/>
            <p:nvPr userDrawn="1"/>
          </p:nvSpPr>
          <p:spPr>
            <a:xfrm>
              <a:off x="292231" y="-468917"/>
              <a:ext cx="288000" cy="288000"/>
            </a:xfrm>
            <a:prstGeom prst="rect">
              <a:avLst/>
            </a:prstGeom>
            <a:solidFill>
              <a:srgbClr val="CC0029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E59F12F-DD9B-48C3-A30A-C223769D0605}"/>
                </a:ext>
              </a:extLst>
            </p:cNvPr>
            <p:cNvSpPr txBox="1"/>
            <p:nvPr userDrawn="1"/>
          </p:nvSpPr>
          <p:spPr>
            <a:xfrm>
              <a:off x="800231" y="-468917"/>
              <a:ext cx="288000" cy="288000"/>
            </a:xfrm>
            <a:prstGeom prst="rect">
              <a:avLst/>
            </a:prstGeom>
            <a:solidFill>
              <a:srgbClr val="686C77"/>
            </a:solidFill>
            <a:ln>
              <a:solidFill>
                <a:srgbClr val="686C77"/>
              </a:solidFill>
            </a:ln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1F5E992-C1D9-4480-9D29-DFE0AC0D6B6F}"/>
                </a:ext>
              </a:extLst>
            </p:cNvPr>
            <p:cNvSpPr txBox="1"/>
            <p:nvPr userDrawn="1"/>
          </p:nvSpPr>
          <p:spPr>
            <a:xfrm>
              <a:off x="1266162" y="-468917"/>
              <a:ext cx="288000" cy="288000"/>
            </a:xfrm>
            <a:prstGeom prst="rect">
              <a:avLst/>
            </a:prstGeom>
            <a:solidFill>
              <a:srgbClr val="D3D3D3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623379D-0B17-4F2E-8F8E-F10C94ADD582}"/>
                </a:ext>
              </a:extLst>
            </p:cNvPr>
            <p:cNvSpPr txBox="1"/>
            <p:nvPr userDrawn="1"/>
          </p:nvSpPr>
          <p:spPr>
            <a:xfrm>
              <a:off x="2686050" y="-468917"/>
              <a:ext cx="288000" cy="288000"/>
            </a:xfrm>
            <a:prstGeom prst="rect">
              <a:avLst/>
            </a:prstGeom>
            <a:solidFill>
              <a:srgbClr val="4A563E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19EA349-2EBD-0BEE-EEC4-5C092ABDD9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74977" y="202955"/>
            <a:ext cx="700870" cy="6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0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id="{3C475F9C-B21A-4810-9242-09AB323F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7053-857A-45CE-9A3B-53444D4815DB}" type="datetime1">
              <a:rPr lang="ru-RU" smtClean="0"/>
              <a:t>17.07.2025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BD142E-7AD2-4D34-B988-A6E64B6E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D5C22C-4D97-4CAF-B126-C9EE6E3B6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2A1-9426-D346-B167-C61756D476E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5F0DFFB3-11AB-4EE4-838A-DC8344D99E77}"/>
              </a:ext>
            </a:extLst>
          </p:cNvPr>
          <p:cNvGrpSpPr/>
          <p:nvPr userDrawn="1"/>
        </p:nvGrpSpPr>
        <p:grpSpPr>
          <a:xfrm>
            <a:off x="88611" y="373628"/>
            <a:ext cx="8957834" cy="5956879"/>
            <a:chOff x="88611" y="373628"/>
            <a:chExt cx="8957834" cy="5956879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DA220948-4F9F-494F-8634-101944683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grayscl/>
            </a:blip>
            <a:stretch>
              <a:fillRect/>
            </a:stretch>
          </p:blipFill>
          <p:spPr>
            <a:xfrm rot="16200000">
              <a:off x="-9238" y="6055855"/>
              <a:ext cx="378647" cy="170658"/>
            </a:xfrm>
            <a:prstGeom prst="rect">
              <a:avLst/>
            </a:prstGeom>
          </p:spPr>
        </p:pic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B93B2F43-7663-49EA-B025-D3E686814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35000"/>
            </a:blip>
            <a:stretch>
              <a:fillRect/>
            </a:stretch>
          </p:blipFill>
          <p:spPr>
            <a:xfrm rot="16200000">
              <a:off x="-15384" y="477623"/>
              <a:ext cx="378649" cy="170659"/>
            </a:xfrm>
            <a:prstGeom prst="rect">
              <a:avLst/>
            </a:prstGeom>
          </p:spPr>
        </p:pic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174229AC-B82A-4EC9-9288-C070028975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16200000">
              <a:off x="8765111" y="6055855"/>
              <a:ext cx="378647" cy="170658"/>
            </a:xfrm>
            <a:prstGeom prst="rect">
              <a:avLst/>
            </a:prstGeom>
          </p:spPr>
        </p:pic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D6AFA875-AE0F-4C41-B3E4-DAD216A88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16200000">
              <a:off x="8758965" y="477623"/>
              <a:ext cx="378649" cy="170659"/>
            </a:xfrm>
            <a:prstGeom prst="rect">
              <a:avLst/>
            </a:prstGeom>
          </p:spPr>
        </p:pic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8459D7A9-65C4-4204-97FC-4A62CCFE6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866369" y="1380720"/>
              <a:ext cx="180076" cy="183539"/>
            </a:xfrm>
            <a:prstGeom prst="rect">
              <a:avLst/>
            </a:prstGeom>
          </p:spPr>
        </p:pic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6F04FB6C-AC51-45E9-B86F-A2377EAC3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866369" y="5293958"/>
              <a:ext cx="180076" cy="183539"/>
            </a:xfrm>
            <a:prstGeom prst="rect">
              <a:avLst/>
            </a:prstGeom>
          </p:spPr>
        </p:pic>
      </p:grp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174BDD3E-81BC-4DE9-80F8-41B367E1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0" y="373628"/>
            <a:ext cx="7886700" cy="336864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F773FA54-6536-4042-8F8E-BBF7166279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9780" y="126617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837E4983-0A7D-4CEC-A87E-74A7EE3C3D22}"/>
              </a:ext>
            </a:extLst>
          </p:cNvPr>
          <p:cNvGrpSpPr/>
          <p:nvPr userDrawn="1"/>
        </p:nvGrpSpPr>
        <p:grpSpPr>
          <a:xfrm>
            <a:off x="495431" y="-468917"/>
            <a:ext cx="2681819" cy="288000"/>
            <a:chOff x="292231" y="-468917"/>
            <a:chExt cx="2681819" cy="28800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3F38D63-7D5C-4700-9617-AAEC06BBAED6}"/>
                </a:ext>
              </a:extLst>
            </p:cNvPr>
            <p:cNvSpPr txBox="1"/>
            <p:nvPr userDrawn="1"/>
          </p:nvSpPr>
          <p:spPr>
            <a:xfrm>
              <a:off x="292231" y="-468917"/>
              <a:ext cx="288000" cy="288000"/>
            </a:xfrm>
            <a:prstGeom prst="rect">
              <a:avLst/>
            </a:prstGeom>
            <a:solidFill>
              <a:srgbClr val="CC0029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F44BCB6-0AAB-4981-B0AC-765B1E07B494}"/>
                </a:ext>
              </a:extLst>
            </p:cNvPr>
            <p:cNvSpPr txBox="1"/>
            <p:nvPr userDrawn="1"/>
          </p:nvSpPr>
          <p:spPr>
            <a:xfrm>
              <a:off x="800231" y="-468917"/>
              <a:ext cx="288000" cy="288000"/>
            </a:xfrm>
            <a:prstGeom prst="rect">
              <a:avLst/>
            </a:prstGeom>
            <a:solidFill>
              <a:srgbClr val="686C77"/>
            </a:solidFill>
            <a:ln>
              <a:solidFill>
                <a:srgbClr val="686C77"/>
              </a:solidFill>
            </a:ln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EA1DAB-6AED-42F0-ACE6-BA4B174671EA}"/>
                </a:ext>
              </a:extLst>
            </p:cNvPr>
            <p:cNvSpPr txBox="1"/>
            <p:nvPr userDrawn="1"/>
          </p:nvSpPr>
          <p:spPr>
            <a:xfrm>
              <a:off x="1266162" y="-468917"/>
              <a:ext cx="288000" cy="288000"/>
            </a:xfrm>
            <a:prstGeom prst="rect">
              <a:avLst/>
            </a:prstGeom>
            <a:solidFill>
              <a:srgbClr val="D3D3D3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96E5480-CF9C-4550-AD7B-15101606D5BC}"/>
                </a:ext>
              </a:extLst>
            </p:cNvPr>
            <p:cNvSpPr txBox="1"/>
            <p:nvPr userDrawn="1"/>
          </p:nvSpPr>
          <p:spPr>
            <a:xfrm>
              <a:off x="2686050" y="-468917"/>
              <a:ext cx="288000" cy="288000"/>
            </a:xfrm>
            <a:prstGeom prst="rect">
              <a:avLst/>
            </a:prstGeom>
            <a:solidFill>
              <a:srgbClr val="4A563E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EDB47BAD-278F-B2E4-1B6E-116DC853636C}"/>
              </a:ext>
            </a:extLst>
          </p:cNvPr>
          <p:cNvCxnSpPr>
            <a:cxnSpLocks/>
          </p:cNvCxnSpPr>
          <p:nvPr userDrawn="1"/>
        </p:nvCxnSpPr>
        <p:spPr>
          <a:xfrm>
            <a:off x="-8414" y="893638"/>
            <a:ext cx="9144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46B5056-EF9A-31B5-97DF-856DD6AA206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4977" y="202955"/>
            <a:ext cx="700870" cy="6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9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0D39E1-F315-432F-924D-C7D26312BD0A}" type="datetime1">
              <a:rPr lang="ru-RU" smtClean="0"/>
              <a:t>17.07.2025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9DCB2A1-9426-D346-B167-C61756D47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8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8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CBFC2B0-8AED-8B6A-4B12-312C3F62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B2A1-9426-D346-B167-C61756D476E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0FCD5D7-A8A7-7EC8-B052-6DCEAE1F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cap="all" dirty="0"/>
              <a:t>Мастерская инициатив в сфере беспилотного наземного транспорта на А2025 </a:t>
            </a:r>
            <a:r>
              <a:rPr lang="ru-RU" sz="1600" dirty="0"/>
              <a:t>(11-13 августа)</a:t>
            </a:r>
          </a:p>
        </p:txBody>
      </p:sp>
      <p:sp>
        <p:nvSpPr>
          <p:cNvPr id="8" name="Google Shape;630;p19">
            <a:extLst>
              <a:ext uri="{FF2B5EF4-FFF2-40B4-BE49-F238E27FC236}">
                <a16:creationId xmlns:a16="http://schemas.microsoft.com/office/drawing/2014/main" id="{810F1FCC-A32D-0822-23ED-5A39C3A12CB7}"/>
              </a:ext>
            </a:extLst>
          </p:cNvPr>
          <p:cNvSpPr/>
          <p:nvPr/>
        </p:nvSpPr>
        <p:spPr>
          <a:xfrm>
            <a:off x="3691588" y="1079098"/>
            <a:ext cx="4859745" cy="4897247"/>
          </a:xfrm>
          <a:prstGeom prst="roundRect">
            <a:avLst>
              <a:gd name="adj" fmla="val 0"/>
            </a:avLst>
          </a:prstGeom>
          <a:ln w="6350" cmpd="sng">
            <a:solidFill>
              <a:schemeClr val="bg2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sz="2400"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4320A6-E99C-F558-3E40-7764F19CC960}"/>
              </a:ext>
            </a:extLst>
          </p:cNvPr>
          <p:cNvSpPr txBox="1"/>
          <p:nvPr/>
        </p:nvSpPr>
        <p:spPr>
          <a:xfrm>
            <a:off x="3691589" y="1092307"/>
            <a:ext cx="485974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53169">
              <a:spcBef>
                <a:spcPts val="143"/>
              </a:spcBef>
              <a:buClr>
                <a:srgbClr val="000000"/>
              </a:buClr>
            </a:pPr>
            <a:r>
              <a:rPr lang="ru-RU" sz="1400" b="1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Мастерская инициатив в сфере беспилотного наземного транспорта (направление НТИ </a:t>
            </a:r>
            <a:r>
              <a:rPr lang="ru-RU" sz="1400" b="1" cap="all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Автонет</a:t>
            </a:r>
            <a:r>
              <a:rPr lang="ru-RU" sz="1400" b="1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B0211F-6E2B-7615-3597-439A30266127}"/>
              </a:ext>
            </a:extLst>
          </p:cNvPr>
          <p:cNvSpPr txBox="1"/>
          <p:nvPr/>
        </p:nvSpPr>
        <p:spPr>
          <a:xfrm>
            <a:off x="3703830" y="1832942"/>
            <a:ext cx="4745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95252" indent="-95252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sym typeface="Arial"/>
            </a:endParaRPr>
          </a:p>
          <a:p>
            <a:pPr marL="95252" indent="-95252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sym typeface="Arial"/>
              </a:rPr>
              <a:t>Выявление актуальных проблем и вызовов в сфере беспилотного наземного транспорта</a:t>
            </a:r>
          </a:p>
          <a:p>
            <a:pPr marL="95252" indent="-95252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sym typeface="Arial"/>
              </a:rPr>
              <a:t>Разработка предложений для включения в дорожную карту развития </a:t>
            </a:r>
            <a:r>
              <a:rPr lang="ru-RU" dirty="0" err="1">
                <a:solidFill>
                  <a:schemeClr val="tx1"/>
                </a:solidFill>
                <a:sym typeface="Arial"/>
              </a:rPr>
              <a:t>Автонет</a:t>
            </a:r>
            <a:r>
              <a:rPr lang="ru-RU" dirty="0">
                <a:solidFill>
                  <a:schemeClr val="tx1"/>
                </a:solidFill>
                <a:sym typeface="Arial"/>
              </a:rPr>
              <a:t> на период до 2035 года</a:t>
            </a:r>
          </a:p>
          <a:p>
            <a:pPr marL="95252" indent="-95252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sym typeface="Arial"/>
              </a:rPr>
              <a:t>Формирование законодательных инициатив для совершенствования правового регулирования беспилотного транспорта</a:t>
            </a:r>
          </a:p>
          <a:p>
            <a:endParaRPr lang="ru-RU" dirty="0">
              <a:solidFill>
                <a:srgbClr val="CC0029"/>
              </a:solidFill>
              <a:sym typeface="Arial"/>
            </a:endParaRPr>
          </a:p>
          <a:p>
            <a:r>
              <a:rPr lang="ru-RU" dirty="0">
                <a:solidFill>
                  <a:srgbClr val="CC0029"/>
                </a:solidFill>
                <a:sym typeface="Arial"/>
              </a:rPr>
              <a:t>ОЖИДАЕМЫЙ РЕЗУЛЬТАТ: </a:t>
            </a:r>
          </a:p>
          <a:p>
            <a:r>
              <a:rPr lang="ru-RU" dirty="0">
                <a:solidFill>
                  <a:schemeClr val="tx1"/>
                </a:solidFill>
                <a:sym typeface="Arial"/>
              </a:rPr>
              <a:t>• Формирование консолидированной позиции отрасли по приоритетным направлениям развития</a:t>
            </a:r>
          </a:p>
          <a:p>
            <a:r>
              <a:rPr lang="ru-RU" dirty="0">
                <a:solidFill>
                  <a:schemeClr val="tx1"/>
                </a:solidFill>
                <a:sym typeface="Arial"/>
              </a:rPr>
              <a:t>• Создание механизмов межведомственного взаимодействия для ускорения внедрения инноваций</a:t>
            </a:r>
          </a:p>
          <a:p>
            <a:r>
              <a:rPr lang="ru-RU" dirty="0">
                <a:solidFill>
                  <a:schemeClr val="tx1"/>
                </a:solidFill>
                <a:sym typeface="Arial"/>
              </a:rPr>
              <a:t>• Укрепление экосистемы беспилотного наземного транспорта в РФ</a:t>
            </a:r>
          </a:p>
          <a:p>
            <a:r>
              <a:rPr lang="ru-RU" dirty="0">
                <a:solidFill>
                  <a:schemeClr val="tx1"/>
                </a:solidFill>
                <a:sym typeface="Arial"/>
              </a:rPr>
              <a:t>• Повышение эффективности государственной поддержки отрасли</a:t>
            </a:r>
          </a:p>
          <a:p>
            <a:endParaRPr lang="ru-RU" dirty="0">
              <a:solidFill>
                <a:schemeClr val="tx1"/>
              </a:solidFill>
              <a:sym typeface="Arial"/>
            </a:endParaRPr>
          </a:p>
          <a:p>
            <a:r>
              <a:rPr lang="ru-RU" dirty="0">
                <a:solidFill>
                  <a:srgbClr val="CC0029"/>
                </a:solidFill>
                <a:sym typeface="Arial"/>
              </a:rPr>
              <a:t>КЛЮЧЕВЫЕ УЧАСТНИКИ: </a:t>
            </a:r>
            <a:r>
              <a:rPr lang="ru-RU" dirty="0">
                <a:solidFill>
                  <a:schemeClr val="tx1"/>
                </a:solidFill>
                <a:sym typeface="Arial"/>
              </a:rPr>
              <a:t>представители бизнес-компаний (разработчики беспилотных систем, автопроизводители, логистические и телематические операторы), госорганов (промышленность, транспорт, инфраструктура, безопасность) научных учреждений (робототехника, ИИ, транспортные системы), отраслевых ассоциаций, профессиональных сообществ и независимые эксперты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1233E-2FC5-8102-8602-FD22355B18EF}"/>
              </a:ext>
            </a:extLst>
          </p:cNvPr>
          <p:cNvSpPr txBox="1"/>
          <p:nvPr/>
        </p:nvSpPr>
        <p:spPr>
          <a:xfrm>
            <a:off x="527944" y="1092306"/>
            <a:ext cx="21238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53169">
              <a:spcBef>
                <a:spcPts val="143"/>
              </a:spcBef>
              <a:buClr>
                <a:srgbClr val="000000"/>
              </a:buClr>
            </a:pPr>
            <a:r>
              <a:rPr lang="en-US" sz="1100" b="1" kern="0" dirty="0">
                <a:solidFill>
                  <a:srgbClr val="CC0029"/>
                </a:solidFill>
                <a:latin typeface="Arial"/>
                <a:cs typeface="Arial"/>
                <a:sym typeface="Arial"/>
              </a:rPr>
              <a:t>#</a:t>
            </a:r>
            <a:r>
              <a:rPr lang="ru-RU" sz="1100" b="1" kern="0" dirty="0">
                <a:solidFill>
                  <a:srgbClr val="CC0029"/>
                </a:solidFill>
                <a:latin typeface="Arial"/>
                <a:cs typeface="Arial"/>
                <a:sym typeface="Arial"/>
              </a:rPr>
              <a:t>АВТОНЕТ ПЕРЕЗАГРУЗКА</a:t>
            </a:r>
            <a:endParaRPr lang="ru-RU" sz="1100" b="1" cap="all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4BA7AC-AF07-7453-9483-E1B1B3399A4F}"/>
              </a:ext>
            </a:extLst>
          </p:cNvPr>
          <p:cNvSpPr txBox="1"/>
          <p:nvPr/>
        </p:nvSpPr>
        <p:spPr>
          <a:xfrm>
            <a:off x="527945" y="1779089"/>
            <a:ext cx="288412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53169">
              <a:spcBef>
                <a:spcPts val="143"/>
              </a:spcBef>
              <a:buClr>
                <a:srgbClr val="000000"/>
              </a:buClr>
            </a:pPr>
            <a:r>
              <a:rPr lang="ru-RU" sz="11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Инфраструктура</a:t>
            </a:r>
            <a:br>
              <a:rPr lang="ru-RU" sz="11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</a:br>
            <a:r>
              <a:rPr lang="ru-RU" sz="11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Беспилотного наземного транспорта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C1D692-4A8F-91A3-F8F2-E2B9D5585670}"/>
              </a:ext>
            </a:extLst>
          </p:cNvPr>
          <p:cNvSpPr txBox="1"/>
          <p:nvPr/>
        </p:nvSpPr>
        <p:spPr>
          <a:xfrm>
            <a:off x="527945" y="1336137"/>
            <a:ext cx="28892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53169">
              <a:spcBef>
                <a:spcPts val="143"/>
              </a:spcBef>
              <a:buClr>
                <a:srgbClr val="000000"/>
              </a:buClr>
            </a:pPr>
            <a:r>
              <a:rPr lang="ru-RU" sz="1100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ТЕХНОЛОГИИ ИНТЕЛЛЕКТУАЛЬНЫХ ТРАНСПОРТНЫХ СИСТЕМ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E2EF79-5EC0-78AE-66E3-2C82889C59DF}"/>
              </a:ext>
            </a:extLst>
          </p:cNvPr>
          <p:cNvSpPr txBox="1"/>
          <p:nvPr/>
        </p:nvSpPr>
        <p:spPr>
          <a:xfrm>
            <a:off x="527944" y="2390083"/>
            <a:ext cx="28494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CC0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ОРГАНИЗАТОРЫ:</a:t>
            </a:r>
            <a:br>
              <a:rPr lang="ru-RU" sz="1100" b="1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МОСПОЛИТЕХ, ТВЭЛ (Росатом), АО ГЛОНАСС, НАМИ, МАДИ, НАВИО, АО СМАРТС.</a:t>
            </a:r>
          </a:p>
          <a:p>
            <a:endParaRPr lang="ru-RU" sz="11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CC0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ЗАДАЧА: </a:t>
            </a:r>
            <a:r>
              <a:rPr lang="ru-RU" sz="1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сборка инициатив развития рынка беспилотного наземного транспорта в России</a:t>
            </a:r>
            <a:endParaRPr lang="en-US" sz="1100" cap="all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D8A5B9-C78C-0637-5C87-57C68D4271C8}"/>
              </a:ext>
            </a:extLst>
          </p:cNvPr>
          <p:cNvSpPr txBox="1"/>
          <p:nvPr/>
        </p:nvSpPr>
        <p:spPr>
          <a:xfrm>
            <a:off x="790256" y="7096825"/>
            <a:ext cx="4600397" cy="203132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12700">
              <a:lnSpc>
                <a:spcPct val="100000"/>
              </a:lnSpc>
              <a:defRPr sz="2000" b="1">
                <a:solidFill>
                  <a:srgbClr val="2B6395"/>
                </a:solidFill>
                <a:latin typeface="Arial"/>
                <a:cs typeface="Arial"/>
              </a:defRPr>
            </a:lvl1pPr>
          </a:lstStyle>
          <a:p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части разработки сервисной модели защиты критической инфраструктуры в регионе</a:t>
            </a:r>
            <a:endParaRPr lang="ru-RU" sz="1100" b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13183" indent="-204111">
              <a:buFont typeface="Arial" panose="020B0604020202020204" pitchFamily="34" charset="0"/>
              <a:buChar char="•"/>
            </a:pP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Разработка модели угроз для выбранных объектов критической инфраструктуры</a:t>
            </a:r>
          </a:p>
          <a:p>
            <a:pPr marL="213183" indent="-204111">
              <a:buFont typeface="Arial" panose="020B0604020202020204" pitchFamily="34" charset="0"/>
              <a:buChar char="•"/>
            </a:pP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Адаптация к особенностям критической инфраструктуры региона сервисной модели оказания услуг защиты</a:t>
            </a:r>
          </a:p>
          <a:p>
            <a:pPr marL="213183" indent="-204111">
              <a:buFont typeface="Arial" panose="020B0604020202020204" pitchFamily="34" charset="0"/>
              <a:buChar char="•"/>
            </a:pP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Формат работы Оператора услуг по защите инфраструктуры (юридическая, технологическая и практическая часть)</a:t>
            </a:r>
          </a:p>
          <a:p>
            <a:pPr marL="213183" indent="-204111">
              <a:buFont typeface="Arial" panose="020B0604020202020204" pitchFamily="34" charset="0"/>
              <a:buChar char="•"/>
            </a:pP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Дорожная карта подготовки инвестиционного проекта по созданию системы защиты критической инфраструктуры в регионе</a:t>
            </a:r>
          </a:p>
          <a:p>
            <a:pPr marL="213183" indent="-204111">
              <a:buFont typeface="Arial" panose="020B0604020202020204" pitchFamily="34" charset="0"/>
              <a:buChar char="•"/>
            </a:pP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Сформировать партнерства для реализации инвестиционных проектов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009E6E-ECE6-7130-AB76-901BCCF4B021}"/>
              </a:ext>
            </a:extLst>
          </p:cNvPr>
          <p:cNvSpPr txBox="1"/>
          <p:nvPr/>
        </p:nvSpPr>
        <p:spPr>
          <a:xfrm>
            <a:off x="527944" y="3887560"/>
            <a:ext cx="284945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57"/>
              </a:spcAft>
            </a:pPr>
            <a:r>
              <a:rPr lang="ru-RU" sz="1100" dirty="0">
                <a:solidFill>
                  <a:srgbClr val="CC0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РАБОТЫ УЧАСТНИКОВ МАСТЕРСКОЙ: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302EE27-6666-FF18-8602-1364FB051CA1}"/>
              </a:ext>
            </a:extLst>
          </p:cNvPr>
          <p:cNvSpPr/>
          <p:nvPr/>
        </p:nvSpPr>
        <p:spPr>
          <a:xfrm>
            <a:off x="527944" y="4369244"/>
            <a:ext cx="2944284" cy="16167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F3132F-8994-636B-E1D0-AED7D882F40D}"/>
              </a:ext>
            </a:extLst>
          </p:cNvPr>
          <p:cNvSpPr txBox="1"/>
          <p:nvPr/>
        </p:nvSpPr>
        <p:spPr>
          <a:xfrm>
            <a:off x="694266" y="4420171"/>
            <a:ext cx="2783837" cy="152349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12700">
              <a:lnSpc>
                <a:spcPct val="100000"/>
              </a:lnSpc>
              <a:defRPr sz="2000" b="1">
                <a:solidFill>
                  <a:srgbClr val="2B6395"/>
                </a:solidFill>
                <a:latin typeface="Arial"/>
                <a:cs typeface="Arial"/>
              </a:defRPr>
            </a:lvl1pPr>
          </a:lstStyle>
          <a:p>
            <a:pPr marL="9072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День 1.</a:t>
            </a: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Анализ и систематизация вызовов отрасли (3 часа)  </a:t>
            </a:r>
          </a:p>
          <a:p>
            <a:pPr marL="9072"/>
            <a:endParaRPr lang="ru-RU" sz="11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9072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День 2.</a:t>
            </a: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Разработка стратегических инициатив (3 часа)</a:t>
            </a:r>
          </a:p>
          <a:p>
            <a:pPr marL="9072"/>
            <a:endParaRPr lang="ru-RU" sz="1100" b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9072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День 3.</a:t>
            </a:r>
            <a:r>
              <a:rPr lang="ru-RU" sz="11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Проработка решение по устранению административных барьеров (3 часа)</a:t>
            </a:r>
          </a:p>
        </p:txBody>
      </p:sp>
    </p:spTree>
    <p:extLst>
      <p:ext uri="{BB962C8B-B14F-4D97-AF65-F5344CB8AC3E}">
        <p14:creationId xmlns:p14="http://schemas.microsoft.com/office/powerpoint/2010/main" val="279602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9DBE98D-7550-2C7B-AC00-A390B1D1B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2377" y="6497027"/>
            <a:ext cx="2057400" cy="365125"/>
          </a:xfrm>
        </p:spPr>
        <p:txBody>
          <a:bodyPr/>
          <a:lstStyle/>
          <a:p>
            <a:fld id="{69DCB2A1-9426-D346-B167-C61756D476E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CF91386-F966-9183-8D7B-FD4683DA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ЗАДАЧАХ РАЗВИТИЯ ТЕХНОЛОГИЙ И СЕРВИСОВ </a:t>
            </a:r>
            <a:br>
              <a:rPr lang="ru-RU" dirty="0"/>
            </a:br>
            <a:r>
              <a:rPr lang="ru-RU" dirty="0"/>
              <a:t>В СФЕРЕ БЕСПИЛОТНОГО НАЗЕМНОГО ТРАНСПОРТА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D6188E-0524-B31B-124B-63C50EC26542}"/>
              </a:ext>
            </a:extLst>
          </p:cNvPr>
          <p:cNvSpPr txBox="1"/>
          <p:nvPr/>
        </p:nvSpPr>
        <p:spPr>
          <a:xfrm>
            <a:off x="459780" y="1018428"/>
            <a:ext cx="4036020" cy="2159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3175" indent="-6350">
              <a:spcAft>
                <a:spcPts val="200"/>
              </a:spcAft>
            </a:pPr>
            <a:r>
              <a:rPr lang="ru-RU" sz="1050" b="1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  <a:t>МИРОВЫЕ ТРЕНДЫ РАЗВИТИЯ БНТ</a:t>
            </a:r>
          </a:p>
          <a:p>
            <a:pPr marL="171450" marR="3175" indent="-171450">
              <a:spcAft>
                <a:spcPts val="200"/>
              </a:spcAft>
              <a:buClr>
                <a:srgbClr val="C00000"/>
              </a:buClr>
              <a:buFont typeface="Системный шрифт, обычный"/>
              <a:buChar char="—"/>
            </a:pPr>
            <a:r>
              <a:rPr lang="ru-RU" sz="1050" dirty="0"/>
              <a:t>развитие технологий автономного вождения, в т.ч. компьютерное зрение, машинное обучение и искусственный интеллект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Font typeface="Системный шрифт, обычный"/>
              <a:buChar char="—"/>
            </a:pPr>
            <a:r>
              <a:rPr lang="ru-RU" sz="1050" dirty="0"/>
              <a:t>регулирование и стандартизация, развитие государственных инициатив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Font typeface="Системный шрифт, обычный"/>
              <a:buChar char="—"/>
            </a:pPr>
            <a:r>
              <a:rPr lang="ru-RU" sz="1050" dirty="0"/>
              <a:t>коммерциализация и внедрение, включая грузоперевозки, общественный транспорт и транспортные услуги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Font typeface="Системный шрифт, обычный"/>
              <a:buChar char="—"/>
            </a:pPr>
            <a:r>
              <a:rPr lang="ru-RU" sz="1050" dirty="0"/>
              <a:t>развитие умной инфраструктуры (умные дороги, системы навигации и связи)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Font typeface="Системный шрифт, обычный"/>
              <a:buChar char="—"/>
            </a:pPr>
            <a:r>
              <a:rPr lang="ru-RU" sz="1050" dirty="0"/>
              <a:t>экологические аспекты, в т.ч. использование электромобилей и снижение выбросов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45C390-4416-0217-B062-F318665063F4}"/>
              </a:ext>
            </a:extLst>
          </p:cNvPr>
          <p:cNvSpPr txBox="1"/>
          <p:nvPr/>
        </p:nvSpPr>
        <p:spPr>
          <a:xfrm>
            <a:off x="4749800" y="1018428"/>
            <a:ext cx="3934421" cy="3287354"/>
          </a:xfrm>
          <a:prstGeom prst="rect">
            <a:avLst/>
          </a:prstGeom>
          <a:noFill/>
          <a:ln>
            <a:solidFill>
              <a:srgbClr val="C00000"/>
            </a:solidFill>
            <a:prstDash val="lgDash"/>
          </a:ln>
        </p:spPr>
        <p:txBody>
          <a:bodyPr wrap="square">
            <a:noAutofit/>
          </a:bodyPr>
          <a:lstStyle/>
          <a:p>
            <a:pPr marL="6350" marR="3175" indent="-6350">
              <a:spcAft>
                <a:spcPts val="400"/>
              </a:spcAft>
            </a:pPr>
            <a:r>
              <a:rPr lang="ru-RU" sz="1050" b="1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  <a:t>ОСНОВНЫЕ НАПРАВЛЕНИЯ И </a:t>
            </a:r>
            <a:r>
              <a:rPr lang="ru-RU" sz="1050" b="1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  <a:t>ПРОЕКТЫ В СФЕРЕ</a:t>
            </a:r>
            <a:br>
              <a:rPr lang="ru-RU" sz="1050" b="1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</a:br>
            <a:r>
              <a:rPr lang="ru-RU" sz="1050" b="1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  <a:t>БЕСПИЛОТНОГО НАЗЕМНОГО ТРАНСПОРТА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Автономные грузоперевозки: тестирование беспилотных грузовиков компаний КАМАЗ, </a:t>
            </a:r>
            <a:r>
              <a:rPr lang="ru-RU" sz="1050" dirty="0" err="1"/>
              <a:t>СберАвтоТех</a:t>
            </a:r>
            <a:r>
              <a:rPr lang="ru-RU" sz="1050" dirty="0"/>
              <a:t> и др. на трассе М-11 «Нева»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Автономные такси: тестирование беспилотных такси «</a:t>
            </a:r>
            <a:r>
              <a:rPr lang="ru-RU" sz="1050" dirty="0" err="1"/>
              <a:t>Яндекс.Такси</a:t>
            </a:r>
            <a:r>
              <a:rPr lang="ru-RU" sz="1050" dirty="0"/>
              <a:t>» на улицах Москвы и других городов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Автономный общественный транспорт: проект по беспилотным трамваям в Москве, а также использование автономных шаттлов для перевозки пассажиров на короткие расстояния на закрытых территориях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Автономные транспортные средства специального назначения: внедрение беспилотной городской уборочной техники 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Развитие интеллектуальных транспортных систем, которые способствуют интеграции беспилотных автомобилей в существующую транспортную инфраструктуру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F10DFD-6AA8-4B74-7CF7-AA8C2B3FE176}"/>
              </a:ext>
            </a:extLst>
          </p:cNvPr>
          <p:cNvSpPr txBox="1"/>
          <p:nvPr/>
        </p:nvSpPr>
        <p:spPr>
          <a:xfrm>
            <a:off x="4749801" y="4371998"/>
            <a:ext cx="3934420" cy="18340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"/>
          </a:ln>
        </p:spPr>
        <p:txBody>
          <a:bodyPr wrap="square">
            <a:noAutofit/>
          </a:bodyPr>
          <a:lstStyle/>
          <a:p>
            <a:pPr marL="6350" marR="3175" indent="-6350">
              <a:spcAft>
                <a:spcPts val="400"/>
              </a:spcAft>
            </a:pPr>
            <a:r>
              <a:rPr lang="ru-RU" sz="1050" b="1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</a:rPr>
              <a:t>Почему это важно – существуют барьеры для повсеместного внедрения беспилотного наземного транспорта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Правовые и регуляторные ограничения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Вопросы безопасности и надежности автономного транспорта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Развитие технологий, в частности сенсоры, алгоритмы обработки данных и системы связи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Инфраструктура, в т.ч. умные дороги, системы связи и навигации</a:t>
            </a:r>
          </a:p>
          <a:p>
            <a:pPr marL="171450" marR="3175" indent="-171450">
              <a:spcAft>
                <a:spcPts val="400"/>
              </a:spcAft>
              <a:buClr>
                <a:srgbClr val="C00000"/>
              </a:buClr>
              <a:buFont typeface="Системный шрифт, обычный"/>
              <a:buChar char="►"/>
            </a:pPr>
            <a:r>
              <a:rPr lang="ru-RU" sz="1050" dirty="0"/>
              <a:t>Общественное восприятие и доверие к данным технологиям</a:t>
            </a:r>
          </a:p>
          <a:p>
            <a:pPr marL="6350" marR="3175" indent="-6350">
              <a:spcAft>
                <a:spcPts val="400"/>
              </a:spcAft>
            </a:pPr>
            <a:endParaRPr lang="ru-RU" sz="1050" b="1" kern="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5B13C0-30CB-C2FF-7174-CBB383FDBBBD}"/>
              </a:ext>
            </a:extLst>
          </p:cNvPr>
          <p:cNvSpPr txBox="1"/>
          <p:nvPr/>
        </p:nvSpPr>
        <p:spPr>
          <a:xfrm>
            <a:off x="459779" y="3554538"/>
            <a:ext cx="4036021" cy="2644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175" lvl="0" fontAlgn="base">
              <a:spcAft>
                <a:spcPts val="200"/>
              </a:spcAft>
              <a:buClr>
                <a:srgbClr val="000000"/>
              </a:buClr>
              <a:buSzPts val="1200"/>
            </a:pPr>
            <a:r>
              <a:rPr lang="ru-RU" sz="1050" b="1" strike="noStrike" kern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ЗАДАЧИ МАСТЕРСКОЙ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SzPts val="1200"/>
              <a:buFont typeface="Системный шрифт, обычный"/>
              <a:buChar char="—"/>
            </a:pPr>
            <a:r>
              <a:rPr lang="ru-RU" sz="1050" b="1" dirty="0"/>
              <a:t>Систематизация отраслевых вызовов</a:t>
            </a:r>
            <a:r>
              <a:rPr lang="ru-RU" sz="1050" dirty="0"/>
              <a:t>: Проведение комплексного анализа текущих проблем в сфере беспилотного наземного транспорта и их приоритизация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SzPts val="1200"/>
              <a:buFont typeface="Системный шрифт, обычный"/>
              <a:buChar char="—"/>
            </a:pPr>
            <a:r>
              <a:rPr lang="ru-RU" sz="1050" b="1" dirty="0"/>
              <a:t>Формирование стратегических инициатив</a:t>
            </a:r>
            <a:r>
              <a:rPr lang="ru-RU" sz="1050" dirty="0"/>
              <a:t>: Разработка конкретных предложений по развитию отрасли с учетом технологических, экономических и социальных факторов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SzPts val="1200"/>
              <a:buFont typeface="Системный шрифт, обычный"/>
              <a:buChar char="—"/>
            </a:pPr>
            <a:r>
              <a:rPr lang="ru-RU" sz="1050" b="1" dirty="0"/>
              <a:t>Устранение административных барьеров</a:t>
            </a:r>
            <a:r>
              <a:rPr lang="ru-RU" sz="1050" dirty="0"/>
              <a:t>: Выработка практических решений для преодоления нормативных и регуляторных препятствий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SzPts val="1200"/>
              <a:buFont typeface="Системный шрифт, обычный"/>
              <a:buChar char="—"/>
            </a:pPr>
            <a:r>
              <a:rPr lang="ru-RU" sz="1050" b="1" dirty="0"/>
              <a:t>Развитие экспертного сообщества</a:t>
            </a:r>
            <a:r>
              <a:rPr lang="ru-RU" sz="1050" dirty="0"/>
              <a:t>: Формирование устойчивых связей между участниками отрасли для дальнейшего сотрудничества</a:t>
            </a:r>
          </a:p>
          <a:p>
            <a:pPr marL="171450" lvl="0" indent="-171450" fontAlgn="base">
              <a:spcAft>
                <a:spcPts val="200"/>
              </a:spcAft>
              <a:buClr>
                <a:srgbClr val="C00000"/>
              </a:buClr>
              <a:buSzPts val="1200"/>
              <a:buFont typeface="Системный шрифт, обычный"/>
              <a:buChar char="—"/>
            </a:pPr>
            <a:r>
              <a:rPr lang="ru-RU" sz="1050" b="1" dirty="0"/>
              <a:t>Выработка дорожной карты</a:t>
            </a:r>
            <a:r>
              <a:rPr lang="ru-RU" sz="1050" dirty="0"/>
              <a:t>: Создание конкретного плана действий с указанием ответственных и временных рамок</a:t>
            </a:r>
          </a:p>
        </p:txBody>
      </p:sp>
    </p:spTree>
    <p:extLst>
      <p:ext uri="{BB962C8B-B14F-4D97-AF65-F5344CB8AC3E}">
        <p14:creationId xmlns:p14="http://schemas.microsoft.com/office/powerpoint/2010/main" val="2537515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27191</TotalTime>
  <Words>595</Words>
  <Application>Microsoft Office PowerPoint</Application>
  <PresentationFormat>Экран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Системный шрифт, обычный</vt:lpstr>
      <vt:lpstr>Тема Office</vt:lpstr>
      <vt:lpstr>Мастерская инициатив в сфере беспилотного наземного транспорта на А2025 (11-13 августа)</vt:lpstr>
      <vt:lpstr>О ЗАДАЧАХ РАЗВИТИЯ ТЕХНОЛОГИЙ И СЕРВИСОВ  В СФЕРЕ БЕСПИЛОТНОГО НАЗЕМНОГО ТРАНСПОРТА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kalin1697@gmail.com</dc:creator>
  <cp:lastModifiedBy>avk</cp:lastModifiedBy>
  <cp:revision>376</cp:revision>
  <cp:lastPrinted>2025-04-24T06:31:13Z</cp:lastPrinted>
  <dcterms:created xsi:type="dcterms:W3CDTF">2025-04-03T08:35:51Z</dcterms:created>
  <dcterms:modified xsi:type="dcterms:W3CDTF">2025-07-17T15:48:28Z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2025-06-19T18:13:46Z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8d04cb25-997c-4c48-b269-0b8a039d125a</vt:lpwstr>
  </property>
  <property fmtid="{D5CDD505-2E9C-101B-9397-08002B2CF9AE}" pid="7" name="MSIP_Label_defa4170-0d19-0005-0004-bc88714345d2_ActionId">
    <vt:lpwstr>b7fbe58b-c1a1-436f-984b-0c9253d1d11d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50, 3, 0, 1</vt:lpwstr>
  </property>
</Properties>
</file>