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2" r:id="rId7"/>
    <p:sldId id="260" r:id="rId8"/>
    <p:sldId id="261" r:id="rId9"/>
    <p:sldId id="263" r:id="rId10"/>
    <p:sldId id="264" r:id="rId11"/>
    <p:sldId id="267" r:id="rId12"/>
  </p:sldIdLst>
  <p:sldSz cx="9144000" cy="6858000" type="screen4x3"/>
  <p:notesSz cx="6858000" cy="9144000"/>
  <p:defaultTextStyle>
    <a:defPPr>
      <a:defRPr lang="en-US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charset="0"/>
      <a:buNone/>
      <a:defRPr sz="1800" b="0" i="0" u="none" kern="1200" baseline="0">
        <a:solidFill>
          <a:schemeClr val="tx1"/>
        </a:solidFill>
        <a:latin typeface="Arial" charset="0"/>
        <a:ea typeface="Arial" charset="0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charset="0"/>
      <a:buNone/>
      <a:defRPr sz="1800" b="0" i="0" u="none" kern="1200" baseline="0">
        <a:solidFill>
          <a:schemeClr val="tx1"/>
        </a:solidFill>
        <a:latin typeface="Arial" charset="0"/>
        <a:ea typeface="Arial" charset="0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charset="0"/>
      <a:buNone/>
      <a:defRPr sz="1800" b="0" i="0" u="none" kern="1200" baseline="0">
        <a:solidFill>
          <a:schemeClr val="tx1"/>
        </a:solidFill>
        <a:latin typeface="Arial" charset="0"/>
        <a:ea typeface="Arial" charset="0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charset="0"/>
      <a:buNone/>
      <a:defRPr sz="1800" b="0" i="0" u="none" kern="1200" baseline="0">
        <a:solidFill>
          <a:schemeClr val="tx1"/>
        </a:solidFill>
        <a:latin typeface="Arial" charset="0"/>
        <a:ea typeface="Arial" charset="0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charset="0"/>
      <a:buNone/>
      <a:defRPr sz="1800" b="0" i="0" u="none" kern="1200" baseline="0">
        <a:solidFill>
          <a:schemeClr val="tx1"/>
        </a:solidFill>
        <a:latin typeface="Arial" charset="0"/>
        <a:ea typeface="Arial" charset="0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charset="0"/>
      <a:buNone/>
      <a:defRPr sz="1800" b="0" i="0" u="none" kern="1200" baseline="0">
        <a:solidFill>
          <a:schemeClr val="tx1"/>
        </a:solidFill>
        <a:latin typeface="Arial" charset="0"/>
        <a:ea typeface="Arial" charset="0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charset="0"/>
      <a:buNone/>
      <a:defRPr sz="1800" b="0" i="0" u="none" kern="1200" baseline="0">
        <a:solidFill>
          <a:schemeClr val="tx1"/>
        </a:solidFill>
        <a:latin typeface="Arial" charset="0"/>
        <a:ea typeface="Arial" charset="0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charset="0"/>
      <a:buNone/>
      <a:defRPr sz="1800" b="0" i="0" u="none" kern="1200" baseline="0">
        <a:solidFill>
          <a:schemeClr val="tx1"/>
        </a:solidFill>
        <a:latin typeface="Arial" charset="0"/>
        <a:ea typeface="Arial" charset="0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charset="0"/>
      <a:buNone/>
      <a:defRPr sz="1800" b="0" i="0" u="none" kern="1200" baseline="0">
        <a:solidFill>
          <a:schemeClr val="tx1"/>
        </a:solidFill>
        <a:latin typeface="Arial" charset="0"/>
        <a:ea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/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/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/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/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/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/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/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/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/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/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/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/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/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/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/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标题，两项内容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/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/>
          <p:nvPr>
            <p:ph sz="quarter" idx="1"/>
          </p:nvPr>
        </p:nvSpPr>
        <p:spPr>
          <a:xfrm>
            <a:off x="628650" y="1825625"/>
            <a:ext cx="3886200" cy="20986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/>
          <p:nvPr>
            <p:ph sz="quarter" idx="2"/>
          </p:nvPr>
        </p:nvSpPr>
        <p:spPr>
          <a:xfrm>
            <a:off x="628650" y="4076700"/>
            <a:ext cx="3886200" cy="21002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/>
          <p:nvPr>
            <p:ph type="body" sz="half" idx="3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日期占位符 5"/>
          <p:cNvSpPr/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/>
            </a:fld>
            <a:endParaRPr lang="zh-CN" altLang="en-US"/>
          </a:p>
        </p:txBody>
      </p:sp>
      <p:sp>
        <p:nvSpPr>
          <p:cNvPr id="7" name="页脚占位符 6"/>
          <p:cNvSpPr/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/>
          </a:p>
        </p:txBody>
      </p:sp>
      <p:sp>
        <p:nvSpPr>
          <p:cNvPr id="8" name="灯片编号占位符 7"/>
          <p:cNvSpPr/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/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/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/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/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/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/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/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/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/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/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/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/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/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/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灯片编号占位符 6"/>
          <p:cNvSpPr/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/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/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/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/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/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/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8" name="页脚占位符 7"/>
          <p:cNvSpPr/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9" name="灯片编号占位符 8"/>
          <p:cNvSpPr/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/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/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4" name="页脚占位符 3"/>
          <p:cNvSpPr/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灯片编号占位符 4"/>
          <p:cNvSpPr/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/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3" name="页脚占位符 2"/>
          <p:cNvSpPr/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4" name="灯片编号占位符 3"/>
          <p:cNvSpPr/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/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/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/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/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/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灯片编号占位符 6"/>
          <p:cNvSpPr/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/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/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/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/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/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灯片编号占位符 6"/>
          <p:cNvSpPr/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ea typeface="宋体" charset="-122"/>
              </a:defRPr>
            </a:lvl1pPr>
          </a:lstStyle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ea typeface="宋体" charset="-122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ea typeface="宋体" charset="-122"/>
              </a:defRPr>
            </a:lvl1pPr>
          </a:lstStyle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Title 3073"/>
          <p:cNvSpPr/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p>
            <a:pPr defTabSz="914400">
              <a:buNone/>
            </a:pPr>
            <a:endParaRPr sz="4400" kern="1200" baseline="0">
              <a:latin typeface="Arial" charset="0"/>
              <a:ea typeface="Arial" charset="0"/>
            </a:endParaRPr>
          </a:p>
        </p:txBody>
      </p:sp>
      <p:sp>
        <p:nvSpPr>
          <p:cNvPr id="3075" name="Subtitle 3074"/>
          <p:cNvSpPr/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p>
            <a:pPr defTabSz="914400">
              <a:buNone/>
            </a:pPr>
            <a:endParaRPr sz="3200" kern="1200" baseline="0">
              <a:latin typeface="Arial" charset="0"/>
              <a:ea typeface="Arial" charset="0"/>
            </a:endParaRPr>
          </a:p>
        </p:txBody>
      </p:sp>
      <p:pic>
        <p:nvPicPr>
          <p:cNvPr id="2" name="Рисунок 1" descr="2025-09-28 21:10:56.99000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56870" y="-24130"/>
            <a:ext cx="13673455" cy="7690485"/>
          </a:xfrm>
          <a:prstGeom prst="rect">
            <a:avLst/>
          </a:prstGeom>
        </p:spPr>
      </p:pic>
      <p:pic>
        <p:nvPicPr>
          <p:cNvPr id="3" name="Рисунок 2" descr="2025-09-28 21:11:13.49700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815" y="2654935"/>
            <a:ext cx="7024370" cy="4214495"/>
          </a:xfrm>
          <a:prstGeom prst="rect">
            <a:avLst/>
          </a:prstGeom>
        </p:spPr>
      </p:pic>
      <p:sp>
        <p:nvSpPr>
          <p:cNvPr id="4" name="Текстовое поле 3"/>
          <p:cNvSpPr txBox="1"/>
          <p:nvPr/>
        </p:nvSpPr>
        <p:spPr>
          <a:xfrm>
            <a:off x="1371600" y="775970"/>
            <a:ext cx="6313805" cy="15925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00000"/>
              </a:lnSpc>
            </a:pPr>
            <a:r>
              <a:rPr lang="x-none" altLang="en-US" sz="4000">
                <a:solidFill>
                  <a:srgbClr val="121212"/>
                </a:solidFill>
                <a:latin typeface="Baskerville" charset="0"/>
                <a:ea typeface="Baskerville" charset="0"/>
              </a:rPr>
              <a:t>Профилактика </a:t>
            </a:r>
            <a:endParaRPr lang="x-none" altLang="en-US" sz="40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ctr">
              <a:lnSpc>
                <a:spcPct val="100000"/>
              </a:lnSpc>
            </a:pPr>
            <a:r>
              <a:rPr lang="x-none" altLang="en-US" sz="4000">
                <a:solidFill>
                  <a:srgbClr val="121212"/>
                </a:solidFill>
                <a:latin typeface="Baskerville" charset="0"/>
                <a:ea typeface="Baskerville" charset="0"/>
              </a:rPr>
              <a:t>ожирения в подростковом</a:t>
            </a:r>
            <a:endParaRPr lang="x-none" altLang="en-US" sz="40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ctr">
              <a:lnSpc>
                <a:spcPct val="100000"/>
              </a:lnSpc>
            </a:pPr>
            <a:r>
              <a:rPr lang="x-none" altLang="en-US" sz="4000">
                <a:solidFill>
                  <a:srgbClr val="121212"/>
                </a:solidFill>
                <a:latin typeface="Baskerville" charset="0"/>
                <a:ea typeface="Baskerville" charset="0"/>
              </a:rPr>
              <a:t> возрасие</a:t>
            </a:r>
            <a:endParaRPr lang="x-none" altLang="en-US" sz="4000">
              <a:solidFill>
                <a:srgbClr val="121212"/>
              </a:solidFill>
              <a:latin typeface="Baskerville" charset="0"/>
              <a:ea typeface="Baskerville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ksoSlideStyle" descr="#wm#_a_01_210_112" hidden="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x-none" altLang="en-US"/>
          </a:p>
        </p:txBody>
      </p:sp>
      <p:sp>
        <p:nvSpPr>
          <p:cNvPr id="3075" name="Title 3074" descr="#wm#_a_01_210_112_a_1_1#clear#"/>
          <p:cNvSpPr/>
          <p:nvPr>
            <p:ph type="title"/>
          </p:nvPr>
        </p:nvSpPr>
        <p:spPr/>
        <p:txBody>
          <a:bodyPr anchor="ctr"/>
          <a:p/>
        </p:txBody>
      </p:sp>
      <p:sp>
        <p:nvSpPr>
          <p:cNvPr id="3076" name="Content Placeholder 3075" descr="#wm#_a_01_210_112_c_1_607*1122"/>
          <p:cNvSpPr/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p>
            <a:endParaRPr sz="2400" kern="1200"/>
          </a:p>
        </p:txBody>
      </p:sp>
      <p:sp>
        <p:nvSpPr>
          <p:cNvPr id="3077" name="Content Placeholder 3076" descr="#wm#_a_01_210_112_c_2_607*1122"/>
          <p:cNvSpPr/>
          <p:nvPr>
            <p:ph sz="quarter" idx="2"/>
          </p:nvPr>
        </p:nvSpPr>
        <p:spPr>
          <a:xfrm>
            <a:off x="457200" y="3938588"/>
            <a:ext cx="4038600" cy="2185987"/>
          </a:xfrm>
        </p:spPr>
        <p:txBody>
          <a:bodyPr/>
          <a:p>
            <a:endParaRPr sz="2400" kern="1200"/>
          </a:p>
        </p:txBody>
      </p:sp>
      <p:sp>
        <p:nvSpPr>
          <p:cNvPr id="3078" name="Text Placeholder 3077" descr="#wm#_a_01_210_112_b_1_1#clear#"/>
          <p:cNvSpPr/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p>
            <a:endParaRPr sz="2800" kern="1200"/>
          </a:p>
        </p:txBody>
      </p:sp>
      <p:pic>
        <p:nvPicPr>
          <p:cNvPr id="2" name="Рисунок 1" descr="2025-09-28 22:02:49.46300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5250" y="-90805"/>
            <a:ext cx="12515215" cy="7038975"/>
          </a:xfrm>
          <a:prstGeom prst="rect">
            <a:avLst/>
          </a:prstGeom>
        </p:spPr>
      </p:pic>
      <p:sp>
        <p:nvSpPr>
          <p:cNvPr id="3" name="Текстовое поле 2"/>
          <p:cNvSpPr txBox="1"/>
          <p:nvPr/>
        </p:nvSpPr>
        <p:spPr>
          <a:xfrm>
            <a:off x="2057400" y="2286000"/>
            <a:ext cx="5029200" cy="11887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00000"/>
              </a:lnSpc>
            </a:pPr>
            <a:r>
              <a:rPr lang="x-none" altLang="en-US" sz="4000">
                <a:solidFill>
                  <a:srgbClr val="121212"/>
                </a:solidFill>
                <a:latin typeface="Baskerville" charset="0"/>
                <a:ea typeface="Baskerville" charset="0"/>
              </a:rPr>
              <a:t>Спасибо за внимание!</a:t>
            </a:r>
            <a:endParaRPr lang="x-none" altLang="en-US" sz="4000">
              <a:solidFill>
                <a:srgbClr val="121212"/>
              </a:solidFill>
              <a:latin typeface="Baskerville" charset="0"/>
              <a:ea typeface="Baskerville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ksoSlideStyle" descr="#wm#_a_01_210_112" hidden="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x-none" altLang="en-US"/>
          </a:p>
        </p:txBody>
      </p:sp>
      <p:sp>
        <p:nvSpPr>
          <p:cNvPr id="3075" name="Title 3074" descr="#wm#_a_01_210_112_a_1_1#clear#"/>
          <p:cNvSpPr/>
          <p:nvPr>
            <p:ph type="title"/>
          </p:nvPr>
        </p:nvSpPr>
        <p:spPr/>
        <p:txBody>
          <a:bodyPr anchor="ctr"/>
          <a:p/>
        </p:txBody>
      </p:sp>
      <p:sp>
        <p:nvSpPr>
          <p:cNvPr id="3076" name="Content Placeholder 3075" descr="#wm#_a_01_210_112_c_1_607*1122"/>
          <p:cNvSpPr/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p>
            <a:endParaRPr sz="2400" kern="1200"/>
          </a:p>
        </p:txBody>
      </p:sp>
      <p:sp>
        <p:nvSpPr>
          <p:cNvPr id="3077" name="Content Placeholder 3076" descr="#wm#_a_01_210_112_c_2_607*1122"/>
          <p:cNvSpPr/>
          <p:nvPr>
            <p:ph sz="quarter" idx="2"/>
          </p:nvPr>
        </p:nvSpPr>
        <p:spPr>
          <a:xfrm>
            <a:off x="457200" y="3938588"/>
            <a:ext cx="4038600" cy="2185987"/>
          </a:xfrm>
        </p:spPr>
        <p:txBody>
          <a:bodyPr/>
          <a:p>
            <a:endParaRPr sz="2400" kern="1200"/>
          </a:p>
        </p:txBody>
      </p:sp>
      <p:pic>
        <p:nvPicPr>
          <p:cNvPr id="2" name="Рисунок 1" descr="2025-09-28 21:12:35.69500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9540" y="-327025"/>
            <a:ext cx="13354685" cy="7511415"/>
          </a:xfrm>
          <a:prstGeom prst="rect">
            <a:avLst/>
          </a:prstGeom>
        </p:spPr>
      </p:pic>
      <p:pic>
        <p:nvPicPr>
          <p:cNvPr id="4" name="Рисунок 3" descr="2025-09-28 21:13:26.08200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29005"/>
            <a:ext cx="1903730" cy="2538730"/>
          </a:xfrm>
          <a:prstGeom prst="rect">
            <a:avLst/>
          </a:prstGeom>
        </p:spPr>
      </p:pic>
      <p:pic>
        <p:nvPicPr>
          <p:cNvPr id="6" name="Рисунок 5" descr="2025-09-28 21:13:26.08200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5515" y="929005"/>
            <a:ext cx="1903730" cy="2538730"/>
          </a:xfrm>
          <a:prstGeom prst="rect">
            <a:avLst/>
          </a:prstGeom>
        </p:spPr>
      </p:pic>
      <p:pic>
        <p:nvPicPr>
          <p:cNvPr id="7" name="Рисунок 6" descr="2025-09-28 21:13:26.08200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2070" y="929005"/>
            <a:ext cx="1903730" cy="2538730"/>
          </a:xfrm>
          <a:prstGeom prst="rect">
            <a:avLst/>
          </a:prstGeom>
        </p:spPr>
      </p:pic>
      <p:pic>
        <p:nvPicPr>
          <p:cNvPr id="8" name="Рисунок 7" descr="2025-09-28 21:13:26.08200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2455" y="929005"/>
            <a:ext cx="1903730" cy="2538730"/>
          </a:xfrm>
          <a:prstGeom prst="rect">
            <a:avLst/>
          </a:prstGeom>
        </p:spPr>
      </p:pic>
      <p:pic>
        <p:nvPicPr>
          <p:cNvPr id="9" name="Рисунок 8" descr="2025-09-28 21:13:26.08200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2070" y="4438015"/>
            <a:ext cx="1903730" cy="2538730"/>
          </a:xfrm>
          <a:prstGeom prst="rect">
            <a:avLst/>
          </a:prstGeom>
        </p:spPr>
      </p:pic>
      <p:sp>
        <p:nvSpPr>
          <p:cNvPr id="10" name="Текстовое поле 9"/>
          <p:cNvSpPr txBox="1"/>
          <p:nvPr/>
        </p:nvSpPr>
        <p:spPr>
          <a:xfrm>
            <a:off x="-1105535" y="3467735"/>
            <a:ext cx="5029200" cy="11887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00000"/>
              </a:lnSpc>
            </a:pPr>
            <a:r>
              <a:rPr lang="x-none" altLang="en-US" sz="2400">
                <a:solidFill>
                  <a:srgbClr val="121212"/>
                </a:solidFill>
                <a:latin typeface="Baskerville" charset="0"/>
                <a:ea typeface="Baskerville" charset="0"/>
              </a:rPr>
              <a:t>ФИО</a:t>
            </a:r>
            <a:endParaRPr lang="x-none" altLang="en-US" sz="24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ctr">
              <a:lnSpc>
                <a:spcPct val="100000"/>
              </a:lnSpc>
            </a:pPr>
            <a:r>
              <a:rPr lang="x-none" altLang="en-US" sz="2400">
                <a:solidFill>
                  <a:srgbClr val="121212"/>
                </a:solidFill>
                <a:latin typeface="Baskerville" charset="0"/>
                <a:ea typeface="Baskerville" charset="0"/>
              </a:rPr>
              <a:t>Роль в команде</a:t>
            </a:r>
            <a:endParaRPr lang="x-none" altLang="en-US" sz="24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ctr">
              <a:lnSpc>
                <a:spcPct val="100000"/>
              </a:lnSpc>
            </a:pPr>
            <a:endParaRPr lang="x-none" altLang="en-US" sz="2400">
              <a:solidFill>
                <a:srgbClr val="121212"/>
              </a:solidFill>
              <a:latin typeface="Baskerville" charset="0"/>
              <a:ea typeface="Baskerville" charset="0"/>
            </a:endParaRPr>
          </a:p>
        </p:txBody>
      </p:sp>
      <p:sp>
        <p:nvSpPr>
          <p:cNvPr id="11" name="Текстовое поле 10"/>
          <p:cNvSpPr txBox="1"/>
          <p:nvPr/>
        </p:nvSpPr>
        <p:spPr>
          <a:xfrm>
            <a:off x="1029335" y="3467735"/>
            <a:ext cx="5029200" cy="11887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00000"/>
              </a:lnSpc>
            </a:pPr>
            <a:r>
              <a:rPr lang="x-none" altLang="en-US" sz="2400">
                <a:solidFill>
                  <a:srgbClr val="121212"/>
                </a:solidFill>
                <a:latin typeface="Baskerville" charset="0"/>
                <a:ea typeface="Baskerville" charset="0"/>
              </a:rPr>
              <a:t>ФИО</a:t>
            </a:r>
            <a:endParaRPr lang="x-none" altLang="en-US" sz="24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ctr">
              <a:lnSpc>
                <a:spcPct val="100000"/>
              </a:lnSpc>
            </a:pPr>
            <a:r>
              <a:rPr lang="x-none" altLang="en-US" sz="2400">
                <a:solidFill>
                  <a:srgbClr val="121212"/>
                </a:solidFill>
                <a:latin typeface="Baskerville" charset="0"/>
                <a:ea typeface="Baskerville" charset="0"/>
              </a:rPr>
              <a:t>Роль в команде</a:t>
            </a:r>
            <a:endParaRPr lang="x-none" altLang="en-US" sz="24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ctr">
              <a:lnSpc>
                <a:spcPct val="100000"/>
              </a:lnSpc>
            </a:pPr>
            <a:endParaRPr lang="x-none" altLang="en-US" sz="2400">
              <a:solidFill>
                <a:srgbClr val="121212"/>
              </a:solidFill>
              <a:latin typeface="Baskerville" charset="0"/>
              <a:ea typeface="Baskerville" charset="0"/>
            </a:endParaRPr>
          </a:p>
        </p:txBody>
      </p:sp>
      <p:sp>
        <p:nvSpPr>
          <p:cNvPr id="12" name="Текстовое поле 11"/>
          <p:cNvSpPr txBox="1"/>
          <p:nvPr/>
        </p:nvSpPr>
        <p:spPr>
          <a:xfrm>
            <a:off x="3192780" y="3467735"/>
            <a:ext cx="5029200" cy="11887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00000"/>
              </a:lnSpc>
            </a:pPr>
            <a:r>
              <a:rPr lang="x-none" altLang="en-US" sz="2400">
                <a:solidFill>
                  <a:srgbClr val="121212"/>
                </a:solidFill>
                <a:latin typeface="Baskerville" charset="0"/>
                <a:ea typeface="Baskerville" charset="0"/>
              </a:rPr>
              <a:t>ФИО</a:t>
            </a:r>
            <a:endParaRPr lang="x-none" altLang="en-US" sz="24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ctr">
              <a:lnSpc>
                <a:spcPct val="100000"/>
              </a:lnSpc>
            </a:pPr>
            <a:r>
              <a:rPr lang="x-none" altLang="en-US" sz="2400">
                <a:solidFill>
                  <a:srgbClr val="121212"/>
                </a:solidFill>
                <a:latin typeface="Baskerville" charset="0"/>
                <a:ea typeface="Baskerville" charset="0"/>
              </a:rPr>
              <a:t>Роль в команде</a:t>
            </a:r>
            <a:endParaRPr lang="x-none" altLang="en-US" sz="24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ctr">
              <a:lnSpc>
                <a:spcPct val="100000"/>
              </a:lnSpc>
            </a:pPr>
            <a:endParaRPr lang="x-none" altLang="en-US" sz="2400">
              <a:solidFill>
                <a:srgbClr val="121212"/>
              </a:solidFill>
              <a:latin typeface="Baskerville" charset="0"/>
              <a:ea typeface="Baskerville" charset="0"/>
            </a:endParaRPr>
          </a:p>
        </p:txBody>
      </p:sp>
      <p:sp>
        <p:nvSpPr>
          <p:cNvPr id="13" name="Текстовое поле 12"/>
          <p:cNvSpPr txBox="1"/>
          <p:nvPr/>
        </p:nvSpPr>
        <p:spPr>
          <a:xfrm>
            <a:off x="5379720" y="3467735"/>
            <a:ext cx="5029200" cy="11887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00000"/>
              </a:lnSpc>
            </a:pPr>
            <a:r>
              <a:rPr lang="x-none" altLang="en-US" sz="2400">
                <a:solidFill>
                  <a:srgbClr val="121212"/>
                </a:solidFill>
                <a:latin typeface="Baskerville" charset="0"/>
                <a:ea typeface="Baskerville" charset="0"/>
              </a:rPr>
              <a:t>ФИО</a:t>
            </a:r>
            <a:endParaRPr lang="x-none" altLang="en-US" sz="24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ctr">
              <a:lnSpc>
                <a:spcPct val="100000"/>
              </a:lnSpc>
            </a:pPr>
            <a:r>
              <a:rPr lang="x-none" altLang="en-US" sz="2400">
                <a:solidFill>
                  <a:srgbClr val="121212"/>
                </a:solidFill>
                <a:latin typeface="Baskerville" charset="0"/>
                <a:ea typeface="Baskerville" charset="0"/>
              </a:rPr>
              <a:t>Роль в команде</a:t>
            </a:r>
            <a:endParaRPr lang="x-none" altLang="en-US" sz="24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ctr">
              <a:lnSpc>
                <a:spcPct val="100000"/>
              </a:lnSpc>
            </a:pPr>
            <a:endParaRPr lang="x-none" altLang="en-US" sz="2400">
              <a:solidFill>
                <a:srgbClr val="121212"/>
              </a:solidFill>
              <a:latin typeface="Baskerville" charset="0"/>
              <a:ea typeface="Baskerville" charset="0"/>
            </a:endParaRPr>
          </a:p>
        </p:txBody>
      </p:sp>
      <p:sp>
        <p:nvSpPr>
          <p:cNvPr id="14" name="Текстовое поле 13"/>
          <p:cNvSpPr txBox="1"/>
          <p:nvPr/>
        </p:nvSpPr>
        <p:spPr>
          <a:xfrm>
            <a:off x="3657600" y="5113020"/>
            <a:ext cx="5029200" cy="11887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00000"/>
              </a:lnSpc>
            </a:pPr>
            <a:r>
              <a:rPr lang="x-none" altLang="en-US" sz="2400">
                <a:solidFill>
                  <a:srgbClr val="121212"/>
                </a:solidFill>
                <a:latin typeface="Baskerville" charset="0"/>
                <a:ea typeface="Baskerville" charset="0"/>
              </a:rPr>
              <a:t>ФИО</a:t>
            </a:r>
            <a:endParaRPr lang="x-none" altLang="en-US" sz="24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ctr">
              <a:lnSpc>
                <a:spcPct val="100000"/>
              </a:lnSpc>
            </a:pPr>
            <a:r>
              <a:rPr lang="x-none" altLang="en-US" sz="2400">
                <a:solidFill>
                  <a:srgbClr val="121212"/>
                </a:solidFill>
                <a:latin typeface="Baskerville" charset="0"/>
                <a:ea typeface="Baskerville" charset="0"/>
              </a:rPr>
              <a:t>Роль в команде</a:t>
            </a:r>
            <a:endParaRPr lang="x-none" altLang="en-US" sz="24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ctr">
              <a:lnSpc>
                <a:spcPct val="100000"/>
              </a:lnSpc>
            </a:pPr>
            <a:endParaRPr lang="x-none" altLang="en-US" sz="2400">
              <a:solidFill>
                <a:srgbClr val="121212"/>
              </a:solidFill>
              <a:latin typeface="Baskerville" charset="0"/>
              <a:ea typeface="Baskerville" charset="0"/>
            </a:endParaRPr>
          </a:p>
        </p:txBody>
      </p:sp>
      <p:sp>
        <p:nvSpPr>
          <p:cNvPr id="16" name="Текстовое поле 15"/>
          <p:cNvSpPr txBox="1"/>
          <p:nvPr/>
        </p:nvSpPr>
        <p:spPr>
          <a:xfrm>
            <a:off x="2057400" y="72390"/>
            <a:ext cx="5029200" cy="11887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00000"/>
              </a:lnSpc>
            </a:pPr>
            <a:r>
              <a:rPr lang="x-none" altLang="en-US" sz="3600">
                <a:solidFill>
                  <a:srgbClr val="121212"/>
                </a:solidFill>
                <a:latin typeface="Baskerville" charset="0"/>
                <a:ea typeface="Baskerville" charset="0"/>
              </a:rPr>
              <a:t>Команда проекта</a:t>
            </a:r>
            <a:endParaRPr lang="x-none" altLang="en-US" sz="3600">
              <a:solidFill>
                <a:srgbClr val="121212"/>
              </a:solidFill>
              <a:latin typeface="Baskerville" charset="0"/>
              <a:ea typeface="Baskerville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ksoSlideStyle" descr="#wm#_a_01_210_112" hidden="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x-none" altLang="en-US"/>
          </a:p>
        </p:txBody>
      </p:sp>
      <p:sp>
        <p:nvSpPr>
          <p:cNvPr id="3075" name="Title 3074" descr="#wm#_a_01_210_112_a_1_1#clear#"/>
          <p:cNvSpPr/>
          <p:nvPr>
            <p:ph type="title"/>
          </p:nvPr>
        </p:nvSpPr>
        <p:spPr/>
        <p:txBody>
          <a:bodyPr anchor="ctr"/>
          <a:p/>
        </p:txBody>
      </p:sp>
      <p:sp>
        <p:nvSpPr>
          <p:cNvPr id="3076" name="Content Placeholder 3075" descr="#wm#_a_01_210_112_c_1_607*1122"/>
          <p:cNvSpPr/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p>
            <a:endParaRPr sz="2400" kern="1200"/>
          </a:p>
        </p:txBody>
      </p:sp>
      <p:sp>
        <p:nvSpPr>
          <p:cNvPr id="3077" name="Content Placeholder 3076" descr="#wm#_a_01_210_112_c_2_607*1122"/>
          <p:cNvSpPr/>
          <p:nvPr>
            <p:ph sz="quarter" idx="2"/>
          </p:nvPr>
        </p:nvSpPr>
        <p:spPr>
          <a:xfrm>
            <a:off x="457200" y="3938588"/>
            <a:ext cx="4038600" cy="2185987"/>
          </a:xfrm>
        </p:spPr>
        <p:txBody>
          <a:bodyPr/>
          <a:p>
            <a:endParaRPr sz="2400" kern="1200"/>
          </a:p>
        </p:txBody>
      </p:sp>
      <p:sp>
        <p:nvSpPr>
          <p:cNvPr id="3078" name="Text Placeholder 3077" descr="#wm#_a_01_210_112_b_1_1#clear#"/>
          <p:cNvSpPr/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p>
            <a:endParaRPr sz="2800" kern="1200"/>
          </a:p>
        </p:txBody>
      </p:sp>
      <p:pic>
        <p:nvPicPr>
          <p:cNvPr id="2" name="Рисунок 1" descr="2025-09-28 21:16:50.000000"/>
          <p:cNvPicPr>
            <a:picLocks noChangeAspect="1"/>
          </p:cNvPicPr>
          <p:nvPr/>
        </p:nvPicPr>
        <p:blipFill>
          <a:blip r:embed="rId1"/>
          <a:srcRect l="96" r="-96"/>
          <a:stretch>
            <a:fillRect/>
          </a:stretch>
        </p:blipFill>
        <p:spPr>
          <a:xfrm>
            <a:off x="-63500" y="-71120"/>
            <a:ext cx="12414885" cy="6977380"/>
          </a:xfrm>
          <a:prstGeom prst="rect">
            <a:avLst/>
          </a:prstGeom>
        </p:spPr>
      </p:pic>
      <p:sp>
        <p:nvSpPr>
          <p:cNvPr id="3" name="Текстовое поле 2"/>
          <p:cNvSpPr txBox="1"/>
          <p:nvPr/>
        </p:nvSpPr>
        <p:spPr>
          <a:xfrm>
            <a:off x="-38100" y="252095"/>
            <a:ext cx="5029200" cy="11887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00000"/>
              </a:lnSpc>
            </a:pPr>
            <a:r>
              <a:rPr lang="x-none" altLang="en-US" sz="4000">
                <a:latin typeface="Baskerville" charset="0"/>
                <a:ea typeface="Baskerville" charset="0"/>
              </a:rPr>
              <a:t>Актуальность проекта:</a:t>
            </a:r>
            <a:endParaRPr lang="x-none" altLang="en-US" sz="40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endParaRPr lang="x-none" altLang="en-US" sz="4000">
              <a:latin typeface="Baskerville" charset="0"/>
              <a:ea typeface="Baskerville" charset="0"/>
            </a:endParaRP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224155" y="881380"/>
            <a:ext cx="8695690" cy="100945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00000"/>
              </a:lnSpc>
            </a:pP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 u="sng">
                <a:latin typeface="Baskerville" charset="0"/>
                <a:ea typeface="Baskerville" charset="0"/>
              </a:rPr>
              <a:t>1. Увеличение распространенности ожирения: </a:t>
            </a:r>
            <a:r>
              <a:rPr lang="x-none" altLang="en-US" sz="1200">
                <a:latin typeface="Baskerville" charset="0"/>
                <a:ea typeface="Baskerville" charset="0"/>
              </a:rPr>
              <a:t>По данным Всемирной организации здравоохранения (ВОЗ), за последние десятилетия наблюдается значительный рост случаев ожирения среди подростков. Это связано с изменением образа жизни,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>
                <a:latin typeface="Baskerville" charset="0"/>
                <a:ea typeface="Baskerville" charset="0"/>
              </a:rPr>
              <a:t> неправильным питанием и недостатком физической активности.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 u="sng">
                <a:latin typeface="Baskerville" charset="0"/>
                <a:ea typeface="Baskerville" charset="0"/>
              </a:rPr>
              <a:t>2. Здоровье и качество жизни:</a:t>
            </a:r>
            <a:r>
              <a:rPr lang="x-none" altLang="en-US" sz="1200">
                <a:latin typeface="Baskerville" charset="0"/>
                <a:ea typeface="Baskerville" charset="0"/>
              </a:rPr>
              <a:t> Ожирение в подростковом возрасте может привести к серьезным проблемам со здоровьем, таким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>
                <a:latin typeface="Baskerville" charset="0"/>
                <a:ea typeface="Baskerville" charset="0"/>
              </a:rPr>
              <a:t> как диабет 2 типа, сердечно-сосудистые заболевания, гормональные нарушения и проблемы с психическим здоровьем. Профилактика ожирения поможет улучшить общее состояние здоровья подростков и повысить качество их жизни.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 u="sng">
                <a:latin typeface="Baskerville" charset="0"/>
                <a:ea typeface="Baskerville" charset="0"/>
              </a:rPr>
              <a:t>3. Социальные и психологические аспекты:</a:t>
            </a:r>
            <a:r>
              <a:rPr lang="x-none" altLang="en-US" sz="1200">
                <a:latin typeface="Baskerville" charset="0"/>
                <a:ea typeface="Baskerville" charset="0"/>
              </a:rPr>
              <a:t> Подростки, страдающие от избыточного веса, часто сталкиваются с 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>
                <a:latin typeface="Baskerville" charset="0"/>
                <a:ea typeface="Baskerville" charset="0"/>
              </a:rPr>
              <a:t>дискриминацией, низкой самооценкой и проблемами в общении. Проект по профилактике ожирения может способствовать улучшению психологического состояния подростков и их социальной адаптации.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 u="sng">
                <a:latin typeface="Baskerville" charset="0"/>
                <a:ea typeface="Baskerville" charset="0"/>
              </a:rPr>
              <a:t>4. Образовательный аспект: </a:t>
            </a:r>
            <a:r>
              <a:rPr lang="x-none" altLang="en-US" sz="1200">
                <a:latin typeface="Baskerville" charset="0"/>
                <a:ea typeface="Baskerville" charset="0"/>
              </a:rPr>
              <a:t>Повышение осведомленности о здоровом образе жизни, правильном питании и физической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>
                <a:latin typeface="Baskerville" charset="0"/>
                <a:ea typeface="Baskerville" charset="0"/>
              </a:rPr>
              <a:t> активности среди подростков и их семей является важной задачей. Образовательные программы могут помочь сформировать здоровые привычки на раннем этапе жизни.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 u="sng">
                <a:latin typeface="Baskerville" charset="0"/>
                <a:ea typeface="Baskerville" charset="0"/>
              </a:rPr>
              <a:t>5. Экономические последствия:</a:t>
            </a:r>
            <a:r>
              <a:rPr lang="x-none" altLang="en-US" sz="1200">
                <a:latin typeface="Baskerville" charset="0"/>
                <a:ea typeface="Baskerville" charset="0"/>
              </a:rPr>
              <a:t> Ожирение приводит к увеличению расходов на здравоохранение, что является бременем как для семей, так и для общества в целом. Профилактика ожирения может снизить эти расходы и повысить продуктивность будущих поколений.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 u="sng">
                <a:latin typeface="Baskerville" charset="0"/>
                <a:ea typeface="Baskerville" charset="0"/>
              </a:rPr>
              <a:t>6. Государственная политика и инициативы:</a:t>
            </a:r>
            <a:r>
              <a:rPr lang="x-none" altLang="en-US" sz="1200">
                <a:latin typeface="Baskerville" charset="0"/>
                <a:ea typeface="Baskerville" charset="0"/>
              </a:rPr>
              <a:t> В последние годы многие страны начали реализовывать программы по борьбе с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>
                <a:latin typeface="Baskerville" charset="0"/>
                <a:ea typeface="Baskerville" charset="0"/>
              </a:rPr>
              <a:t> ожирением, что создает потребность в новых исследованиях и проектах, направленных на профилактику этого состояния среди подростков.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>
                <a:latin typeface="Baskerville" charset="0"/>
                <a:ea typeface="Baskerville" charset="0"/>
              </a:rPr>
              <a:t>Таким образом, проект по профилактике ожирения в подростковом возрасте является актуальным и необходимым шагом для обеспечения здоровья будущих поколений.</a:t>
            </a:r>
            <a:endParaRPr lang="x-none" altLang="en-US" sz="1200">
              <a:latin typeface="Baskerville" charset="0"/>
              <a:ea typeface="Baskerville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ksoSlideStyle" descr="#wm#_a_01_210_112" hidden="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x-none" altLang="en-US"/>
          </a:p>
        </p:txBody>
      </p:sp>
      <p:sp>
        <p:nvSpPr>
          <p:cNvPr id="3075" name="Title 3074" descr="#wm#_a_01_210_112_a_1_1#clear#"/>
          <p:cNvSpPr/>
          <p:nvPr>
            <p:ph type="title"/>
          </p:nvPr>
        </p:nvSpPr>
        <p:spPr/>
        <p:txBody>
          <a:bodyPr anchor="ctr"/>
          <a:p/>
        </p:txBody>
      </p:sp>
      <p:sp>
        <p:nvSpPr>
          <p:cNvPr id="3076" name="Content Placeholder 3075" descr="#wm#_a_01_210_112_c_1_607*1122"/>
          <p:cNvSpPr/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p>
            <a:endParaRPr sz="2400" kern="1200"/>
          </a:p>
        </p:txBody>
      </p:sp>
      <p:sp>
        <p:nvSpPr>
          <p:cNvPr id="3077" name="Content Placeholder 3076" descr="#wm#_a_01_210_112_c_2_607*1122"/>
          <p:cNvSpPr/>
          <p:nvPr>
            <p:ph sz="quarter" idx="2"/>
          </p:nvPr>
        </p:nvSpPr>
        <p:spPr>
          <a:xfrm>
            <a:off x="457200" y="3938588"/>
            <a:ext cx="4038600" cy="2185987"/>
          </a:xfrm>
        </p:spPr>
        <p:txBody>
          <a:bodyPr/>
          <a:p>
            <a:endParaRPr sz="2400" kern="1200"/>
          </a:p>
        </p:txBody>
      </p:sp>
      <p:sp>
        <p:nvSpPr>
          <p:cNvPr id="3078" name="Text Placeholder 3077" descr="#wm#_a_01_210_112_b_1_1#clear#"/>
          <p:cNvSpPr/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p>
            <a:endParaRPr sz="2800" kern="1200"/>
          </a:p>
        </p:txBody>
      </p:sp>
      <p:pic>
        <p:nvPicPr>
          <p:cNvPr id="2" name="Рисунок 1" descr="2025-09-28 21:22:49.02900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71755" y="0"/>
            <a:ext cx="12785090" cy="7190740"/>
          </a:xfrm>
          <a:prstGeom prst="rect">
            <a:avLst/>
          </a:prstGeom>
        </p:spPr>
      </p:pic>
      <p:sp>
        <p:nvSpPr>
          <p:cNvPr id="3" name="Текстовое поле 2"/>
          <p:cNvSpPr txBox="1"/>
          <p:nvPr/>
        </p:nvSpPr>
        <p:spPr>
          <a:xfrm>
            <a:off x="-71755" y="1339850"/>
            <a:ext cx="9005570" cy="49269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00000"/>
              </a:lnSpc>
            </a:pPr>
            <a:r>
              <a:rPr lang="x-none" altLang="en-US" sz="1200" u="sng">
                <a:latin typeface="Baskerville" charset="0"/>
                <a:ea typeface="Baskerville" charset="0"/>
              </a:rPr>
              <a:t>1. Повышение осведомленности: </a:t>
            </a:r>
            <a:r>
              <a:rPr lang="x-none" altLang="en-US" sz="1200">
                <a:latin typeface="Baskerville" charset="0"/>
                <a:ea typeface="Baskerville" charset="0"/>
              </a:rPr>
              <a:t>Образовать подростков и их семьи о причинах, последствиях и факторах риска ожирения, а также о важности здорового образа жизни.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 u="sng">
                <a:latin typeface="Baskerville" charset="0"/>
                <a:ea typeface="Baskerville" charset="0"/>
              </a:rPr>
              <a:t>2. Формирование здоровых привычек:</a:t>
            </a:r>
            <a:r>
              <a:rPr lang="x-none" altLang="en-US" sz="1200">
                <a:latin typeface="Baskerville" charset="0"/>
                <a:ea typeface="Baskerville" charset="0"/>
              </a:rPr>
              <a:t> Содействовать развитию привычек правильного питания и регулярной физической активности среди подростков через образовательные программы и практические занятия.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 u="sng">
                <a:latin typeface="Baskerville" charset="0"/>
                <a:ea typeface="Baskerville" charset="0"/>
              </a:rPr>
              <a:t>3. Создание поддерживающей среды: </a:t>
            </a:r>
            <a:r>
              <a:rPr lang="x-none" altLang="en-US" sz="1200">
                <a:latin typeface="Baskerville" charset="0"/>
                <a:ea typeface="Baskerville" charset="0"/>
              </a:rPr>
              <a:t>Разработать инициативы, направленные на создание безопасной и доступной инфраструктуры для физической активности, включая спортивные площадки, парки и программы в школах.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 u="sng">
                <a:latin typeface="Baskerville" charset="0"/>
                <a:ea typeface="Baskerville" charset="0"/>
              </a:rPr>
              <a:t>4. Снижение факторов риска:</a:t>
            </a:r>
            <a:r>
              <a:rPr lang="x-none" altLang="en-US" sz="1200">
                <a:latin typeface="Baskerville" charset="0"/>
                <a:ea typeface="Baskerville" charset="0"/>
              </a:rPr>
              <a:t> Идентифицировать и минимизировать факторы, способствующие развитию ожирения, такие как доступ к нездоровой пище, недостаток физической активности и влияние медиа.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endParaRPr lang="x-none" altLang="en-US" sz="1200" u="sng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 u="sng">
                <a:latin typeface="Baskerville" charset="0"/>
                <a:ea typeface="Baskerville" charset="0"/>
              </a:rPr>
              <a:t>5. Поддержка психического здоровья: </a:t>
            </a:r>
            <a:r>
              <a:rPr lang="x-none" altLang="en-US" sz="1200">
                <a:latin typeface="Baskerville" charset="0"/>
                <a:ea typeface="Baskerville" charset="0"/>
              </a:rPr>
              <a:t>Обеспечить поддержку подросткам, страдающим от проблем с самооценкой или психическим 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>
                <a:latin typeface="Baskerville" charset="0"/>
                <a:ea typeface="Baskerville" charset="0"/>
              </a:rPr>
              <a:t>здоровьем, связанных с избыточным весом, через консультации и групповые занятия.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 u="sng">
                <a:latin typeface="Baskerville" charset="0"/>
                <a:ea typeface="Baskerville" charset="0"/>
              </a:rPr>
              <a:t>6. Сотрудничество с семьями и сообществом: </a:t>
            </a:r>
            <a:r>
              <a:rPr lang="x-none" altLang="en-US" sz="1200">
                <a:latin typeface="Baskerville" charset="0"/>
                <a:ea typeface="Baskerville" charset="0"/>
              </a:rPr>
              <a:t>Вовлечь семьи и местные сообщества в программы профилактики ожирения, чтобы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>
                <a:latin typeface="Baskerville" charset="0"/>
                <a:ea typeface="Baskerville" charset="0"/>
              </a:rPr>
              <a:t> создать единую стратегию по улучшению здоровья подростков.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 u="sng">
                <a:latin typeface="Baskerville" charset="0"/>
                <a:ea typeface="Baskerville" charset="0"/>
              </a:rPr>
              <a:t>7. Мониторинг и оценка:</a:t>
            </a:r>
            <a:r>
              <a:rPr lang="x-none" altLang="en-US" sz="1200">
                <a:latin typeface="Baskerville" charset="0"/>
                <a:ea typeface="Baskerville" charset="0"/>
              </a:rPr>
              <a:t> Разработать механизмы для мониторинга состояния здоровья подростков и оценки эффективности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>
                <a:latin typeface="Baskerville" charset="0"/>
                <a:ea typeface="Baskerville" charset="0"/>
              </a:rPr>
              <a:t> проведенных мероприятий по профилактике ожирения.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 u="sng">
                <a:latin typeface="Baskerville" charset="0"/>
                <a:ea typeface="Baskerville" charset="0"/>
              </a:rPr>
              <a:t>8. Разработка рекомендаций для образовательных учреждений: </a:t>
            </a:r>
            <a:r>
              <a:rPr lang="x-none" altLang="en-US" sz="1200">
                <a:latin typeface="Baskerville" charset="0"/>
                <a:ea typeface="Baskerville" charset="0"/>
              </a:rPr>
              <a:t>Создать рекомендации для школ по внедрению программ здорового питания и физической активности в учебный процесс.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 u="sng">
                <a:latin typeface="Baskerville" charset="0"/>
                <a:ea typeface="Baskerville" charset="0"/>
              </a:rPr>
              <a:t>9. Исследование и анализ данных:</a:t>
            </a:r>
            <a:r>
              <a:rPr lang="x-none" altLang="en-US" sz="1200">
                <a:latin typeface="Baskerville" charset="0"/>
                <a:ea typeface="Baskerville" charset="0"/>
              </a:rPr>
              <a:t> Провести исследования для выявления специфических потребностей подростков в области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>
                <a:latin typeface="Baskerville" charset="0"/>
                <a:ea typeface="Baskerville" charset="0"/>
              </a:rPr>
              <a:t> профилактики ожирения и адаптации программ на основе полученных данных.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>
                <a:latin typeface="Baskerville" charset="0"/>
                <a:ea typeface="Baskerville" charset="0"/>
              </a:rPr>
              <a:t>Эти цели помогут создать комплексный подход к профилактике ожирения среди подростков и способствовать улучшению их здоровья и качества жизни.</a:t>
            </a:r>
            <a:endParaRPr lang="x-none" altLang="en-US" sz="1200">
              <a:latin typeface="Baskerville" charset="0"/>
              <a:ea typeface="Baskerville" charset="0"/>
            </a:endParaRP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-38100" y="673100"/>
            <a:ext cx="5029200" cy="11887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00000"/>
              </a:lnSpc>
            </a:pPr>
            <a:r>
              <a:rPr lang="x-none" altLang="en-US" sz="4000">
                <a:latin typeface="Baskerville" charset="0"/>
                <a:ea typeface="Baskerville" charset="0"/>
              </a:rPr>
              <a:t>Цели проекта:</a:t>
            </a:r>
            <a:endParaRPr lang="x-none" altLang="en-US" sz="4000">
              <a:latin typeface="Baskerville" charset="0"/>
              <a:ea typeface="Baskerville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ksoSlideStyle" descr="#wm#_a_01_210_112" hidden="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x-none" altLang="en-US"/>
          </a:p>
        </p:txBody>
      </p:sp>
      <p:sp>
        <p:nvSpPr>
          <p:cNvPr id="3075" name="Title 3074" descr="#wm#_a_01_210_112_a_1_1#clear#"/>
          <p:cNvSpPr/>
          <p:nvPr>
            <p:ph type="title"/>
          </p:nvPr>
        </p:nvSpPr>
        <p:spPr/>
        <p:txBody>
          <a:bodyPr anchor="ctr"/>
          <a:p/>
        </p:txBody>
      </p:sp>
      <p:sp>
        <p:nvSpPr>
          <p:cNvPr id="3076" name="Content Placeholder 3075" descr="#wm#_a_01_210_112_c_1_607*1122"/>
          <p:cNvSpPr/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p>
            <a:endParaRPr sz="2400" kern="1200"/>
          </a:p>
        </p:txBody>
      </p:sp>
      <p:sp>
        <p:nvSpPr>
          <p:cNvPr id="3077" name="Content Placeholder 3076" descr="#wm#_a_01_210_112_c_2_607*1122"/>
          <p:cNvSpPr/>
          <p:nvPr>
            <p:ph sz="quarter" idx="2"/>
          </p:nvPr>
        </p:nvSpPr>
        <p:spPr>
          <a:xfrm>
            <a:off x="457200" y="3938588"/>
            <a:ext cx="4038600" cy="2185987"/>
          </a:xfrm>
        </p:spPr>
        <p:txBody>
          <a:bodyPr/>
          <a:p>
            <a:endParaRPr sz="2400" kern="1200"/>
          </a:p>
        </p:txBody>
      </p:sp>
      <p:sp>
        <p:nvSpPr>
          <p:cNvPr id="3078" name="Text Placeholder 3077" descr="#wm#_a_01_210_112_b_1_1#clear#"/>
          <p:cNvSpPr/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p>
            <a:endParaRPr sz="2800" kern="1200"/>
          </a:p>
        </p:txBody>
      </p:sp>
      <p:pic>
        <p:nvPicPr>
          <p:cNvPr id="2" name="Рисунок 1" descr="2025-09-28 21:36:47.57500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5250" y="-238760"/>
            <a:ext cx="12614275" cy="7094855"/>
          </a:xfrm>
          <a:prstGeom prst="rect">
            <a:avLst/>
          </a:prstGeom>
        </p:spPr>
      </p:pic>
      <p:sp>
        <p:nvSpPr>
          <p:cNvPr id="3" name="Текстовое поле 2"/>
          <p:cNvSpPr txBox="1"/>
          <p:nvPr/>
        </p:nvSpPr>
        <p:spPr>
          <a:xfrm>
            <a:off x="457200" y="1417955"/>
            <a:ext cx="3171825" cy="27355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just">
              <a:lnSpc>
                <a:spcPct val="100000"/>
              </a:lnSpc>
            </a:pPr>
            <a:r>
              <a:rPr lang="x-none" altLang="en-US" sz="1200">
                <a:latin typeface="Baskerville" charset="0"/>
                <a:ea typeface="Baskerville" charset="0"/>
              </a:rPr>
              <a:t>1. Образовательные программы: Разработать и реализовать образовательные программы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 algn="just">
              <a:lnSpc>
                <a:spcPct val="100000"/>
              </a:lnSpc>
            </a:pPr>
            <a:r>
              <a:rPr lang="x-none" altLang="en-US" sz="1200">
                <a:latin typeface="Baskerville" charset="0"/>
                <a:ea typeface="Baskerville" charset="0"/>
              </a:rPr>
              <a:t> для подростков, родителей и учителей,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 algn="just">
              <a:lnSpc>
                <a:spcPct val="100000"/>
              </a:lnSpc>
            </a:pPr>
            <a:r>
              <a:rPr lang="x-none" altLang="en-US" sz="1200">
                <a:latin typeface="Baskerville" charset="0"/>
                <a:ea typeface="Baskerville" charset="0"/>
              </a:rPr>
              <a:t>направленные на повышение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 algn="just">
              <a:lnSpc>
                <a:spcPct val="100000"/>
              </a:lnSpc>
            </a:pPr>
            <a:r>
              <a:rPr lang="x-none" altLang="en-US" sz="1200">
                <a:latin typeface="Baskerville" charset="0"/>
                <a:ea typeface="Baskerville" charset="0"/>
              </a:rPr>
              <a:t> осведомленности о питании, физической 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 algn="just">
              <a:lnSpc>
                <a:spcPct val="100000"/>
              </a:lnSpc>
            </a:pPr>
            <a:r>
              <a:rPr lang="x-none" altLang="en-US" sz="1200">
                <a:latin typeface="Baskerville" charset="0"/>
                <a:ea typeface="Baskerville" charset="0"/>
              </a:rPr>
              <a:t>активности и здоровом образе жизни. 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 algn="just">
              <a:lnSpc>
                <a:spcPct val="100000"/>
              </a:lnSpc>
            </a:pPr>
            <a:r>
              <a:rPr lang="x-none" altLang="en-US" sz="1200">
                <a:latin typeface="Baskerville" charset="0"/>
                <a:ea typeface="Baskerville" charset="0"/>
              </a:rPr>
              <a:t>Это может включать семинары,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 algn="just">
              <a:lnSpc>
                <a:spcPct val="100000"/>
              </a:lnSpc>
            </a:pPr>
            <a:r>
              <a:rPr lang="x-none" altLang="en-US" sz="1200">
                <a:latin typeface="Baskerville" charset="0"/>
                <a:ea typeface="Baskerville" charset="0"/>
              </a:rPr>
              <a:t>мастер-классы  информационные материалы.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 algn="just">
              <a:lnSpc>
                <a:spcPct val="100000"/>
              </a:lnSpc>
            </a:pP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endParaRPr lang="x-none" altLang="en-US" sz="1200">
              <a:latin typeface="Baskerville" charset="0"/>
              <a:ea typeface="Baskerville" charset="0"/>
            </a:endParaRP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3946525" y="1115695"/>
            <a:ext cx="3703955" cy="28232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00000"/>
              </a:lnSpc>
            </a:pPr>
            <a:endParaRPr lang="x-none" altLang="en-US" sz="14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r>
              <a:rPr lang="x-none" altLang="en-US" sz="1200">
                <a:latin typeface="Baskerville" charset="0"/>
                <a:ea typeface="Baskerville" charset="0"/>
              </a:rPr>
              <a:t>2. Создание спортивных и активных мероприятий: Организовать регулярные физические активности, такие как спортивные соревнования, фитнес-занятия и клубы по интересам, чтобы мотивировать подростков заниматься спортом и вести активный образ жизни.</a:t>
            </a: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endParaRPr lang="x-none" altLang="en-US" sz="1200">
              <a:latin typeface="Baskerville" charset="0"/>
              <a:ea typeface="Baskerville" charset="0"/>
            </a:endParaRPr>
          </a:p>
          <a:p>
            <a:pPr>
              <a:lnSpc>
                <a:spcPct val="100000"/>
              </a:lnSpc>
            </a:pPr>
            <a:endParaRPr lang="x-none" altLang="en-US" sz="1200">
              <a:latin typeface="Baskerville" charset="0"/>
              <a:ea typeface="Baskerville" charset="0"/>
            </a:endParaRP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457200" y="3476625"/>
            <a:ext cx="3077210" cy="22117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l">
              <a:lnSpc>
                <a:spcPct val="100000"/>
              </a:lnSpc>
            </a:pPr>
            <a:endParaRPr lang="x-none" altLang="en-US" sz="12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l">
              <a:lnSpc>
                <a:spcPct val="100000"/>
              </a:lnSpc>
            </a:pPr>
            <a:r>
              <a:rPr lang="x-none" altLang="en-US" sz="1200">
                <a:solidFill>
                  <a:srgbClr val="121212"/>
                </a:solidFill>
                <a:latin typeface="Baskerville" charset="0"/>
                <a:ea typeface="Baskerville" charset="0"/>
              </a:rPr>
              <a:t>3. Разработка здорового меню в школах: </a:t>
            </a:r>
            <a:endParaRPr lang="x-none" altLang="en-US" sz="12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l">
              <a:lnSpc>
                <a:spcPct val="100000"/>
              </a:lnSpc>
            </a:pPr>
            <a:r>
              <a:rPr lang="x-none" altLang="en-US" sz="1200">
                <a:solidFill>
                  <a:srgbClr val="121212"/>
                </a:solidFill>
                <a:latin typeface="Baskerville" charset="0"/>
                <a:ea typeface="Baskerville" charset="0"/>
              </a:rPr>
              <a:t>Сотрудничать с образовательными</a:t>
            </a:r>
            <a:endParaRPr lang="x-none" altLang="en-US" sz="12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l">
              <a:lnSpc>
                <a:spcPct val="100000"/>
              </a:lnSpc>
            </a:pPr>
            <a:r>
              <a:rPr lang="x-none" altLang="en-US" sz="1200">
                <a:solidFill>
                  <a:srgbClr val="121212"/>
                </a:solidFill>
                <a:latin typeface="Baskerville" charset="0"/>
                <a:ea typeface="Baskerville" charset="0"/>
              </a:rPr>
              <a:t> учреждениями для внедрения здорового</a:t>
            </a:r>
            <a:endParaRPr lang="x-none" altLang="en-US" sz="12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l">
              <a:lnSpc>
                <a:spcPct val="100000"/>
              </a:lnSpc>
            </a:pPr>
            <a:r>
              <a:rPr lang="x-none" altLang="en-US" sz="1200">
                <a:solidFill>
                  <a:srgbClr val="121212"/>
                </a:solidFill>
                <a:latin typeface="Baskerville" charset="0"/>
                <a:ea typeface="Baskerville" charset="0"/>
              </a:rPr>
              <a:t> питания в школьные столовые, включая</a:t>
            </a:r>
            <a:endParaRPr lang="x-none" altLang="en-US" sz="12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l">
              <a:lnSpc>
                <a:spcPct val="100000"/>
              </a:lnSpc>
            </a:pPr>
            <a:r>
              <a:rPr lang="x-none" altLang="en-US" sz="1200">
                <a:solidFill>
                  <a:srgbClr val="121212"/>
                </a:solidFill>
                <a:latin typeface="Baskerville" charset="0"/>
                <a:ea typeface="Baskerville" charset="0"/>
              </a:rPr>
              <a:t> разнообразные и питательные блюда, </a:t>
            </a:r>
            <a:endParaRPr lang="x-none" altLang="en-US" sz="12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l">
              <a:lnSpc>
                <a:spcPct val="100000"/>
              </a:lnSpc>
            </a:pPr>
            <a:r>
              <a:rPr lang="x-none" altLang="en-US" sz="1200">
                <a:solidFill>
                  <a:srgbClr val="121212"/>
                </a:solidFill>
                <a:latin typeface="Baskerville" charset="0"/>
                <a:ea typeface="Baskerville" charset="0"/>
              </a:rPr>
              <a:t>а также ограничение доступа к фастфуду и</a:t>
            </a:r>
            <a:endParaRPr lang="x-none" altLang="en-US" sz="12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l">
              <a:lnSpc>
                <a:spcPct val="100000"/>
              </a:lnSpc>
            </a:pPr>
            <a:r>
              <a:rPr lang="x-none" altLang="en-US" sz="1200">
                <a:solidFill>
                  <a:srgbClr val="121212"/>
                </a:solidFill>
                <a:latin typeface="Baskerville" charset="0"/>
                <a:ea typeface="Baskerville" charset="0"/>
              </a:rPr>
              <a:t> сладким напиткам.</a:t>
            </a:r>
            <a:endParaRPr lang="x-none" altLang="en-US" sz="12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l">
              <a:lnSpc>
                <a:spcPct val="100000"/>
              </a:lnSpc>
            </a:pPr>
            <a:endParaRPr lang="x-none" altLang="en-US" sz="12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l">
              <a:lnSpc>
                <a:spcPct val="100000"/>
              </a:lnSpc>
            </a:pPr>
            <a:endParaRPr lang="x-none" altLang="en-US" sz="1200">
              <a:solidFill>
                <a:srgbClr val="121212"/>
              </a:solidFill>
              <a:latin typeface="Baskerville" charset="0"/>
              <a:ea typeface="Baskerville" charset="0"/>
            </a:endParaRPr>
          </a:p>
        </p:txBody>
      </p:sp>
      <p:sp>
        <p:nvSpPr>
          <p:cNvPr id="6" name="Текстовое поле 5"/>
          <p:cNvSpPr txBox="1"/>
          <p:nvPr/>
        </p:nvSpPr>
        <p:spPr>
          <a:xfrm>
            <a:off x="3946525" y="3559175"/>
            <a:ext cx="4147820" cy="20459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l">
              <a:lnSpc>
                <a:spcPct val="100000"/>
              </a:lnSpc>
            </a:pPr>
            <a:r>
              <a:rPr lang="x-none" altLang="en-US" sz="1200">
                <a:solidFill>
                  <a:srgbClr val="121212"/>
                </a:solidFill>
                <a:latin typeface="Baskerville" charset="0"/>
                <a:ea typeface="Baskerville" charset="0"/>
                <a:sym typeface="+mn-ea"/>
              </a:rPr>
              <a:t>4. Мониторинг и оценка состояния здоровья: Провести регулярные обследования и мониторинг состояния здоровья подростков (индекс массы тела, уровень физической активности и привычки питания) для оценки эффективности реализуемых мероприятий и корректировки программы при необходимости.</a:t>
            </a:r>
            <a:endParaRPr lang="x-none" altLang="en-US" sz="12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l">
              <a:lnSpc>
                <a:spcPct val="100000"/>
              </a:lnSpc>
            </a:pPr>
            <a:endParaRPr lang="x-none" altLang="en-US" sz="1200">
              <a:latin typeface="Baskerville" charset="0"/>
              <a:ea typeface="Baskerville" charset="0"/>
            </a:endParaRPr>
          </a:p>
        </p:txBody>
      </p:sp>
      <p:sp>
        <p:nvSpPr>
          <p:cNvPr id="7" name="Текстовое поле 6"/>
          <p:cNvSpPr txBox="1"/>
          <p:nvPr/>
        </p:nvSpPr>
        <p:spPr>
          <a:xfrm>
            <a:off x="1938020" y="411480"/>
            <a:ext cx="5029200" cy="11887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00000"/>
              </a:lnSpc>
            </a:pPr>
            <a:r>
              <a:rPr lang="x-none" altLang="en-US" sz="4000">
                <a:solidFill>
                  <a:srgbClr val="121212"/>
                </a:solidFill>
                <a:latin typeface="Baskerville" charset="0"/>
                <a:ea typeface="Baskerville" charset="0"/>
              </a:rPr>
              <a:t>Задачи проекта:</a:t>
            </a:r>
            <a:endParaRPr lang="x-none" altLang="en-US" sz="4000">
              <a:solidFill>
                <a:srgbClr val="121212"/>
              </a:solidFill>
              <a:latin typeface="Baskerville" charset="0"/>
              <a:ea typeface="Baskerville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ksoSlideStyle" descr="#wm#_a_01_210_112" hidden="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x-none" altLang="en-US"/>
          </a:p>
        </p:txBody>
      </p:sp>
      <p:sp>
        <p:nvSpPr>
          <p:cNvPr id="3075" name="Title 3074" descr="#wm#_a_01_210_112_a_1_1#clear#"/>
          <p:cNvSpPr/>
          <p:nvPr>
            <p:ph type="title"/>
          </p:nvPr>
        </p:nvSpPr>
        <p:spPr/>
        <p:txBody>
          <a:bodyPr anchor="ctr"/>
          <a:p/>
        </p:txBody>
      </p:sp>
      <p:sp>
        <p:nvSpPr>
          <p:cNvPr id="3076" name="Content Placeholder 3075" descr="#wm#_a_01_210_112_c_1_607*1122"/>
          <p:cNvSpPr/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p>
            <a:endParaRPr sz="2400" kern="1200"/>
          </a:p>
        </p:txBody>
      </p:sp>
      <p:sp>
        <p:nvSpPr>
          <p:cNvPr id="3077" name="Content Placeholder 3076" descr="#wm#_a_01_210_112_c_2_607*1122"/>
          <p:cNvSpPr/>
          <p:nvPr>
            <p:ph sz="quarter" idx="2"/>
          </p:nvPr>
        </p:nvSpPr>
        <p:spPr>
          <a:xfrm>
            <a:off x="457200" y="3938588"/>
            <a:ext cx="4038600" cy="2185987"/>
          </a:xfrm>
        </p:spPr>
        <p:txBody>
          <a:bodyPr/>
          <a:p>
            <a:endParaRPr sz="2400" kern="1200"/>
          </a:p>
        </p:txBody>
      </p:sp>
      <p:sp>
        <p:nvSpPr>
          <p:cNvPr id="3078" name="Text Placeholder 3077" descr="#wm#_a_01_210_112_b_1_1#clear#"/>
          <p:cNvSpPr/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p>
            <a:endParaRPr sz="2800" kern="1200"/>
          </a:p>
        </p:txBody>
      </p:sp>
      <p:pic>
        <p:nvPicPr>
          <p:cNvPr id="2" name="Рисунок 1" descr="2025-09-28 21:28:40.80700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38125" y="-59055"/>
            <a:ext cx="12402820" cy="6976110"/>
          </a:xfrm>
          <a:prstGeom prst="rect">
            <a:avLst/>
          </a:prstGeom>
        </p:spPr>
      </p:pic>
      <p:sp>
        <p:nvSpPr>
          <p:cNvPr id="3" name="Текстовое поле 2"/>
          <p:cNvSpPr txBox="1"/>
          <p:nvPr/>
        </p:nvSpPr>
        <p:spPr>
          <a:xfrm>
            <a:off x="-106680" y="2345690"/>
            <a:ext cx="9643745" cy="15932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457200" indent="-457200">
              <a:lnSpc>
                <a:spcPct val="100000"/>
              </a:lnSpc>
              <a:buAutoNum type="arabicPeriod"/>
            </a:pPr>
            <a:r>
              <a:rPr lang="x-none" altLang="en-US" sz="2800">
                <a:latin typeface="Baskerville" charset="0"/>
                <a:ea typeface="Baskerville" charset="0"/>
              </a:rPr>
              <a:t>Проведение лекции на тему проекта -02.03.2025</a:t>
            </a:r>
            <a:endParaRPr lang="x-none" altLang="en-US" sz="2800">
              <a:latin typeface="Baskerville" charset="0"/>
              <a:ea typeface="Baskerville" charset="0"/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x-none" altLang="en-US" sz="2800">
                <a:latin typeface="Baskerville" charset="0"/>
                <a:ea typeface="Baskerville" charset="0"/>
              </a:rPr>
              <a:t>Проведение соц. опроса на тему проекта-25.03.2025</a:t>
            </a:r>
            <a:endParaRPr lang="x-none" altLang="en-US" sz="2800">
              <a:latin typeface="Baskerville" charset="0"/>
              <a:ea typeface="Baskerville" charset="0"/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x-none" altLang="en-US" sz="2800">
                <a:latin typeface="Baskerville" charset="0"/>
                <a:ea typeface="Baskerville" charset="0"/>
              </a:rPr>
              <a:t>Раздача буклетов людям на тему проекта-31.03.2025</a:t>
            </a:r>
            <a:endParaRPr lang="x-none" altLang="en-US" sz="2800">
              <a:latin typeface="Baskerville" charset="0"/>
              <a:ea typeface="Baskerville" charset="0"/>
            </a:endParaRP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2057400" y="1417955"/>
            <a:ext cx="5029200" cy="11887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00000"/>
              </a:lnSpc>
            </a:pPr>
            <a:r>
              <a:rPr lang="x-none" altLang="en-US" sz="4000">
                <a:latin typeface="Baskerville" charset="0"/>
                <a:ea typeface="Baskerville" charset="0"/>
              </a:rPr>
              <a:t>Календарный план</a:t>
            </a:r>
            <a:endParaRPr lang="x-none" altLang="en-US" sz="4000">
              <a:latin typeface="Baskerville" charset="0"/>
              <a:ea typeface="Baskerville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ksoSlideStyle" descr="#wm#_a_01_210_112" hidden="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x-none" altLang="en-US"/>
          </a:p>
        </p:txBody>
      </p:sp>
      <p:sp>
        <p:nvSpPr>
          <p:cNvPr id="3075" name="Title 3074" descr="#wm#_a_01_210_112_a_1_1#clear#"/>
          <p:cNvSpPr/>
          <p:nvPr>
            <p:ph type="title"/>
          </p:nvPr>
        </p:nvSpPr>
        <p:spPr/>
        <p:txBody>
          <a:bodyPr anchor="ctr"/>
          <a:p/>
        </p:txBody>
      </p:sp>
      <p:sp>
        <p:nvSpPr>
          <p:cNvPr id="3076" name="Content Placeholder 3075" descr="#wm#_a_01_210_112_c_1_607*1122"/>
          <p:cNvSpPr/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p>
            <a:endParaRPr sz="2400" kern="1200"/>
          </a:p>
        </p:txBody>
      </p:sp>
      <p:sp>
        <p:nvSpPr>
          <p:cNvPr id="3077" name="Content Placeholder 3076" descr="#wm#_a_01_210_112_c_2_607*1122"/>
          <p:cNvSpPr/>
          <p:nvPr>
            <p:ph sz="quarter" idx="2"/>
          </p:nvPr>
        </p:nvSpPr>
        <p:spPr>
          <a:xfrm>
            <a:off x="457200" y="3938588"/>
            <a:ext cx="4038600" cy="2185987"/>
          </a:xfrm>
        </p:spPr>
        <p:txBody>
          <a:bodyPr/>
          <a:p>
            <a:endParaRPr sz="2400" kern="1200"/>
          </a:p>
        </p:txBody>
      </p:sp>
      <p:sp>
        <p:nvSpPr>
          <p:cNvPr id="3078" name="Text Placeholder 3077" descr="#wm#_a_01_210_112_b_1_1#clear#"/>
          <p:cNvSpPr/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p>
            <a:endParaRPr sz="2800" kern="1200"/>
          </a:p>
        </p:txBody>
      </p:sp>
      <p:pic>
        <p:nvPicPr>
          <p:cNvPr id="2" name="Рисунок 1" descr="2025-09-28 21:33:07.35800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5250" y="-94615"/>
            <a:ext cx="12529820" cy="7047230"/>
          </a:xfrm>
          <a:prstGeom prst="rect">
            <a:avLst/>
          </a:prstGeom>
        </p:spPr>
      </p:pic>
      <p:sp>
        <p:nvSpPr>
          <p:cNvPr id="3" name="Текстовое поле 2"/>
          <p:cNvSpPr txBox="1"/>
          <p:nvPr/>
        </p:nvSpPr>
        <p:spPr>
          <a:xfrm>
            <a:off x="1261745" y="2459355"/>
            <a:ext cx="6858000" cy="11887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342900" indent="-342900">
              <a:lnSpc>
                <a:spcPct val="100000"/>
              </a:lnSpc>
              <a:buChar char="•"/>
            </a:pPr>
            <a:r>
              <a:rPr lang="x-none" altLang="en-US" sz="3200">
                <a:latin typeface="Baskerville" charset="0"/>
                <a:ea typeface="Baskerville" charset="0"/>
              </a:rPr>
              <a:t>Материально-технические ресурсы</a:t>
            </a:r>
            <a:endParaRPr lang="x-none" altLang="en-US" sz="3200">
              <a:latin typeface="Baskerville" charset="0"/>
              <a:ea typeface="Baskerville" charset="0"/>
            </a:endParaRPr>
          </a:p>
          <a:p>
            <a:pPr marL="342900" indent="-342900">
              <a:lnSpc>
                <a:spcPct val="100000"/>
              </a:lnSpc>
              <a:buChar char="•"/>
            </a:pPr>
            <a:r>
              <a:rPr lang="x-none" altLang="en-US" sz="3200">
                <a:latin typeface="Baskerville" charset="0"/>
                <a:ea typeface="Baskerville" charset="0"/>
              </a:rPr>
              <a:t>Человеческие(трудовые)ресурсы</a:t>
            </a:r>
            <a:endParaRPr lang="x-none" altLang="en-US" sz="3200">
              <a:latin typeface="Baskerville" charset="0"/>
              <a:ea typeface="Baskerville" charset="0"/>
            </a:endParaRPr>
          </a:p>
          <a:p>
            <a:pPr marL="342900" indent="-342900">
              <a:lnSpc>
                <a:spcPct val="100000"/>
              </a:lnSpc>
              <a:buChar char="•"/>
            </a:pPr>
            <a:r>
              <a:rPr lang="x-none" altLang="en-US" sz="3200">
                <a:latin typeface="Baskerville" charset="0"/>
                <a:ea typeface="Baskerville" charset="0"/>
              </a:rPr>
              <a:t>Финансовые ресурсы</a:t>
            </a:r>
            <a:endParaRPr lang="x-none" altLang="en-US" sz="3200">
              <a:latin typeface="Baskerville" charset="0"/>
              <a:ea typeface="Baskerville" charset="0"/>
            </a:endParaRPr>
          </a:p>
          <a:p>
            <a:pPr marL="342900" indent="-342900">
              <a:lnSpc>
                <a:spcPct val="100000"/>
              </a:lnSpc>
              <a:buChar char="•"/>
            </a:pPr>
            <a:r>
              <a:rPr lang="x-none" altLang="en-US" sz="3200">
                <a:latin typeface="Baskerville" charset="0"/>
                <a:ea typeface="Baskerville" charset="0"/>
              </a:rPr>
              <a:t>Информационные ресурсы</a:t>
            </a:r>
            <a:endParaRPr lang="x-none" altLang="en-US" sz="3200">
              <a:latin typeface="Baskerville" charset="0"/>
              <a:ea typeface="Baskerville" charset="0"/>
            </a:endParaRP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1724025" y="1200150"/>
            <a:ext cx="5695315" cy="14020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00000"/>
              </a:lnSpc>
            </a:pPr>
            <a:r>
              <a:rPr lang="x-none" altLang="en-US" sz="4000">
                <a:solidFill>
                  <a:srgbClr val="121212"/>
                </a:solidFill>
                <a:latin typeface="Baskerville" charset="0"/>
                <a:ea typeface="Baskerville" charset="0"/>
              </a:rPr>
              <a:t>Ресурсное обеспечение</a:t>
            </a:r>
            <a:endParaRPr lang="x-none" altLang="en-US" sz="4000">
              <a:solidFill>
                <a:srgbClr val="121212"/>
              </a:solidFill>
              <a:latin typeface="Baskerville" charset="0"/>
              <a:ea typeface="Baskerville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ksoSlideStyle" descr="#wm#_a_01_210_112" hidden="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x-none" altLang="en-US"/>
          </a:p>
        </p:txBody>
      </p:sp>
      <p:sp>
        <p:nvSpPr>
          <p:cNvPr id="3075" name="Title 3074" descr="#wm#_a_01_210_112_a_1_1#clear#"/>
          <p:cNvSpPr/>
          <p:nvPr>
            <p:ph type="title"/>
          </p:nvPr>
        </p:nvSpPr>
        <p:spPr/>
        <p:txBody>
          <a:bodyPr anchor="ctr"/>
          <a:p/>
        </p:txBody>
      </p:sp>
      <p:sp>
        <p:nvSpPr>
          <p:cNvPr id="3076" name="Content Placeholder 3075" descr="#wm#_a_01_210_112_c_1_607*1122"/>
          <p:cNvSpPr/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p>
            <a:endParaRPr sz="2400" kern="1200"/>
          </a:p>
        </p:txBody>
      </p:sp>
      <p:sp>
        <p:nvSpPr>
          <p:cNvPr id="3077" name="Content Placeholder 3076" descr="#wm#_a_01_210_112_c_2_607*1122"/>
          <p:cNvSpPr/>
          <p:nvPr>
            <p:ph sz="quarter" idx="2"/>
          </p:nvPr>
        </p:nvSpPr>
        <p:spPr>
          <a:xfrm>
            <a:off x="457200" y="3938588"/>
            <a:ext cx="4038600" cy="2185987"/>
          </a:xfrm>
        </p:spPr>
        <p:txBody>
          <a:bodyPr/>
          <a:p>
            <a:endParaRPr sz="2400" kern="1200"/>
          </a:p>
        </p:txBody>
      </p:sp>
      <p:sp>
        <p:nvSpPr>
          <p:cNvPr id="3078" name="Text Placeholder 3077" descr="#wm#_a_01_210_112_b_1_1#clear#"/>
          <p:cNvSpPr/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p>
            <a:endParaRPr sz="2800" kern="1200"/>
          </a:p>
        </p:txBody>
      </p:sp>
      <p:pic>
        <p:nvPicPr>
          <p:cNvPr id="2" name="Рисунок 1" descr="2025-09-28 21:49:44.63500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4130" y="-106045"/>
            <a:ext cx="12571730" cy="7070725"/>
          </a:xfrm>
          <a:prstGeom prst="rect">
            <a:avLst/>
          </a:prstGeom>
        </p:spPr>
      </p:pic>
      <p:sp>
        <p:nvSpPr>
          <p:cNvPr id="3" name="Текстовое поле 2"/>
          <p:cNvSpPr txBox="1"/>
          <p:nvPr/>
        </p:nvSpPr>
        <p:spPr>
          <a:xfrm>
            <a:off x="1891030" y="1084580"/>
            <a:ext cx="5029200" cy="11887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00000"/>
              </a:lnSpc>
            </a:pPr>
            <a:r>
              <a:rPr lang="x-none" altLang="en-US" sz="4400">
                <a:solidFill>
                  <a:srgbClr val="121212"/>
                </a:solidFill>
                <a:latin typeface="Baskerville" charset="0"/>
                <a:ea typeface="Baskerville" charset="0"/>
              </a:rPr>
              <a:t>Количественные и качетвенные </a:t>
            </a:r>
            <a:endParaRPr lang="x-none" altLang="en-US" sz="4400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ctr">
              <a:lnSpc>
                <a:spcPct val="100000"/>
              </a:lnSpc>
            </a:pPr>
            <a:r>
              <a:rPr lang="x-none" altLang="en-US" sz="4400">
                <a:solidFill>
                  <a:srgbClr val="121212"/>
                </a:solidFill>
                <a:latin typeface="Baskerville" charset="0"/>
                <a:ea typeface="Baskerville" charset="0"/>
              </a:rPr>
              <a:t>результаты</a:t>
            </a:r>
            <a:endParaRPr lang="x-none" altLang="en-US" sz="4400">
              <a:solidFill>
                <a:srgbClr val="121212"/>
              </a:solidFill>
              <a:latin typeface="Baskerville" charset="0"/>
              <a:ea typeface="Baskerville" charset="0"/>
            </a:endParaRP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-24130" y="3502025"/>
            <a:ext cx="5029200" cy="11887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00000"/>
              </a:lnSpc>
            </a:pPr>
            <a:r>
              <a:rPr lang="x-none" altLang="en-US">
                <a:solidFill>
                  <a:srgbClr val="121212"/>
                </a:solidFill>
                <a:latin typeface="Baskerville" charset="0"/>
                <a:ea typeface="Baskerville" charset="0"/>
              </a:rPr>
              <a:t>Количественный рузельтат: сколько человек</a:t>
            </a:r>
            <a:endParaRPr lang="x-none" altLang="en-US">
              <a:solidFill>
                <a:srgbClr val="121212"/>
              </a:solidFill>
              <a:latin typeface="Baskerville" charset="0"/>
              <a:ea typeface="Baskerville" charset="0"/>
            </a:endParaRPr>
          </a:p>
          <a:p>
            <a:pPr algn="ctr">
              <a:lnSpc>
                <a:spcPct val="100000"/>
              </a:lnSpc>
            </a:pPr>
            <a:r>
              <a:rPr lang="x-none" altLang="en-US">
                <a:solidFill>
                  <a:srgbClr val="121212"/>
                </a:solidFill>
                <a:latin typeface="Baskerville" charset="0"/>
                <a:ea typeface="Baskerville" charset="0"/>
              </a:rPr>
              <a:t> приняло в реализации данного проекта</a:t>
            </a:r>
            <a:endParaRPr lang="x-none" altLang="en-US">
              <a:solidFill>
                <a:srgbClr val="121212"/>
              </a:solidFill>
              <a:latin typeface="Baskerville" charset="0"/>
              <a:ea typeface="Baskerville" charset="0"/>
            </a:endParaRP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3747135" y="4935855"/>
            <a:ext cx="5029200" cy="11887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00000"/>
              </a:lnSpc>
            </a:pPr>
            <a:r>
              <a:rPr lang="x-none" altLang="en-US">
                <a:solidFill>
                  <a:srgbClr val="121212"/>
                </a:solidFill>
                <a:latin typeface="Baskerville" charset="0"/>
                <a:ea typeface="Baskerville" charset="0"/>
              </a:rPr>
              <a:t>Качественный результат: к какому итогу пришли благодаря проекту</a:t>
            </a:r>
            <a:endParaRPr lang="x-none" altLang="en-US">
              <a:solidFill>
                <a:srgbClr val="121212"/>
              </a:solidFill>
              <a:latin typeface="Baskerville" charset="0"/>
              <a:ea typeface="Baskerville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ksoSlideStyle" descr="#wm#_a_01_210_112" hidden="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x-none" altLang="en-US"/>
          </a:p>
        </p:txBody>
      </p:sp>
      <p:sp>
        <p:nvSpPr>
          <p:cNvPr id="3075" name="Title 3074" descr="#wm#_a_01_210_112_a_1_1#clear#"/>
          <p:cNvSpPr/>
          <p:nvPr>
            <p:ph type="title"/>
          </p:nvPr>
        </p:nvSpPr>
        <p:spPr/>
        <p:txBody>
          <a:bodyPr anchor="ctr"/>
          <a:p/>
        </p:txBody>
      </p:sp>
      <p:sp>
        <p:nvSpPr>
          <p:cNvPr id="3076" name="Content Placeholder 3075" descr="#wm#_a_01_210_112_c_1_607*1122"/>
          <p:cNvSpPr/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p>
            <a:endParaRPr sz="2400" kern="1200"/>
          </a:p>
        </p:txBody>
      </p:sp>
      <p:sp>
        <p:nvSpPr>
          <p:cNvPr id="3077" name="Content Placeholder 3076" descr="#wm#_a_01_210_112_c_2_607*1122"/>
          <p:cNvSpPr/>
          <p:nvPr>
            <p:ph sz="quarter" idx="2"/>
          </p:nvPr>
        </p:nvSpPr>
        <p:spPr>
          <a:xfrm>
            <a:off x="457200" y="3938588"/>
            <a:ext cx="4038600" cy="2185987"/>
          </a:xfrm>
        </p:spPr>
        <p:txBody>
          <a:bodyPr/>
          <a:p>
            <a:endParaRPr sz="2400" kern="1200"/>
          </a:p>
        </p:txBody>
      </p:sp>
      <p:pic>
        <p:nvPicPr>
          <p:cNvPr id="3" name="Рисунок 2" descr="2025-09-28 21:54:09.73000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76200" y="-70485"/>
            <a:ext cx="12444730" cy="6999605"/>
          </a:xfrm>
          <a:prstGeom prst="rect">
            <a:avLst/>
          </a:prstGeom>
        </p:spPr>
      </p:pic>
      <p:sp>
        <p:nvSpPr>
          <p:cNvPr id="4" name="Текстовое поле 3"/>
          <p:cNvSpPr txBox="1"/>
          <p:nvPr/>
        </p:nvSpPr>
        <p:spPr>
          <a:xfrm>
            <a:off x="2057400" y="1238250"/>
            <a:ext cx="5029200" cy="11887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00000"/>
              </a:lnSpc>
            </a:pPr>
            <a:r>
              <a:rPr lang="x-none" altLang="en-US" sz="4000">
                <a:solidFill>
                  <a:srgbClr val="121212"/>
                </a:solidFill>
                <a:latin typeface="Baskerville" charset="0"/>
                <a:ea typeface="Baskerville" charset="0"/>
              </a:rPr>
              <a:t>Партнеры:</a:t>
            </a:r>
            <a:endParaRPr lang="x-none" altLang="en-US" sz="4000">
              <a:solidFill>
                <a:srgbClr val="121212"/>
              </a:solidFill>
              <a:latin typeface="Baskerville" charset="0"/>
              <a:ea typeface="Baskerville" charset="0"/>
            </a:endParaRP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1143000" y="2286000"/>
            <a:ext cx="6858000" cy="11887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457200" indent="-457200">
              <a:lnSpc>
                <a:spcPct val="100000"/>
              </a:lnSpc>
              <a:buAutoNum type="arabicPeriod"/>
            </a:pPr>
            <a:r>
              <a:rPr lang="x-none" altLang="en-US" sz="2400">
                <a:latin typeface="Baskerville" charset="0"/>
                <a:ea typeface="Baskerville" charset="0"/>
                <a:cs typeface="Baskerville" charset="0"/>
              </a:rPr>
              <a:t>ФГБОУ ВО «Майкопский Государственный Технологический университет»</a:t>
            </a:r>
            <a:endParaRPr lang="x-none" altLang="en-US" sz="2400">
              <a:latin typeface="Baskerville" charset="0"/>
              <a:ea typeface="Baskerville" charset="0"/>
              <a:cs typeface="Baskerville" charset="0"/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x-none" altLang="en-US" sz="2400">
                <a:latin typeface="Baskerville" charset="0"/>
                <a:ea typeface="Baskerville" charset="0"/>
                <a:cs typeface="Baskerville" charset="0"/>
              </a:rPr>
              <a:t>МБОУ «Средняя школа №13»</a:t>
            </a:r>
            <a:endParaRPr lang="x-none" altLang="en-US" sz="2400">
              <a:latin typeface="Baskerville" charset="0"/>
              <a:ea typeface="Baskerville" charset="0"/>
              <a:cs typeface="Baskerville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/>
  <PresentationFormat>On-screen Show</PresentationFormat>
  <Paragraphs>0</Paragraphs>
  <Slides>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6" baseType="lpstr">
      <vt:lpstr>Arial</vt:lpstr>
      <vt:lpstr>SimSun</vt:lpstr>
      <vt:lpstr>Wingdings</vt:lpstr>
      <vt:lpstr>宋体</vt:lpstr>
      <vt:lpstr>Baskerville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Дарина Анчокова</dc:creator>
  <cp:lastModifiedBy>iPhone</cp:lastModifiedBy>
  <cp:revision>2</cp:revision>
  <cp:lastPrinted>1900-01-01T00:00:00Z</cp:lastPrinted>
  <dcterms:created xsi:type="dcterms:W3CDTF">1900-01-01T00:00:00Z</dcterms:created>
  <dcterms:modified xsi:type="dcterms:W3CDTF">1900-01-01T00:00:00Z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2052-11.37.02</vt:lpwstr>
  </property>
  <property fmtid="{D5CDD505-2E9C-101B-9397-08002B2CF9AE}" pid="3" name="ICV">
    <vt:lpwstr>1462384DF5864778D9841369C7A42971_33</vt:lpwstr>
  </property>
</Properties>
</file>