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8" r:id="rId4"/>
    <p:sldId id="271" r:id="rId5"/>
    <p:sldId id="269" r:id="rId6"/>
    <p:sldId id="278" r:id="rId7"/>
    <p:sldId id="266" r:id="rId8"/>
    <p:sldId id="277" r:id="rId9"/>
    <p:sldId id="275" r:id="rId10"/>
    <p:sldId id="268" r:id="rId11"/>
    <p:sldId id="279" r:id="rId12"/>
    <p:sldId id="280" r:id="rId13"/>
    <p:sldId id="270" r:id="rId14"/>
    <p:sldId id="272" r:id="rId15"/>
    <p:sldId id="273" r:id="rId16"/>
    <p:sldId id="274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975"/>
    <a:srgbClr val="F4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8DB57-C864-4774-925E-960315AB90B5}" v="4" dt="2022-05-12T16:57:42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91A9-D3CA-74A4-E782-7A4FE4130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69244-3F66-E86F-D1EF-2EAE06666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8B1C3-8BD6-5E74-DCE5-EAED92C0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46B2-6D54-482C-A478-97F857B16A79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3DC7F-1D64-BCF8-8871-D0D385DE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1CFCC-A263-26F0-04BC-7A41E6D9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37-4A3F-4E5B-8EC1-F6F4E80A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7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4426-974F-AD67-5DF1-18DD8F2E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B9A7E-7FB9-C5C2-1CB0-0AB161579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BF568-E889-29F2-B6A0-FB47DAFC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46B2-6D54-482C-A478-97F857B16A79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BB1EC-CC23-71B1-1DE5-0201AF49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F41D1-114E-2E79-2E23-9BEE59BD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37-4A3F-4E5B-8EC1-F6F4E80A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6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636092-CBA8-4DD9-FC53-CE91F3345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42F5C-4B1A-C154-6829-3E767F7D2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77E04-0DF9-5501-B688-CBAE8F3F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46B2-6D54-482C-A478-97F857B16A79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85288-2E16-8492-0785-7B32CCC6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26352-442B-9DFE-38E9-73D491B5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37-4A3F-4E5B-8EC1-F6F4E80A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44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377-5BD0-468C-8BE3-AA906B773D3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9750-23C2-4CE9-BC2D-D8B97041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6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377-5BD0-468C-8BE3-AA906B773D3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9750-23C2-4CE9-BC2D-D8B97041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4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377-5BD0-468C-8BE3-AA906B773D3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9750-23C2-4CE9-BC2D-D8B97041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47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377-5BD0-468C-8BE3-AA906B773D3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9750-23C2-4CE9-BC2D-D8B97041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377-5BD0-468C-8BE3-AA906B773D3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9750-23C2-4CE9-BC2D-D8B97041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5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377-5BD0-468C-8BE3-AA906B773D3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9750-23C2-4CE9-BC2D-D8B97041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27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377-5BD0-468C-8BE3-AA906B773D3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9750-23C2-4CE9-BC2D-D8B97041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59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377-5BD0-468C-8BE3-AA906B773D3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9750-23C2-4CE9-BC2D-D8B97041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4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B1C3-2E75-F090-386C-25F0D19B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A122-4787-A6D4-2244-84A1B9714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6B3AD-8433-247D-2006-2BDF49C1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46B2-6D54-482C-A478-97F857B16A79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A0D9E-01C8-435C-E3C6-42F8B1C5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36854-7575-5148-16DD-350E839D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37-4A3F-4E5B-8EC1-F6F4E80A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88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377-5BD0-468C-8BE3-AA906B773D3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9750-23C2-4CE9-BC2D-D8B97041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07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377-5BD0-468C-8BE3-AA906B773D3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9750-23C2-4CE9-BC2D-D8B97041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31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377-5BD0-468C-8BE3-AA906B773D3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9750-23C2-4CE9-BC2D-D8B97041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6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BC9E-7FFE-4108-529E-DA2D8B4C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24D2C-2A67-190B-8EB0-54F220C87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5B686-257D-10B5-1625-C40FF188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46B2-6D54-482C-A478-97F857B16A79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052CE-0BE4-3AA1-8384-F897BBCF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302CE-24CB-2175-4298-BA55D090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37-4A3F-4E5B-8EC1-F6F4E80A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4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68D0-BEE7-DBC8-4748-FCA80332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D401-6919-97DC-00C2-8F3D19AD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B03A7-5253-560B-8E22-F8795A8C9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0C3B4-7BC4-68D4-610A-9AB460567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46B2-6D54-482C-A478-97F857B16A79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4EFAE-CCB2-D1FB-4E13-3C13095F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B4099-34B2-624C-8464-741F5F12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37-4A3F-4E5B-8EC1-F6F4E80A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2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2F20-17B5-35FD-6DDC-D3B2AF5E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98DC4-AF77-CD68-53F6-52892B382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897FF-38CD-06E7-4E29-80E08EC35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4D7B9-40DC-A73D-787A-53B07790D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F6CC0-8530-F9F3-0151-1F41EAAD7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A38A8-7401-19F7-9511-7E1257D3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46B2-6D54-482C-A478-97F857B16A79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CA961-9DB6-BE45-D851-495C50B4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524FE-B5D6-75ED-081A-F00BEDF1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37-4A3F-4E5B-8EC1-F6F4E80A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5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28FB-0EB2-F850-00AD-EA2CB219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92987-4D5F-378A-54AE-DAE1C9AE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46B2-6D54-482C-A478-97F857B16A79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9D8BF-4C87-FBD4-C5E4-0D9EE6E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FA9A-EF26-8CCA-C1F9-DF378F7B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37-4A3F-4E5B-8EC1-F6F4E80A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5A43A-73C3-F7E8-25C1-F037F3E7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46B2-6D54-482C-A478-97F857B16A79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34506-12CE-3F20-A2AC-04731268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F6CC0-8363-2F49-4C1B-B3569C70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37-4A3F-4E5B-8EC1-F6F4E80A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9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4DBBE-A313-60D5-A879-50003A84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AE77-3BC7-9370-7CA5-A3920213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3EC19-EF7A-4625-BE09-050AB6DDA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3C048-344E-657F-FD00-DA77179C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46B2-6D54-482C-A478-97F857B16A79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E4CDA-8D56-D17C-CBB4-26658C11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031A3-C69B-AE2F-9B16-34ACEFB1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37-4A3F-4E5B-8EC1-F6F4E80A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7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13F7-B6D8-52C7-73F2-DD831F5E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F1BD2-EE82-2844-9127-73AD9B3DB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59973-12EB-8D59-70F4-9484041A3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B2A49-1DF5-A5D9-4883-4DF3FAC6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46B2-6D54-482C-A478-97F857B16A79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A8261-6BDA-A142-BE5B-A0C71CE1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B0E7B-18D6-5DCC-5C7A-AD85CC29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37-4A3F-4E5B-8EC1-F6F4E80A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6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36A9F4-331D-FFD7-F21E-D0AD6928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64F19-7011-F1A7-6419-9776042A9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D8F4F-851B-9775-E720-E2A079513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A46B2-6D54-482C-A478-97F857B16A79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2C8BA-DE89-7353-767C-A8B38A4BC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FA6F-C359-10D6-DEC7-3EF5A46FB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0037-4A3F-4E5B-8EC1-F6F4E80A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9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53377-5BD0-468C-8BE3-AA906B773D3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9750-23C2-4CE9-BC2D-D8B97041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5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325880"/>
            <a:ext cx="7076813" cy="5120640"/>
          </a:xfrm>
        </p:spPr>
        <p:txBody>
          <a:bodyPr>
            <a:normAutofit lnSpcReduction="10000"/>
          </a:bodyPr>
          <a:lstStyle/>
          <a:p>
            <a:pPr algn="l"/>
            <a:endParaRPr lang="ru-RU" sz="3200" dirty="0"/>
          </a:p>
          <a:p>
            <a:pPr algn="l"/>
            <a:r>
              <a:rPr lang="ru-RU" dirty="0"/>
              <a:t>Семинар</a:t>
            </a:r>
          </a:p>
          <a:p>
            <a:pPr algn="l"/>
            <a:endParaRPr lang="ru-RU" sz="3200" dirty="0"/>
          </a:p>
          <a:p>
            <a:pPr algn="l"/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 стресс влияет на людей и целые компании. Взгляд психотерапевта</a:t>
            </a:r>
            <a:r>
              <a:rPr lang="ru-RU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ru-RU" sz="3200" dirty="0" smtClean="0">
                <a:latin typeface="Calibri" panose="020F0502020204030204" pitchFamily="34" charset="0"/>
              </a:rPr>
              <a:t>С комментариями генетика.</a:t>
            </a:r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lvl="0" algn="l"/>
            <a:r>
              <a:rPr lang="ru-RU" sz="1800" dirty="0">
                <a:solidFill>
                  <a:prstClr val="black"/>
                </a:solidFill>
              </a:rPr>
              <a:t>630049, </a:t>
            </a:r>
            <a:r>
              <a:rPr lang="ru-RU" sz="1800" dirty="0" err="1">
                <a:solidFill>
                  <a:prstClr val="black"/>
                </a:solidFill>
              </a:rPr>
              <a:t>г.Новосибирск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 err="1">
                <a:solidFill>
                  <a:prstClr val="black"/>
                </a:solidFill>
              </a:rPr>
              <a:t>ул.Галущака</a:t>
            </a:r>
            <a:r>
              <a:rPr lang="ru-RU" sz="1800" dirty="0">
                <a:solidFill>
                  <a:prstClr val="black"/>
                </a:solidFill>
              </a:rPr>
              <a:t>, д.2а, офис 420 </a:t>
            </a:r>
          </a:p>
          <a:p>
            <a:pPr lvl="0" algn="l"/>
            <a:r>
              <a:rPr lang="ru-RU" sz="1800" dirty="0">
                <a:solidFill>
                  <a:prstClr val="black"/>
                </a:solidFill>
              </a:rPr>
              <a:t>тел.+79137246034 (доступен также в </a:t>
            </a:r>
            <a:r>
              <a:rPr lang="ru-RU" sz="1800" dirty="0" err="1">
                <a:solidFill>
                  <a:prstClr val="black"/>
                </a:solidFill>
              </a:rPr>
              <a:t>WhatsApp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 err="1">
                <a:solidFill>
                  <a:prstClr val="black"/>
                </a:solidFill>
              </a:rPr>
              <a:t>Telegram</a:t>
            </a:r>
            <a:r>
              <a:rPr lang="ru-RU" sz="1800" dirty="0">
                <a:solidFill>
                  <a:prstClr val="black"/>
                </a:solidFill>
              </a:rPr>
              <a:t>)</a:t>
            </a:r>
          </a:p>
          <a:p>
            <a:pPr lvl="0" algn="l"/>
            <a:r>
              <a:rPr lang="en-US" sz="1800" dirty="0">
                <a:solidFill>
                  <a:prstClr val="black"/>
                </a:solidFill>
              </a:rPr>
              <a:t>Cispsc@yandex.ru,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postcovidtest.ru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13" y="0"/>
            <a:ext cx="4657987" cy="4133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" y="107030"/>
            <a:ext cx="64617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9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7673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86691"/>
            <a:ext cx="9296400" cy="497378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СМИ, психологи предлагают  различные  методы борьбы со стрессом: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- соблюдение режима труда и отдыха, </a:t>
            </a:r>
          </a:p>
          <a:p>
            <a:pPr algn="l"/>
            <a:r>
              <a:rPr lang="ru-RU" dirty="0"/>
              <a:t>- правильное питание,</a:t>
            </a:r>
          </a:p>
          <a:p>
            <a:pPr algn="l"/>
            <a:r>
              <a:rPr lang="ru-RU" dirty="0"/>
              <a:t>- занятия спортом,</a:t>
            </a:r>
          </a:p>
          <a:p>
            <a:pPr algn="l"/>
            <a:r>
              <a:rPr lang="ru-RU" dirty="0"/>
              <a:t>- обращение за помощью - поддержкой к близким,</a:t>
            </a:r>
          </a:p>
          <a:p>
            <a:pPr algn="l"/>
            <a:r>
              <a:rPr lang="ru-RU" dirty="0"/>
              <a:t>- улучшение атмосферы на работе и т.д. </a:t>
            </a:r>
          </a:p>
          <a:p>
            <a:pPr algn="l"/>
            <a:r>
              <a:rPr lang="ru-RU" dirty="0"/>
              <a:t>Не всегда эти меры помогают.</a:t>
            </a:r>
          </a:p>
          <a:p>
            <a:pPr algn="l"/>
            <a:r>
              <a:rPr lang="ru-RU" dirty="0"/>
              <a:t>Могут развиваться  болезненные расстройства, требующие обращения за врачебной помощью.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00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89709"/>
            <a:ext cx="8963891" cy="77585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 Что должно насторожить?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42510"/>
            <a:ext cx="9144000" cy="450287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/>
              <a:t>1. Слабость, снижение энергии, снижение трудоспособности, сложность с концентрацией.</a:t>
            </a:r>
          </a:p>
          <a:p>
            <a:pPr algn="l"/>
            <a:r>
              <a:rPr lang="ru-RU" dirty="0"/>
              <a:t>2. Снижение настроения в течении двух недель и более не зависящее от обстоятельств, отсутствие радости удовольствия от раннее приятной деятельности.</a:t>
            </a:r>
          </a:p>
          <a:p>
            <a:pPr algn="l"/>
            <a:r>
              <a:rPr lang="ru-RU" dirty="0"/>
              <a:t>3. Постоянное ощущение тревоги, напряжения, навязчивые мысли.</a:t>
            </a:r>
          </a:p>
          <a:p>
            <a:pPr algn="l"/>
            <a:r>
              <a:rPr lang="ru-RU" dirty="0"/>
              <a:t>4. Проблемы со сном.</a:t>
            </a:r>
          </a:p>
          <a:p>
            <a:pPr algn="l"/>
            <a:r>
              <a:rPr lang="ru-RU" dirty="0"/>
              <a:t>5. Появление симптомов  психосоматических заболеваний (гипертоническая болезнь , язвенная болезнь желудка,  бронхиальная астма,  синдром раздраженного кишечника , ишемическая болезнь).</a:t>
            </a:r>
          </a:p>
          <a:p>
            <a:pPr algn="l"/>
            <a:r>
              <a:rPr lang="ru-RU" dirty="0"/>
              <a:t>6. Прием алкоголя, наркотиков для облегчения состояния.</a:t>
            </a:r>
          </a:p>
          <a:p>
            <a:pPr algn="l"/>
            <a:r>
              <a:rPr lang="ru-RU" dirty="0"/>
              <a:t>7. Частые простуды.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48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6DC9-4410-10A0-566D-91ECB574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Последствия КОВИД - правда или миф?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2B15-9A38-1D4C-C1C6-5EBDA8BE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5141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Ежедневно в СМИ публикуется статистика по новым случаям заболеваемости.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КОВИД - наша новая реальность, вирус постоянно мутирует, вызывая воспаление и последующие нарушения в функционировании различных органов.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Со стороны нервной системы у переболевших часто встречаются :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снижение настроения, сильная (парализующая) слабость , тревога, нарушение сна, когнитивные нарушения (потеря  или ухудшение памяти, «туман в голове"), снижение внимания, трудности запоминания новой информации.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Не помогает «взять себя в руки», подождать пока «пройдет само».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Нужна медикаментозная терапия.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5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6DC9-4410-10A0-566D-91ECB574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Типичный пациент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2B15-9A38-1D4C-C1C6-5EBDA8BE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51410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Пациентка  55 лет. 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Владелица собственного бизнеса (сеть образовательных детских учреждений).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Всегда была очень  энергичной, активной, " фонтанировала идеями",  всегда было много увлечений, интересов.  В 2020 г. впервые переболела КОВИД в среднетяжелой форме, после заболевания отмечала слабость в течении полугода, было трудно сконцентрироваться, в разговоре не могла воспроизвести некоторые слова,  появились трудности с засыпанием.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С 2023 года появились сложности в бизнесе, уменьшилось число клиентов, появился страх, что бизнес казавшийся стабильным в течении 30 лет придет  в  упадок и развалится.  Появилась тревога, сильное напряжение,  страх за будущее.  Появились мысли, что нужно что-то менять, стали планировать с семьей переезд в Израиль. Стала часто болеть, 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Перенесла в начале 2024 году грипп, после этого появилась сильная слабость, не было сил включаться в проблемы бизнеса, ситуация постепенно ухудшалась, появились мысли о закрытии всех учреждений. Отмечала существенное снижение настроения, постоянную тревогу,  будущее виделось в мрачном свете, не могла заснуть по несколько часов, появились подъемы АД  до высоких цифр.  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После обращения была назначена медикаментозная терапия, в течении двух недель состояние улучшилось,  появилось ощущение "света в конце туннеля",  стала хорошо спать, появились силы, включилась в рабочий процесс. 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После встреч с психотерапевтом, у  пациентки   постепенно  появилось принятие  своих возможностей и  ограничений, возникли   идеи  реорганизации бизнеса с учетом новой реальности,  вернулось  ощущение уверенности в себе.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Это уже не  стресс, а заболевание (тревожно-депрессивное расстройство).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Нужно обязательно обратиться к врачу.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6DC9-4410-10A0-566D-91ECB574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К кому обратиться?</a:t>
            </a: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2B15-9A38-1D4C-C1C6-5EBDA8BE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5141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Если симптомы тревоги и депрессии не проходят в течении 1 месяца, следует обратиться к врачу-психотерапевту.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Медикаментозная терапия и психотерапия - наиболее эффективны.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Психотерапевт отличается от психолога тем, что психотерапевт - это врач, имеет право назначать лекарственные препараты, знает специфику симптомов, может отделить одно заболевание от другого.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Психолог имеет педагогическое образование, работает со здоровьем.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8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6DC9-4410-10A0-566D-91ECB574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715962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2B15-9A38-1D4C-C1C6-5EBDA8BE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5141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Компании зачастую вкладывают большие средства для увеличения эффективности сотрудников (проводят тренинги,  корпоративное обучение, создают внутренние службы коллективной и психологической помощи и т.п.).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При этом необходимо обратить внимание, что если снижение эффективности работы  связано с болезненным состоянием, то в первую очередь нужно устранить его и причины появления, что заметно повысит результативность таких вложений.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Типовые корпоративные мероприятия, направленные на восстановление функционального состояния коллектива обычно включают:</a:t>
            </a:r>
          </a:p>
          <a:p>
            <a:pPr lvl="0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Проведение периодической оценки (в </a:t>
            </a:r>
            <a:r>
              <a:rPr lang="ru-RU" sz="1800" dirty="0" err="1">
                <a:solidFill>
                  <a:prstClr val="black"/>
                </a:solidFill>
              </a:rPr>
              <a:t>т.ч</a:t>
            </a:r>
            <a:r>
              <a:rPr lang="ru-RU" sz="1800" dirty="0">
                <a:solidFill>
                  <a:prstClr val="black"/>
                </a:solidFill>
              </a:rPr>
              <a:t>. в форме анонимного электронного тестирования),</a:t>
            </a:r>
          </a:p>
          <a:p>
            <a:pPr lvl="0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Проведение врачами-психотерапевтами информационно-образовательных семинаров/</a:t>
            </a:r>
            <a:r>
              <a:rPr lang="ru-RU" sz="1800" dirty="0" err="1">
                <a:solidFill>
                  <a:prstClr val="black"/>
                </a:solidFill>
              </a:rPr>
              <a:t>вебинаров</a:t>
            </a:r>
            <a:r>
              <a:rPr lang="ru-RU" sz="1800" dirty="0">
                <a:solidFill>
                  <a:prstClr val="black"/>
                </a:solidFill>
              </a:rPr>
              <a:t>,</a:t>
            </a:r>
          </a:p>
          <a:p>
            <a:pPr lvl="0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Периодические (в </a:t>
            </a:r>
            <a:r>
              <a:rPr lang="ru-RU" sz="1800" dirty="0" err="1">
                <a:solidFill>
                  <a:prstClr val="black"/>
                </a:solidFill>
              </a:rPr>
              <a:t>т.ч</a:t>
            </a:r>
            <a:r>
              <a:rPr lang="ru-RU" sz="1800" dirty="0">
                <a:solidFill>
                  <a:prstClr val="black"/>
                </a:solidFill>
              </a:rPr>
              <a:t>. выездные, без отрыва от рабочего места) консультации с назначением поддерживающей (в </a:t>
            </a:r>
            <a:r>
              <a:rPr lang="ru-RU" sz="1800" dirty="0" err="1">
                <a:solidFill>
                  <a:prstClr val="black"/>
                </a:solidFill>
              </a:rPr>
              <a:t>т.ч</a:t>
            </a:r>
            <a:r>
              <a:rPr lang="ru-RU" sz="1800" dirty="0">
                <a:solidFill>
                  <a:prstClr val="black"/>
                </a:solidFill>
              </a:rPr>
              <a:t>. медикаментозной) терапии,</a:t>
            </a:r>
          </a:p>
          <a:p>
            <a:pPr lvl="0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Адресная работа с отдельными категориями сотрудников (руководители, службы персонала, корпоративные психологи, вновь принимаемые/увольняющиеся сотрудники и т.д.),</a:t>
            </a:r>
          </a:p>
          <a:p>
            <a:pPr lvl="0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Постоянный (абонентский) доступ сотрудников (в </a:t>
            </a:r>
            <a:r>
              <a:rPr lang="ru-RU" sz="1800" dirty="0" err="1">
                <a:solidFill>
                  <a:prstClr val="black"/>
                </a:solidFill>
              </a:rPr>
              <a:t>т.ч</a:t>
            </a:r>
            <a:r>
              <a:rPr lang="ru-RU" sz="1800" dirty="0">
                <a:solidFill>
                  <a:prstClr val="black"/>
                </a:solidFill>
              </a:rPr>
              <a:t>. в режиме он-</a:t>
            </a:r>
            <a:r>
              <a:rPr lang="ru-RU" sz="1800" dirty="0" err="1">
                <a:solidFill>
                  <a:prstClr val="black"/>
                </a:solidFill>
              </a:rPr>
              <a:t>лайн</a:t>
            </a:r>
            <a:r>
              <a:rPr lang="ru-RU" sz="1800" dirty="0">
                <a:solidFill>
                  <a:prstClr val="black"/>
                </a:solidFill>
              </a:rPr>
              <a:t>) к поддержке врачей при попадании в сложную ситуацию.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3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B305-4A64-526C-740F-334EB0A1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Мультифакториальные заболевания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9DAB3-6982-B796-8277-4EEAA373A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373EEC-A5E9-BA5B-29E6-E77459AF1D18}"/>
              </a:ext>
            </a:extLst>
          </p:cNvPr>
          <p:cNvSpPr/>
          <p:nvPr/>
        </p:nvSpPr>
        <p:spPr>
          <a:xfrm>
            <a:off x="1756881" y="3429000"/>
            <a:ext cx="8270697" cy="1099335"/>
          </a:xfrm>
          <a:prstGeom prst="rect">
            <a:avLst/>
          </a:prstGeom>
          <a:gradFill flip="none" rotWithShape="1">
            <a:gsLst>
              <a:gs pos="0">
                <a:srgbClr val="BF097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66F4E-C467-B481-8B64-B571603789F4}"/>
              </a:ext>
            </a:extLst>
          </p:cNvPr>
          <p:cNvSpPr txBox="1"/>
          <p:nvPr/>
        </p:nvSpPr>
        <p:spPr>
          <a:xfrm>
            <a:off x="2157573" y="3708752"/>
            <a:ext cx="172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Генетика 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E40EC-FF8B-4EDA-B681-3CF6C758F383}"/>
              </a:ext>
            </a:extLst>
          </p:cNvPr>
          <p:cNvSpPr txBox="1"/>
          <p:nvPr/>
        </p:nvSpPr>
        <p:spPr>
          <a:xfrm>
            <a:off x="7359722" y="3801239"/>
            <a:ext cx="306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Окружающая среда</a:t>
            </a:r>
            <a:endParaRPr lang="en-US" sz="2000" b="1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CE25047-AD55-8FD4-9C07-5C9BE57AF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59B436-B53B-F9C8-0014-FA4239F2E240}"/>
              </a:ext>
            </a:extLst>
          </p:cNvPr>
          <p:cNvCxnSpPr>
            <a:cxnSpLocks/>
          </p:cNvCxnSpPr>
          <p:nvPr/>
        </p:nvCxnSpPr>
        <p:spPr>
          <a:xfrm flipH="1" flipV="1">
            <a:off x="2157573" y="2743200"/>
            <a:ext cx="6849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D7E8B3-F7D3-5990-5260-65C4BDF627AE}"/>
              </a:ext>
            </a:extLst>
          </p:cNvPr>
          <p:cNvCxnSpPr>
            <a:cxnSpLocks/>
          </p:cNvCxnSpPr>
          <p:nvPr/>
        </p:nvCxnSpPr>
        <p:spPr>
          <a:xfrm>
            <a:off x="3020602" y="4528333"/>
            <a:ext cx="0" cy="716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803958-0351-8A0C-E4AF-F2C02C4986AD}"/>
              </a:ext>
            </a:extLst>
          </p:cNvPr>
          <p:cNvCxnSpPr>
            <a:cxnSpLocks/>
          </p:cNvCxnSpPr>
          <p:nvPr/>
        </p:nvCxnSpPr>
        <p:spPr>
          <a:xfrm>
            <a:off x="5892229" y="4528332"/>
            <a:ext cx="0" cy="716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E6F30A-1324-7DC0-84C0-0CBD9444D6CE}"/>
              </a:ext>
            </a:extLst>
          </p:cNvPr>
          <p:cNvCxnSpPr>
            <a:cxnSpLocks/>
          </p:cNvCxnSpPr>
          <p:nvPr/>
        </p:nvCxnSpPr>
        <p:spPr>
          <a:xfrm flipV="1">
            <a:off x="4443572" y="2774326"/>
            <a:ext cx="0" cy="654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47206F-F1F2-9286-AE34-DCD494B006C3}"/>
              </a:ext>
            </a:extLst>
          </p:cNvPr>
          <p:cNvCxnSpPr>
            <a:cxnSpLocks/>
          </p:cNvCxnSpPr>
          <p:nvPr/>
        </p:nvCxnSpPr>
        <p:spPr>
          <a:xfrm flipV="1">
            <a:off x="7195334" y="2774326"/>
            <a:ext cx="0" cy="654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913FFB-3D9C-A5FA-7153-ABC1E1E24F9E}"/>
              </a:ext>
            </a:extLst>
          </p:cNvPr>
          <p:cNvCxnSpPr>
            <a:cxnSpLocks/>
          </p:cNvCxnSpPr>
          <p:nvPr/>
        </p:nvCxnSpPr>
        <p:spPr>
          <a:xfrm>
            <a:off x="9279276" y="4528333"/>
            <a:ext cx="0" cy="716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E7ED711-269C-2D04-3203-18535BEBF5DB}"/>
              </a:ext>
            </a:extLst>
          </p:cNvPr>
          <p:cNvSpPr txBox="1"/>
          <p:nvPr/>
        </p:nvSpPr>
        <p:spPr>
          <a:xfrm>
            <a:off x="1688388" y="2343351"/>
            <a:ext cx="182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Хантингтон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29DDF6-828F-58E9-E688-825DE81354A5}"/>
              </a:ext>
            </a:extLst>
          </p:cNvPr>
          <p:cNvSpPr txBox="1"/>
          <p:nvPr/>
        </p:nvSpPr>
        <p:spPr>
          <a:xfrm>
            <a:off x="2280863" y="5244651"/>
            <a:ext cx="160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Альцгеймер?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8B1D93-C89B-7499-BD4E-ACCB211CB50B}"/>
              </a:ext>
            </a:extLst>
          </p:cNvPr>
          <p:cNvSpPr txBox="1"/>
          <p:nvPr/>
        </p:nvSpPr>
        <p:spPr>
          <a:xfrm>
            <a:off x="3904176" y="1900376"/>
            <a:ext cx="2359636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ctr">
              <a:spcBef>
                <a:spcPts val="300"/>
              </a:spcBef>
              <a:spcAft>
                <a:spcPts val="375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Пост травматический синдром?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D7BC6-55DE-408D-5C30-F4219C61D68B}"/>
              </a:ext>
            </a:extLst>
          </p:cNvPr>
          <p:cNvSpPr txBox="1"/>
          <p:nvPr/>
        </p:nvSpPr>
        <p:spPr>
          <a:xfrm>
            <a:off x="6472719" y="2364035"/>
            <a:ext cx="162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Депрессия?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5F38B5-909D-D8C1-BAB2-ECDA4C95787C}"/>
              </a:ext>
            </a:extLst>
          </p:cNvPr>
          <p:cNvSpPr txBox="1"/>
          <p:nvPr/>
        </p:nvSpPr>
        <p:spPr>
          <a:xfrm>
            <a:off x="8753582" y="5379589"/>
            <a:ext cx="1076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Стресс?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A91EB7-8622-49B4-78FD-23EB928B1CA1}"/>
              </a:ext>
            </a:extLst>
          </p:cNvPr>
          <p:cNvSpPr txBox="1"/>
          <p:nvPr/>
        </p:nvSpPr>
        <p:spPr>
          <a:xfrm>
            <a:off x="4592228" y="5331476"/>
            <a:ext cx="3007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Послеродовая депрессия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36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9B08-4A6F-06B1-0A12-6886D360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795" y="375399"/>
            <a:ext cx="10515600" cy="1325563"/>
          </a:xfrm>
        </p:spPr>
        <p:txBody>
          <a:bodyPr/>
          <a:lstStyle/>
          <a:p>
            <a:r>
              <a:rPr lang="ru-RU" dirty="0"/>
              <a:t>Генетика		 или		 Эпигенетика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95889C-A7E7-B63F-5E89-87E3AEDF2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0490"/>
          <a:stretch/>
        </p:blipFill>
        <p:spPr>
          <a:xfrm>
            <a:off x="5918501" y="2090273"/>
            <a:ext cx="6273499" cy="3450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E20C2-A97A-419C-271B-F1A793FCE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83" y="2075381"/>
            <a:ext cx="4998679" cy="346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2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87E8-5BB3-EA68-271E-324DB14E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63" y="1680217"/>
            <a:ext cx="4339975" cy="1325563"/>
          </a:xfrm>
        </p:spPr>
        <p:txBody>
          <a:bodyPr/>
          <a:lstStyle/>
          <a:p>
            <a:r>
              <a:rPr lang="ru-RU" dirty="0"/>
              <a:t>Судьба или наш выбор?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5E6B3B-B3BB-EBC8-6DDD-893E0395B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728" y="365125"/>
            <a:ext cx="6679845" cy="62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DD62-A600-17CC-0D29-16DC90E7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7" y="2337762"/>
            <a:ext cx="2891318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Эпигенетика для дигностики и лечения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F9E166-DD18-29AA-206C-C454BEF89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553" y="465102"/>
            <a:ext cx="8525594" cy="59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3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6DC9-4410-10A0-566D-91ECB574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Докладчики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2B15-9A38-1D4C-C1C6-5EBDA8BE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782" y="1066800"/>
            <a:ext cx="7904017" cy="54586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Попова Юлия Георгиевна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генеральный директор ООО «Центр клинических исследований и психотерапии»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 err="1">
                <a:solidFill>
                  <a:prstClr val="black"/>
                </a:solidFill>
              </a:rPr>
              <a:t>Рыжененкова</a:t>
            </a:r>
            <a:r>
              <a:rPr lang="ru-RU" sz="1800" dirty="0">
                <a:solidFill>
                  <a:prstClr val="black"/>
                </a:solidFill>
              </a:rPr>
              <a:t> Олеся Евгеньевна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врач-психотерапевт высшей </a:t>
            </a:r>
            <a:r>
              <a:rPr lang="ru-RU" sz="1800" dirty="0" smtClean="0">
                <a:solidFill>
                  <a:prstClr val="black"/>
                </a:solidFill>
              </a:rPr>
              <a:t>категории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	Ахмад </a:t>
            </a:r>
            <a:r>
              <a:rPr lang="ru-RU" sz="1800" dirty="0" err="1" smtClean="0">
                <a:solidFill>
                  <a:prstClr val="black"/>
                </a:solidFill>
              </a:rPr>
              <a:t>Бейркдар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	младший </a:t>
            </a:r>
            <a:r>
              <a:rPr lang="ru-RU" sz="1800" dirty="0">
                <a:solidFill>
                  <a:prstClr val="black"/>
                </a:solidFill>
              </a:rPr>
              <a:t>научный сотрудник 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	Института </a:t>
            </a:r>
            <a:r>
              <a:rPr lang="ru-RU" sz="1800" dirty="0">
                <a:solidFill>
                  <a:prstClr val="black"/>
                </a:solidFill>
              </a:rPr>
              <a:t>цитологии и генетики СО РАН</a:t>
            </a: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36" y="3737263"/>
            <a:ext cx="1905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6" y="1066800"/>
            <a:ext cx="1909970" cy="1919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578" y="4084996"/>
            <a:ext cx="2440495" cy="24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1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DE6D-441F-7098-FA8C-AA9C389B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Эпигенетическая наследственность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FE04AD-0E95-9F22-9B8B-0AB063DF5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130" y="1690688"/>
            <a:ext cx="6053283" cy="4214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3D4D19-B184-B574-BD60-B611B97BAF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461"/>
          <a:stretch/>
        </p:blipFill>
        <p:spPr>
          <a:xfrm>
            <a:off x="6774458" y="3031210"/>
            <a:ext cx="5417542" cy="36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2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6DC9-4410-10A0-566D-91ECB574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Информация о ООО «Центр клинических исследований и психотерапии»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2B15-9A38-1D4C-C1C6-5EBDA8BE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514109"/>
          </a:xfrm>
        </p:spPr>
        <p:txBody>
          <a:bodyPr>
            <a:normAutofit/>
          </a:bodyPr>
          <a:lstStyle/>
          <a:p>
            <a:pPr marL="342900" lvl="0" indent="-342900"/>
            <a:r>
              <a:rPr lang="ru-RU" sz="1800" dirty="0">
                <a:solidFill>
                  <a:prstClr val="black"/>
                </a:solidFill>
              </a:rPr>
              <a:t>Лицензия на осуществление медицинской деятельности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ЛО-54-01-006207 от 01.07.2021 по направлениям </a:t>
            </a:r>
            <a:r>
              <a:rPr lang="ru-RU" sz="18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психиатрия и психотерапия</a:t>
            </a:r>
          </a:p>
          <a:p>
            <a:pPr marL="342900" lvl="0" indent="-34290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Количество амбулаторных карт пациентов – более 10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00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342900" lvl="0" indent="-34290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Врачей – 10, в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т.ч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. 5 – высшей категории, 5 – члены РПА, клинический психолог, детский психолог</a:t>
            </a:r>
          </a:p>
          <a:p>
            <a:pPr marL="342900" lvl="0" indent="-34290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Руководитель –  врач-психотерапевт Попова Юлия Георгиевна, стаж 24 года, образование – НГМУ (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г.Новосибирск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),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НМИЦ ПН им.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В.М.Бехтерева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г.Санкт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-Петербург)</a:t>
            </a:r>
          </a:p>
          <a:p>
            <a:pPr marL="342900" lvl="0" indent="-34290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Главный врач  – врач-психиатр Попова Любовь Михайловна, стаж 49 лет, в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т.ч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. 21 год – заведующий отделения Государственная Новосибирская клиническая психиатрическая больница № 3</a:t>
            </a:r>
          </a:p>
          <a:p>
            <a:pPr marL="342900" lvl="0" indent="-34290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Центр является региональной площадкой для проведения выездных циклов повышения квалификации врачей-психиатров/психотерапевтов НМИЦ ПН им.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В.М.Бехтерева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г.Санкт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-Петербург)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630049, </a:t>
            </a:r>
            <a:r>
              <a:rPr lang="ru-RU" sz="1800" dirty="0" err="1">
                <a:solidFill>
                  <a:prstClr val="black"/>
                </a:solidFill>
              </a:rPr>
              <a:t>г.Новосибирск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 err="1">
                <a:solidFill>
                  <a:prstClr val="black"/>
                </a:solidFill>
              </a:rPr>
              <a:t>ул.Галущака</a:t>
            </a:r>
            <a:r>
              <a:rPr lang="ru-RU" sz="1800" dirty="0">
                <a:solidFill>
                  <a:prstClr val="black"/>
                </a:solidFill>
              </a:rPr>
              <a:t>, д.2а, офис 420 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тел.+79137246034 (доступен также в </a:t>
            </a:r>
            <a:r>
              <a:rPr lang="ru-RU" sz="1800" dirty="0" err="1">
                <a:solidFill>
                  <a:prstClr val="black"/>
                </a:solidFill>
              </a:rPr>
              <a:t>WhatsApp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 err="1">
                <a:solidFill>
                  <a:prstClr val="black"/>
                </a:solidFill>
              </a:rPr>
              <a:t>Telegram</a:t>
            </a:r>
            <a:r>
              <a:rPr lang="ru-RU" sz="18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Cispsc@yandex.ru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en-US" sz="1800" dirty="0">
                <a:solidFill>
                  <a:prstClr val="black"/>
                </a:solidFill>
              </a:rPr>
              <a:t>postcovidtest.ru</a:t>
            </a:r>
            <a:r>
              <a:rPr lang="ru-RU" sz="1800" dirty="0">
                <a:solidFill>
                  <a:prstClr val="black"/>
                </a:solidFill>
              </a:rPr>
              <a:t>					Запись через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								</a:t>
            </a:r>
            <a:r>
              <a:rPr lang="ru-RU" sz="1800" dirty="0" err="1">
                <a:solidFill>
                  <a:prstClr val="black"/>
                </a:solidFill>
              </a:rPr>
              <a:t>Сберздоровье</a:t>
            </a: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372" y="4939633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6DC9-4410-10A0-566D-91ECB574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r>
              <a:rPr lang="ru-RU" sz="2400" b="1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2B15-9A38-1D4C-C1C6-5EBDA8BE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066800"/>
            <a:ext cx="10661073" cy="5486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Все мы хотим быть счастливыми, здоровыми и успешными. </a:t>
            </a:r>
          </a:p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Здоровье – неотъемлемая составляющая качества жизни.</a:t>
            </a:r>
          </a:p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Качество жизни -  совокупность физического, психологического, эмоционального и социального здоровья человека, основанное на его восприятии своего места в обществе (ВОЗ).</a:t>
            </a:r>
          </a:p>
          <a:p>
            <a:pPr mar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Это в идеале )							А как на самом деле?</a:t>
            </a:r>
          </a:p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								Не все так просто(</a:t>
            </a:r>
          </a:p>
          <a:p>
            <a:pPr mar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0" y="3662648"/>
            <a:ext cx="1447800" cy="2262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28" y="3662648"/>
            <a:ext cx="1696643" cy="22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9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4509" y="401784"/>
            <a:ext cx="10072255" cy="623454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Программа "Оценка функционального состояния административного, офисного персонала и служащих".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4509" y="1246909"/>
            <a:ext cx="9919855" cy="5153890"/>
          </a:xfrm>
        </p:spPr>
        <p:txBody>
          <a:bodyPr>
            <a:normAutofit/>
          </a:bodyPr>
          <a:lstStyle/>
          <a:p>
            <a:pPr lvl="0" algn="l"/>
            <a:endParaRPr lang="ru-RU" sz="1500" dirty="0">
              <a:solidFill>
                <a:prstClr val="black"/>
              </a:solidFill>
            </a:endParaRPr>
          </a:p>
          <a:p>
            <a:pPr lvl="0" algn="l"/>
            <a:r>
              <a:rPr lang="ru-RU" sz="2000" dirty="0">
                <a:solidFill>
                  <a:prstClr val="black"/>
                </a:solidFill>
              </a:rPr>
              <a:t>С   2021 г.  «Центр клинических исследований и психотерапии» проводит клинические исследования  о влиянии стресса и тревоги на здоровье сотрудников различных организаций. </a:t>
            </a:r>
          </a:p>
          <a:p>
            <a:pPr lvl="0" algn="l"/>
            <a:r>
              <a:rPr lang="ru-RU" sz="2000" dirty="0">
                <a:solidFill>
                  <a:prstClr val="black"/>
                </a:solidFill>
              </a:rPr>
              <a:t>Проводились обследования госслужащих, работников финансовой, телекоммуникационной сферы, IT, логистики и ВЭД, здравоохранения, филиалов крупных производственных компаний.</a:t>
            </a:r>
          </a:p>
          <a:p>
            <a:pPr lvl="0" algn="l"/>
            <a:r>
              <a:rPr lang="ru-RU" sz="2000" dirty="0">
                <a:solidFill>
                  <a:prstClr val="black"/>
                </a:solidFill>
              </a:rPr>
              <a:t> </a:t>
            </a:r>
          </a:p>
          <a:p>
            <a:pPr lvl="0" algn="l"/>
            <a:r>
              <a:rPr lang="ru-RU" sz="2000" dirty="0">
                <a:solidFill>
                  <a:prstClr val="black"/>
                </a:solidFill>
              </a:rPr>
              <a:t>Только </a:t>
            </a:r>
            <a:r>
              <a:rPr lang="ru-RU" sz="2000" b="1" dirty="0">
                <a:solidFill>
                  <a:prstClr val="black"/>
                </a:solidFill>
              </a:rPr>
              <a:t>18 % </a:t>
            </a:r>
            <a:r>
              <a:rPr lang="ru-RU" sz="2000" dirty="0">
                <a:solidFill>
                  <a:prstClr val="black"/>
                </a:solidFill>
              </a:rPr>
              <a:t>респондентов оценили свое состояние как хорошее,</a:t>
            </a:r>
          </a:p>
          <a:p>
            <a:pPr lvl="0" algn="l"/>
            <a:r>
              <a:rPr lang="ru-RU" sz="2000" b="1" dirty="0">
                <a:solidFill>
                  <a:prstClr val="black"/>
                </a:solidFill>
              </a:rPr>
              <a:t> 82% </a:t>
            </a:r>
            <a:r>
              <a:rPr lang="ru-RU" sz="2000" dirty="0">
                <a:solidFill>
                  <a:prstClr val="black"/>
                </a:solidFill>
              </a:rPr>
              <a:t>отмечали различные проявления астении, депрессии, тревоги,</a:t>
            </a:r>
          </a:p>
          <a:p>
            <a:pPr lvl="0" algn="l"/>
            <a:r>
              <a:rPr lang="ru-RU" sz="2000" dirty="0">
                <a:solidFill>
                  <a:prstClr val="black"/>
                </a:solidFill>
              </a:rPr>
              <a:t>на плохой сон жаловались </a:t>
            </a:r>
            <a:r>
              <a:rPr lang="ru-RU" sz="2000" b="1" dirty="0">
                <a:solidFill>
                  <a:prstClr val="black"/>
                </a:solidFill>
              </a:rPr>
              <a:t>73 % </a:t>
            </a:r>
            <a:r>
              <a:rPr lang="ru-RU" sz="2000" dirty="0">
                <a:solidFill>
                  <a:prstClr val="black"/>
                </a:solidFill>
              </a:rPr>
              <a:t>респондентов,</a:t>
            </a:r>
          </a:p>
          <a:p>
            <a:pPr lvl="0" algn="l"/>
            <a:r>
              <a:rPr lang="ru-RU" sz="2000" dirty="0">
                <a:solidFill>
                  <a:prstClr val="black"/>
                </a:solidFill>
              </a:rPr>
              <a:t>до </a:t>
            </a:r>
            <a:r>
              <a:rPr lang="ru-RU" sz="2000" b="1" dirty="0">
                <a:solidFill>
                  <a:prstClr val="black"/>
                </a:solidFill>
              </a:rPr>
              <a:t>50%</a:t>
            </a:r>
            <a:r>
              <a:rPr lang="ru-RU" sz="2000" dirty="0">
                <a:solidFill>
                  <a:prstClr val="black"/>
                </a:solidFill>
              </a:rPr>
              <a:t> пропусков по нетрудоспособности (больничных) вне периодов сезонных инфекций и без учета пропусков по уходу за детьми связано с психогенными факторами,</a:t>
            </a:r>
          </a:p>
          <a:p>
            <a:pPr lvl="0" algn="l"/>
            <a:r>
              <a:rPr lang="ru-RU" sz="2000" dirty="0">
                <a:solidFill>
                  <a:prstClr val="black"/>
                </a:solidFill>
              </a:rPr>
              <a:t>психоэмоциональные факторы оказывают существенное влияние на текучесть кадров.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5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6DC9-4410-10A0-566D-91ECB574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Модель непредсказуемого умеренного стресса для изучения депрессии на животных (</a:t>
            </a:r>
            <a:r>
              <a:rPr lang="ru-RU" sz="2400" b="1" dirty="0" err="1"/>
              <a:t>Willner</a:t>
            </a:r>
            <a:r>
              <a:rPr lang="ru-RU" sz="2400" b="1" dirty="0"/>
              <a:t>, 2016).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2B15-9A38-1D4C-C1C6-5EBDA8BE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3" y="1343891"/>
            <a:ext cx="11055927" cy="5389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Воздействие							 Наблюдаемые последствия:</a:t>
            </a:r>
          </a:p>
          <a:p>
            <a:pPr marL="0" indent="0">
              <a:buNone/>
            </a:pPr>
            <a:r>
              <a:rPr lang="ru-RU" sz="2200" b="1" dirty="0"/>
              <a:t>в течение двух и более недель:</a:t>
            </a:r>
            <a:r>
              <a:rPr lang="ru-RU" sz="2200" dirty="0"/>
              <a:t>				            </a:t>
            </a:r>
            <a:r>
              <a:rPr lang="ru-RU" sz="2200" dirty="0" err="1"/>
              <a:t>Депрессивноподобное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Изоляция							            состояние,</a:t>
            </a:r>
          </a:p>
          <a:p>
            <a:pPr marL="0" indent="0">
              <a:buNone/>
            </a:pPr>
            <a:r>
              <a:rPr lang="ru-RU" sz="2200" dirty="0"/>
              <a:t>Голод								            тревожность,</a:t>
            </a:r>
          </a:p>
          <a:p>
            <a:pPr marL="0" indent="0">
              <a:buNone/>
            </a:pPr>
            <a:r>
              <a:rPr lang="ru-RU" sz="2200" dirty="0"/>
              <a:t>Жажда								            повышение агрессии</a:t>
            </a:r>
          </a:p>
          <a:p>
            <a:pPr marL="0" indent="0">
              <a:buNone/>
            </a:pPr>
            <a:r>
              <a:rPr lang="ru-RU" sz="2200" dirty="0"/>
              <a:t>колебания  температуры</a:t>
            </a:r>
          </a:p>
          <a:p>
            <a:pPr marL="0" indent="0">
              <a:buNone/>
            </a:pPr>
            <a:r>
              <a:rPr lang="ru-RU" sz="2200" dirty="0"/>
              <a:t>принудительное плаванье </a:t>
            </a:r>
          </a:p>
          <a:p>
            <a:pPr marL="0" indent="0">
              <a:buNone/>
            </a:pPr>
            <a:r>
              <a:rPr lang="ru-RU" sz="2200" dirty="0"/>
              <a:t>смена светового режима</a:t>
            </a:r>
          </a:p>
          <a:p>
            <a:pPr marL="0" indent="0">
              <a:buNone/>
            </a:pPr>
            <a:r>
              <a:rPr lang="ru-RU" sz="2200" dirty="0"/>
              <a:t>приподнятый крестообразный лабиринт</a:t>
            </a:r>
          </a:p>
          <a:p>
            <a:pPr marL="0" indent="0">
              <a:buNone/>
            </a:pPr>
            <a:r>
              <a:rPr lang="ru-RU" sz="2200" dirty="0"/>
              <a:t>открытое поле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277" y="1918853"/>
            <a:ext cx="3281851" cy="25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7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9128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Факторы стресса для человека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37855"/>
            <a:ext cx="9144000" cy="4779818"/>
          </a:xfrm>
        </p:spPr>
        <p:txBody>
          <a:bodyPr>
            <a:normAutofit/>
          </a:bodyPr>
          <a:lstStyle/>
          <a:p>
            <a:pPr lvl="0" algn="l"/>
            <a:endParaRPr lang="ru-RU" sz="1600" dirty="0">
              <a:solidFill>
                <a:prstClr val="black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трудности на работе, учебе ( напряженный график, высокие требования, конфликты с  начальством, коллегами/ сокурсниками),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сложности в личной жизни ( одиночество,  разногласия в семье),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разлука или потеря близких, болезнь.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</a:endParaRPr>
          </a:p>
          <a:p>
            <a:pPr lvl="0" algn="l"/>
            <a:r>
              <a:rPr lang="ru-RU" sz="2000" dirty="0">
                <a:solidFill>
                  <a:prstClr val="black"/>
                </a:solidFill>
              </a:rPr>
              <a:t> В нашем  постоянно меняющемся мире  человек сталкивается   также  с  выраженной  непредсказуемостью ,</a:t>
            </a:r>
          </a:p>
          <a:p>
            <a:pPr lvl="0" algn="l"/>
            <a:r>
              <a:rPr lang="ru-RU" sz="2000" dirty="0">
                <a:solidFill>
                  <a:prstClr val="black"/>
                </a:solidFill>
              </a:rPr>
              <a:t>экономической нестабильностью, </a:t>
            </a:r>
          </a:p>
          <a:p>
            <a:pPr lvl="0" algn="l"/>
            <a:r>
              <a:rPr lang="ru-RU" sz="2000" dirty="0">
                <a:solidFill>
                  <a:prstClr val="black"/>
                </a:solidFill>
              </a:rPr>
              <a:t>страхом потери работы,  материальными  трудностями.</a:t>
            </a:r>
          </a:p>
          <a:p>
            <a:pPr lvl="0" algn="l"/>
            <a:endParaRPr lang="ru-RU" sz="1600" dirty="0">
              <a:solidFill>
                <a:prstClr val="black"/>
              </a:solidFill>
            </a:endParaRPr>
          </a:p>
          <a:p>
            <a:pPr lvl="0" algn="l"/>
            <a:r>
              <a:rPr lang="ru-RU" sz="1800" dirty="0">
                <a:solidFill>
                  <a:prstClr val="black"/>
                </a:solidFill>
              </a:rPr>
              <a:t>                                                                                          "Не дай вам бог жить в эпоху перемен..."</a:t>
            </a:r>
          </a:p>
        </p:txBody>
      </p:sp>
    </p:spTree>
    <p:extLst>
      <p:ext uri="{BB962C8B-B14F-4D97-AF65-F5344CB8AC3E}">
        <p14:creationId xmlns:p14="http://schemas.microsoft.com/office/powerpoint/2010/main" val="165666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6DC9-4410-10A0-566D-91ECB574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r>
              <a:rPr lang="ru-RU" sz="2800" b="1" dirty="0"/>
              <a:t>Виды стресса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2B15-9A38-1D4C-C1C6-5EBDA8BE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6" y="1233054"/>
            <a:ext cx="10515600" cy="551410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Острый стресс – это состояние, которое может оказаться для организма как негативным, так и положительным (попадание в ДТП, путешествие, сдача сложного экзамена ,  замужество  или женитьба).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Острый стресс быстро проходит, остаются только эмоциональные переживания и   память о них. Сопровождается выбросом в кровь катехоламинов и </a:t>
            </a:r>
            <a:r>
              <a:rPr lang="ru-RU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глюкокортикоидов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повышением АД, ускорением пульса, улучшением кровообращения, активности ЦНС, улучшается обмен веществ,  улучшаются иммунные реакции). Острый стресс может быть и полезен для организма, он дает организму хорошую «встряску», активизирует силы для решения важных проблем.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хроническом стрессе происходят те же реакции, но из-за того, что этот механизм действует постоянно, организм и эндокринная система очень сильно страдают. 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2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6DC9-4410-10A0-566D-91ECB574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49" y="1066800"/>
            <a:ext cx="4898087" cy="4657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474" y="1066800"/>
            <a:ext cx="5279594" cy="45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7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9891</TotalTime>
  <Words>1386</Words>
  <Application>Microsoft Office PowerPoint</Application>
  <PresentationFormat>Широкоэкранный</PresentationFormat>
  <Paragraphs>159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Times New Roman</vt:lpstr>
      <vt:lpstr>Office Theme</vt:lpstr>
      <vt:lpstr>Тема Office</vt:lpstr>
      <vt:lpstr>Презентация PowerPoint</vt:lpstr>
      <vt:lpstr>Докладчики </vt:lpstr>
      <vt:lpstr>Информация о ООО «Центр клинических исследований и психотерапии» </vt:lpstr>
      <vt:lpstr>  </vt:lpstr>
      <vt:lpstr>Программа "Оценка функционального состояния административного, офисного персонала и служащих".  </vt:lpstr>
      <vt:lpstr>Модель непредсказуемого умеренного стресса для изучения депрессии на животных (Willner, 2016).</vt:lpstr>
      <vt:lpstr>Факторы стресса для человека</vt:lpstr>
      <vt:lpstr>Виды стресса</vt:lpstr>
      <vt:lpstr> </vt:lpstr>
      <vt:lpstr> </vt:lpstr>
      <vt:lpstr> Что должно насторожить?</vt:lpstr>
      <vt:lpstr>Последствия КОВИД - правда или миф? </vt:lpstr>
      <vt:lpstr>Типичный пациент </vt:lpstr>
      <vt:lpstr>К кому обратиться?</vt:lpstr>
      <vt:lpstr> </vt:lpstr>
      <vt:lpstr>Мультифакториальные заболевания</vt:lpstr>
      <vt:lpstr>Генетика   или   Эпигенетика</vt:lpstr>
      <vt:lpstr>Судьба или наш выбор?</vt:lpstr>
      <vt:lpstr>Эпигенетика для дигностики и лечения</vt:lpstr>
      <vt:lpstr>Эпигенетическая наследственность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Арсен Муллагалиев</dc:creator>
  <cp:lastModifiedBy>Dell</cp:lastModifiedBy>
  <cp:revision>125</cp:revision>
  <dcterms:created xsi:type="dcterms:W3CDTF">2022-05-04T02:53:19Z</dcterms:created>
  <dcterms:modified xsi:type="dcterms:W3CDTF">2025-01-23T13:10:18Z</dcterms:modified>
</cp:coreProperties>
</file>