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5" r:id="rId1"/>
  </p:sldMasterIdLst>
  <p:notesMasterIdLst>
    <p:notesMasterId r:id="rId18"/>
  </p:notesMasterIdLst>
  <p:sldIdLst>
    <p:sldId id="314" r:id="rId2"/>
    <p:sldId id="324" r:id="rId3"/>
    <p:sldId id="325" r:id="rId4"/>
    <p:sldId id="326" r:id="rId5"/>
    <p:sldId id="327" r:id="rId6"/>
    <p:sldId id="328" r:id="rId7"/>
    <p:sldId id="338" r:id="rId8"/>
    <p:sldId id="331" r:id="rId9"/>
    <p:sldId id="329" r:id="rId10"/>
    <p:sldId id="330" r:id="rId11"/>
    <p:sldId id="332" r:id="rId12"/>
    <p:sldId id="333" r:id="rId13"/>
    <p:sldId id="334" r:id="rId14"/>
    <p:sldId id="335" r:id="rId15"/>
    <p:sldId id="336" r:id="rId16"/>
    <p:sldId id="337" r:id="rId17"/>
  </p:sldIdLst>
  <p:sldSz cx="12192000" cy="6858000"/>
  <p:notesSz cx="6858000" cy="9144000"/>
  <p:embeddedFontLst>
    <p:embeddedFont>
      <p:font typeface="Montserrat" panose="020B0604020202020204" charset="-52"/>
      <p:regular r:id="rId19"/>
      <p:bold r:id="rId20"/>
      <p:italic r:id="rId21"/>
      <p:boldItalic r:id="rId22"/>
    </p:embeddedFont>
    <p:embeddedFont>
      <p:font typeface="Calibri Light" panose="020F0302020204030204" pitchFamily="34" charset="0"/>
      <p:regular r:id="rId23"/>
      <p: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оня" initials="С" lastIdx="1" clrIdx="0">
    <p:extLst>
      <p:ext uri="{19B8F6BF-5375-455C-9EA6-DF929625EA0E}">
        <p15:presenceInfo xmlns:p15="http://schemas.microsoft.com/office/powerpoint/2012/main" userId="Сон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72CC"/>
    <a:srgbClr val="F4F4F4"/>
    <a:srgbClr val="E6E6E6"/>
    <a:srgbClr val="CBD5E8"/>
    <a:srgbClr val="2B9AD6"/>
    <a:srgbClr val="FF8A8A"/>
    <a:srgbClr val="FFFFFF"/>
    <a:srgbClr val="2485D0"/>
    <a:srgbClr val="273E83"/>
    <a:srgbClr val="1C58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73" autoAdjust="0"/>
    <p:restoredTop sz="96395" autoAdjust="0"/>
  </p:normalViewPr>
  <p:slideViewPr>
    <p:cSldViewPr snapToGrid="0">
      <p:cViewPr varScale="1">
        <p:scale>
          <a:sx n="61" d="100"/>
          <a:sy n="61" d="100"/>
        </p:scale>
        <p:origin x="101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9097E-6DE1-4F17-979E-E3D215B0F0AB}" type="datetimeFigureOut">
              <a:rPr lang="en-US" smtClean="0"/>
              <a:t>10/18/2025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2D000-B3F1-4629-ABE7-8B0816D4C1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8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solidFill>
          <a:srgbClr val="1E7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12930" y="2160521"/>
            <a:ext cx="6439287" cy="1327635"/>
          </a:xfrm>
        </p:spPr>
        <p:txBody>
          <a:bodyPr anchor="b">
            <a:normAutofit/>
          </a:bodyPr>
          <a:lstStyle>
            <a:lvl1pPr algn="l">
              <a:defRPr sz="4400" b="1" baseline="0">
                <a:solidFill>
                  <a:schemeClr val="bg1"/>
                </a:solidFill>
                <a:latin typeface="Montserrat" panose="00000500000000000000" pitchFamily="2" charset="-52"/>
              </a:defRPr>
            </a:lvl1pPr>
          </a:lstStyle>
          <a:p>
            <a:r>
              <a:rPr lang="ru-RU" dirty="0" smtClean="0"/>
              <a:t>НАЗВАНИЕ</a:t>
            </a:r>
            <a:br>
              <a:rPr lang="ru-RU" dirty="0" smtClean="0"/>
            </a:br>
            <a:r>
              <a:rPr lang="ru-RU" dirty="0" smtClean="0"/>
              <a:t>ПРЕЗЕНТАЦИИ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712929" y="3854685"/>
            <a:ext cx="6439288" cy="0"/>
          </a:xfrm>
          <a:prstGeom prst="line">
            <a:avLst/>
          </a:prstGeom>
          <a:ln w="28575">
            <a:solidFill>
              <a:srgbClr val="2B9A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Рисунок 17"/>
          <p:cNvSpPr>
            <a:spLocks noGrp="1"/>
          </p:cNvSpPr>
          <p:nvPr>
            <p:ph type="pic" sz="quarter" idx="14"/>
          </p:nvPr>
        </p:nvSpPr>
        <p:spPr>
          <a:xfrm>
            <a:off x="9553633" y="216464"/>
            <a:ext cx="1760538" cy="1035050"/>
          </a:xfrm>
        </p:spPr>
        <p:txBody>
          <a:bodyPr/>
          <a:lstStyle/>
          <a:p>
            <a:endParaRPr lang="ru-RU"/>
          </a:p>
        </p:txBody>
      </p:sp>
      <p:sp>
        <p:nvSpPr>
          <p:cNvPr id="20" name="Ромб 19"/>
          <p:cNvSpPr/>
          <p:nvPr userDrawn="1"/>
        </p:nvSpPr>
        <p:spPr>
          <a:xfrm>
            <a:off x="6623880" y="1587212"/>
            <a:ext cx="4389126" cy="4389126"/>
          </a:xfrm>
          <a:prstGeom prst="diamond">
            <a:avLst/>
          </a:prstGeom>
          <a:solidFill>
            <a:srgbClr val="2B9AD6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омб 20"/>
          <p:cNvSpPr/>
          <p:nvPr userDrawn="1"/>
        </p:nvSpPr>
        <p:spPr>
          <a:xfrm>
            <a:off x="8100651" y="1741752"/>
            <a:ext cx="1951933" cy="1951933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омб 22"/>
          <p:cNvSpPr/>
          <p:nvPr userDrawn="1"/>
        </p:nvSpPr>
        <p:spPr>
          <a:xfrm>
            <a:off x="7692865" y="3291896"/>
            <a:ext cx="1125578" cy="1125578"/>
          </a:xfrm>
          <a:prstGeom prst="diamond">
            <a:avLst/>
          </a:prstGeom>
          <a:solidFill>
            <a:srgbClr val="2485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B9AD6"/>
              </a:solidFill>
            </a:endParaRPr>
          </a:p>
        </p:txBody>
      </p:sp>
      <p:sp>
        <p:nvSpPr>
          <p:cNvPr id="24" name="Ромб 23"/>
          <p:cNvSpPr/>
          <p:nvPr userDrawn="1"/>
        </p:nvSpPr>
        <p:spPr>
          <a:xfrm>
            <a:off x="9209600" y="2878719"/>
            <a:ext cx="1951933" cy="1951933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омб 24"/>
          <p:cNvSpPr/>
          <p:nvPr userDrawn="1"/>
        </p:nvSpPr>
        <p:spPr>
          <a:xfrm>
            <a:off x="8071653" y="3989421"/>
            <a:ext cx="1951933" cy="1951933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/>
          <a:srcRect t="9182" r="37816"/>
          <a:stretch/>
        </p:blipFill>
        <p:spPr>
          <a:xfrm>
            <a:off x="7942530" y="-8793"/>
            <a:ext cx="4261193" cy="622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24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42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93149-38E1-4A27-8ACA-74D91BB4B1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564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13" y="353645"/>
            <a:ext cx="10515600" cy="579229"/>
          </a:xfrm>
        </p:spPr>
        <p:txBody>
          <a:bodyPr>
            <a:normAutofit/>
          </a:bodyPr>
          <a:lstStyle>
            <a:lvl1pPr>
              <a:defRPr lang="ru-RU" sz="3200" b="1" kern="1200" dirty="0">
                <a:solidFill>
                  <a:srgbClr val="1E72CC"/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013" y="1807268"/>
            <a:ext cx="10515600" cy="435133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solidFill>
                  <a:srgbClr val="CBD5E8"/>
                </a:solidFill>
                <a:latin typeface="Montserrat" panose="00000500000000000000" pitchFamily="2" charset="-52"/>
              </a:defRPr>
            </a:lvl1pPr>
          </a:lstStyle>
          <a:p>
            <a:fld id="{788ED60D-6415-4DB8-A90C-F137BA48B0F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353085" y="1123741"/>
            <a:ext cx="6355446" cy="0"/>
          </a:xfrm>
          <a:prstGeom prst="line">
            <a:avLst/>
          </a:prstGeom>
          <a:ln w="28575">
            <a:solidFill>
              <a:srgbClr val="1E72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 userDrawn="1"/>
        </p:nvSpPr>
        <p:spPr>
          <a:xfrm>
            <a:off x="0" y="0"/>
            <a:ext cx="6708531" cy="45719"/>
          </a:xfrm>
          <a:prstGeom prst="rect">
            <a:avLst/>
          </a:prstGeom>
          <a:solidFill>
            <a:srgbClr val="1E72CC"/>
          </a:solidFill>
          <a:ln>
            <a:solidFill>
              <a:srgbClr val="1E7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 userDrawn="1"/>
        </p:nvSpPr>
        <p:spPr>
          <a:xfrm>
            <a:off x="9917458" y="1123741"/>
            <a:ext cx="4549083" cy="4549083"/>
          </a:xfrm>
          <a:prstGeom prst="diamond">
            <a:avLst/>
          </a:prstGeom>
          <a:solidFill>
            <a:srgbClr val="E6E6E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/>
          <a:srcRect r="18633"/>
          <a:stretch/>
        </p:blipFill>
        <p:spPr>
          <a:xfrm>
            <a:off x="10112627" y="310415"/>
            <a:ext cx="2073512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67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3616" y="1805091"/>
            <a:ext cx="5181600" cy="435133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59509" y="1805091"/>
            <a:ext cx="5181600" cy="435133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solidFill>
                  <a:srgbClr val="CBD5E8"/>
                </a:solidFill>
                <a:latin typeface="Montserrat" panose="00000500000000000000" pitchFamily="2" charset="-52"/>
              </a:defRPr>
            </a:lvl1pPr>
          </a:lstStyle>
          <a:p>
            <a:fld id="{788ED60D-6415-4DB8-A90C-F137BA48B0F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>
            <a:off x="353085" y="1123741"/>
            <a:ext cx="6355446" cy="0"/>
          </a:xfrm>
          <a:prstGeom prst="line">
            <a:avLst/>
          </a:prstGeom>
          <a:ln w="28575">
            <a:solidFill>
              <a:srgbClr val="1E72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 userDrawn="1"/>
        </p:nvSpPr>
        <p:spPr>
          <a:xfrm>
            <a:off x="0" y="0"/>
            <a:ext cx="6708531" cy="45719"/>
          </a:xfrm>
          <a:prstGeom prst="rect">
            <a:avLst/>
          </a:prstGeom>
          <a:solidFill>
            <a:srgbClr val="1E72CC"/>
          </a:solidFill>
          <a:ln>
            <a:solidFill>
              <a:srgbClr val="1E7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 userDrawn="1"/>
        </p:nvSpPr>
        <p:spPr>
          <a:xfrm>
            <a:off x="9917458" y="1123741"/>
            <a:ext cx="4549083" cy="4549083"/>
          </a:xfrm>
          <a:prstGeom prst="diamond">
            <a:avLst/>
          </a:prstGeom>
          <a:solidFill>
            <a:srgbClr val="E6E6E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38013" y="365867"/>
            <a:ext cx="8917743" cy="558695"/>
          </a:xfrm>
        </p:spPr>
        <p:txBody>
          <a:bodyPr>
            <a:normAutofit/>
          </a:bodyPr>
          <a:lstStyle>
            <a:lvl1pPr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3200" b="1" kern="1200" dirty="0">
                <a:solidFill>
                  <a:srgbClr val="1E72CC"/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"/>
          <a:srcRect r="18633"/>
          <a:stretch/>
        </p:blipFill>
        <p:spPr>
          <a:xfrm>
            <a:off x="10112627" y="310415"/>
            <a:ext cx="2073512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52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87" y="370467"/>
            <a:ext cx="10515600" cy="550731"/>
          </a:xfrm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3200" b="1" kern="1200" dirty="0">
                <a:solidFill>
                  <a:srgbClr val="1E72CC"/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solidFill>
                  <a:srgbClr val="CBD5E8"/>
                </a:solidFill>
                <a:latin typeface="Montserrat" panose="00000500000000000000" pitchFamily="2" charset="-52"/>
              </a:defRPr>
            </a:lvl1pPr>
          </a:lstStyle>
          <a:p>
            <a:fld id="{788ED60D-6415-4DB8-A90C-F137BA48B0F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омб 5"/>
          <p:cNvSpPr/>
          <p:nvPr userDrawn="1"/>
        </p:nvSpPr>
        <p:spPr>
          <a:xfrm>
            <a:off x="9917458" y="1123741"/>
            <a:ext cx="4549083" cy="4549083"/>
          </a:xfrm>
          <a:prstGeom prst="diamond">
            <a:avLst/>
          </a:prstGeom>
          <a:solidFill>
            <a:srgbClr val="E6E6E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6708531" cy="45719"/>
          </a:xfrm>
          <a:prstGeom prst="rect">
            <a:avLst/>
          </a:prstGeom>
          <a:solidFill>
            <a:srgbClr val="1E72CC"/>
          </a:solidFill>
          <a:ln>
            <a:solidFill>
              <a:srgbClr val="1E7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 userDrawn="1"/>
        </p:nvCxnSpPr>
        <p:spPr>
          <a:xfrm>
            <a:off x="573815" y="1123741"/>
            <a:ext cx="6134716" cy="0"/>
          </a:xfrm>
          <a:prstGeom prst="line">
            <a:avLst/>
          </a:prstGeom>
          <a:ln w="28575">
            <a:solidFill>
              <a:srgbClr val="1E72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исунок 13"/>
          <p:cNvSpPr>
            <a:spLocks noGrp="1"/>
          </p:cNvSpPr>
          <p:nvPr>
            <p:ph type="pic" sz="quarter" idx="13"/>
          </p:nvPr>
        </p:nvSpPr>
        <p:spPr>
          <a:xfrm>
            <a:off x="434087" y="1493664"/>
            <a:ext cx="8543925" cy="442753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2"/>
          <a:srcRect r="54970"/>
          <a:stretch/>
        </p:blipFill>
        <p:spPr>
          <a:xfrm>
            <a:off x="11047416" y="3610334"/>
            <a:ext cx="1147516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49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87" y="349867"/>
            <a:ext cx="10515600" cy="591929"/>
          </a:xfrm>
        </p:spPr>
        <p:txBody>
          <a:bodyPr>
            <a:normAutofit/>
          </a:bodyPr>
          <a:lstStyle>
            <a:lvl1pPr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lang="ru-RU" sz="3200" b="1" kern="1200" dirty="0">
                <a:solidFill>
                  <a:srgbClr val="1E72CC"/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785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E72CC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785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E72CC"/>
                </a:solidFill>
                <a:latin typeface="Montserrat" panose="00000500000000000000" pitchFamily="2" charset="-5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solidFill>
                  <a:srgbClr val="CBD5E8"/>
                </a:solidFill>
                <a:latin typeface="Montserrat" panose="00000500000000000000" pitchFamily="2" charset="-52"/>
              </a:defRPr>
            </a:lvl1pPr>
          </a:lstStyle>
          <a:p>
            <a:fld id="{788ED60D-6415-4DB8-A90C-F137BA48B0F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омб 9"/>
          <p:cNvSpPr/>
          <p:nvPr userDrawn="1"/>
        </p:nvSpPr>
        <p:spPr>
          <a:xfrm>
            <a:off x="9917458" y="1123741"/>
            <a:ext cx="4549083" cy="4549083"/>
          </a:xfrm>
          <a:prstGeom prst="diamond">
            <a:avLst/>
          </a:prstGeom>
          <a:solidFill>
            <a:srgbClr val="E6E6E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0"/>
            <a:ext cx="6708531" cy="45719"/>
          </a:xfrm>
          <a:prstGeom prst="rect">
            <a:avLst/>
          </a:prstGeom>
          <a:solidFill>
            <a:srgbClr val="1E72CC"/>
          </a:solidFill>
          <a:ln>
            <a:solidFill>
              <a:srgbClr val="1E72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 userDrawn="1"/>
        </p:nvCxnSpPr>
        <p:spPr>
          <a:xfrm>
            <a:off x="573815" y="1123741"/>
            <a:ext cx="6134716" cy="0"/>
          </a:xfrm>
          <a:prstGeom prst="line">
            <a:avLst/>
          </a:prstGeom>
          <a:ln w="28575">
            <a:solidFill>
              <a:srgbClr val="1E72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/>
          <a:srcRect r="35893"/>
          <a:stretch/>
        </p:blipFill>
        <p:spPr>
          <a:xfrm>
            <a:off x="10552475" y="4265751"/>
            <a:ext cx="1633663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636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solidFill>
                  <a:srgbClr val="CBD5E8"/>
                </a:solidFill>
                <a:latin typeface="Montserrat" panose="00000500000000000000" pitchFamily="2" charset="-52"/>
              </a:defRPr>
            </a:lvl1pPr>
          </a:lstStyle>
          <a:p>
            <a:fld id="{788ED60D-6415-4DB8-A90C-F137BA48B0F1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353085" y="1123741"/>
            <a:ext cx="6355446" cy="0"/>
          </a:xfrm>
          <a:prstGeom prst="line">
            <a:avLst/>
          </a:prstGeom>
          <a:ln w="28575">
            <a:solidFill>
              <a:srgbClr val="1E72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6"/>
          <p:cNvSpPr>
            <a:spLocks noGrp="1"/>
          </p:cNvSpPr>
          <p:nvPr>
            <p:ph type="title"/>
          </p:nvPr>
        </p:nvSpPr>
        <p:spPr>
          <a:xfrm>
            <a:off x="438013" y="365867"/>
            <a:ext cx="8917743" cy="558695"/>
          </a:xfrm>
        </p:spPr>
        <p:txBody>
          <a:bodyPr>
            <a:normAutofit/>
          </a:bodyPr>
          <a:lstStyle>
            <a:lvl1pPr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lang="ru-RU" sz="3200" b="1" kern="1200" dirty="0">
                <a:solidFill>
                  <a:srgbClr val="1E72CC"/>
                </a:solidFill>
                <a:latin typeface="Montserrat" panose="00000500000000000000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Ромб 7"/>
          <p:cNvSpPr/>
          <p:nvPr userDrawn="1"/>
        </p:nvSpPr>
        <p:spPr>
          <a:xfrm>
            <a:off x="9917458" y="1123741"/>
            <a:ext cx="4549083" cy="4549083"/>
          </a:xfrm>
          <a:prstGeom prst="diamond">
            <a:avLst/>
          </a:prstGeom>
          <a:solidFill>
            <a:srgbClr val="E6E6E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 userDrawn="1"/>
        </p:nvSpPr>
        <p:spPr>
          <a:xfrm>
            <a:off x="9158047" y="1917572"/>
            <a:ext cx="1276638" cy="1276638"/>
          </a:xfrm>
          <a:prstGeom prst="diamond">
            <a:avLst/>
          </a:prstGeom>
          <a:solidFill>
            <a:srgbClr val="F4F4F4"/>
          </a:solidFill>
          <a:ln>
            <a:solidFill>
              <a:srgbClr val="F4F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3"/>
          <p:cNvSpPr>
            <a:spLocks noGrp="1"/>
          </p:cNvSpPr>
          <p:nvPr>
            <p:ph sz="half" idx="2"/>
          </p:nvPr>
        </p:nvSpPr>
        <p:spPr>
          <a:xfrm>
            <a:off x="438013" y="1322921"/>
            <a:ext cx="8443437" cy="1871289"/>
          </a:xfrm>
        </p:spPr>
        <p:txBody>
          <a:bodyPr/>
          <a:lstStyle>
            <a:lvl1pPr>
              <a:buClr>
                <a:srgbClr val="1E72CC"/>
              </a:buClr>
              <a:defRPr>
                <a:latin typeface="Montserrat" panose="00000500000000000000" pitchFamily="2" charset="-52"/>
              </a:defRPr>
            </a:lvl1pPr>
            <a:lvl2pPr>
              <a:buClr>
                <a:srgbClr val="1E72CC"/>
              </a:buClr>
              <a:defRPr>
                <a:latin typeface="Montserrat" panose="00000500000000000000" pitchFamily="2" charset="-52"/>
              </a:defRPr>
            </a:lvl2pPr>
            <a:lvl3pPr>
              <a:buClr>
                <a:srgbClr val="1E72CC"/>
              </a:buClr>
              <a:defRPr>
                <a:latin typeface="Montserrat" panose="00000500000000000000" pitchFamily="2" charset="-52"/>
              </a:defRPr>
            </a:lvl3pPr>
            <a:lvl4pPr>
              <a:buClr>
                <a:srgbClr val="1E72CC"/>
              </a:buClr>
              <a:defRPr>
                <a:latin typeface="Montserrat" panose="00000500000000000000" pitchFamily="2" charset="-52"/>
              </a:defRPr>
            </a:lvl4pPr>
            <a:lvl5pPr>
              <a:buClr>
                <a:srgbClr val="1E72CC"/>
              </a:buClr>
              <a:defRPr>
                <a:latin typeface="Montserrat" panose="00000500000000000000" pitchFamily="2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Таблица 12"/>
          <p:cNvSpPr>
            <a:spLocks noGrp="1"/>
          </p:cNvSpPr>
          <p:nvPr>
            <p:ph type="tbl" sz="quarter" idx="13"/>
          </p:nvPr>
        </p:nvSpPr>
        <p:spPr>
          <a:xfrm>
            <a:off x="438150" y="3349625"/>
            <a:ext cx="8443913" cy="2752725"/>
          </a:xfrm>
        </p:spPr>
        <p:txBody>
          <a:bodyPr/>
          <a:lstStyle>
            <a:lvl1pPr>
              <a:defRPr>
                <a:latin typeface="Montserrat" panose="00000500000000000000" pitchFamily="2" charset="-52"/>
              </a:defRPr>
            </a:lvl1pPr>
          </a:lstStyle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2"/>
          <a:srcRect r="18633"/>
          <a:stretch/>
        </p:blipFill>
        <p:spPr>
          <a:xfrm>
            <a:off x="10112627" y="310415"/>
            <a:ext cx="2073512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044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246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97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621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ED60D-6415-4DB8-A90C-F137BA48B0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168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9" r:id="rId3"/>
    <p:sldLayoutId id="2147483691" r:id="rId4"/>
    <p:sldLayoutId id="2147483690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8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НАЗВАНИЕ ПРАКТИКИ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7043" y="4066700"/>
            <a:ext cx="6485174" cy="2062103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Montserrat" panose="00000500000000000000" pitchFamily="2" charset="0"/>
              </a:rPr>
              <a:t>Имя Фамилия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Автора Практики </a:t>
            </a:r>
            <a:br>
              <a:rPr lang="ru-RU" sz="3200" dirty="0" smtClean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уч</a:t>
            </a:r>
            <a:r>
              <a:rPr lang="ru-RU" sz="3200" dirty="0">
                <a:solidFill>
                  <a:schemeClr val="bg1"/>
                </a:solidFill>
                <a:latin typeface="Montserrat" panose="00000500000000000000" pitchFamily="2" charset="0"/>
              </a:rPr>
              <a:t>. степень, звание</a:t>
            </a:r>
            <a:br>
              <a:rPr lang="ru-RU" sz="3200" dirty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Montserrat" panose="00000500000000000000" pitchFamily="2" charset="0"/>
              </a:rPr>
              <a:t>должность… регалии</a:t>
            </a:r>
            <a:endParaRPr lang="en-US" sz="3200" dirty="0">
              <a:solidFill>
                <a:schemeClr val="bg1"/>
              </a:solidFill>
              <a:latin typeface="Montserrat" panose="000005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1926" y="387421"/>
            <a:ext cx="5722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Montserrat" panose="020B0604020202020204" charset="-52"/>
              </a:rPr>
              <a:t>Название </a:t>
            </a:r>
            <a:r>
              <a:rPr lang="ru-RU" dirty="0" smtClean="0">
                <a:solidFill>
                  <a:schemeClr val="bg1"/>
                </a:solidFill>
                <a:latin typeface="Montserrat" panose="020B0604020202020204" charset="-52"/>
              </a:rPr>
              <a:t>Центра, Бизнес-школы, вуза</a:t>
            </a:r>
            <a:endParaRPr lang="ru-RU" dirty="0" smtClean="0">
              <a:solidFill>
                <a:schemeClr val="bg1"/>
              </a:solidFill>
              <a:latin typeface="Montserrat" panose="020B0604020202020204" charset="-52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Montserrat" panose="020B0604020202020204" charset="-52"/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720550" y="338816"/>
            <a:ext cx="1198180" cy="92333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Montserrat" panose="020B0604020202020204" charset="-52"/>
              </a:rPr>
              <a:t>Ваш логотип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90" y="241153"/>
            <a:ext cx="3761558" cy="9388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0550" y="5097751"/>
            <a:ext cx="1335140" cy="16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Эффекты практики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9053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E72CC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Количественные</a:t>
            </a:r>
            <a:endParaRPr lang="ru-RU" sz="2800" dirty="0">
              <a:solidFill>
                <a:srgbClr val="1E72CC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Измеримые эффекты для заинтересованных сторон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905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2800" dirty="0" smtClean="0">
                <a:solidFill>
                  <a:srgbClr val="1E72CC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Качественные</a:t>
            </a:r>
            <a:endParaRPr lang="ru-RU" sz="2800" dirty="0">
              <a:solidFill>
                <a:srgbClr val="1E72CC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Montserrat" panose="00000500000000000000" pitchFamily="2" charset="-52"/>
              </a:rPr>
              <a:t>Эффекты для заинтересованных сторон</a:t>
            </a:r>
            <a:endParaRPr lang="ru-RU" dirty="0">
              <a:latin typeface="Montserrat" panose="00000500000000000000" pitchFamily="2" charset="-52"/>
            </a:endParaRPr>
          </a:p>
          <a:p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10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749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11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913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Партнеры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12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9156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Уникальность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13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79338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14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7245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Например, на папку в облаке – с Благодарностями, фото, видео и </a:t>
            </a:r>
            <a:r>
              <a:rPr lang="ru-RU" dirty="0" err="1" smtClean="0"/>
              <a:t>др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15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7633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16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361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Название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Краткое описание практики</a:t>
            </a:r>
          </a:p>
          <a:p>
            <a:r>
              <a:rPr lang="ru-RU" dirty="0" smtClean="0"/>
              <a:t>Дата старта</a:t>
            </a:r>
          </a:p>
          <a:p>
            <a:r>
              <a:rPr lang="ru-RU" dirty="0" smtClean="0"/>
              <a:t>Авторы</a:t>
            </a:r>
          </a:p>
          <a:p>
            <a:r>
              <a:rPr lang="ru-RU" dirty="0" smtClean="0"/>
              <a:t>Целевая аудитория</a:t>
            </a:r>
          </a:p>
          <a:p>
            <a:r>
              <a:rPr lang="ru-RU" dirty="0" smtClean="0"/>
              <a:t>Программы, в которых применяется</a:t>
            </a:r>
          </a:p>
          <a:p>
            <a:r>
              <a:rPr lang="ru-RU" dirty="0" smtClean="0"/>
              <a:t>Достижения</a:t>
            </a:r>
          </a:p>
          <a:p>
            <a:r>
              <a:rPr lang="ru-RU" dirty="0" smtClean="0"/>
              <a:t>Номинация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2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09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Команда практики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z="180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3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032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Роли в команде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013" y="1468943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4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1373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заинтересованных сторон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49053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1E72CC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Интересанты</a:t>
            </a:r>
            <a:endParaRPr lang="ru-RU" sz="2800" dirty="0">
              <a:solidFill>
                <a:srgbClr val="1E72CC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Чьи проблемы</a:t>
            </a:r>
            <a:r>
              <a:rPr lang="en-US" dirty="0"/>
              <a:t>?</a:t>
            </a:r>
            <a:r>
              <a:rPr lang="ru-RU" dirty="0"/>
              <a:t> Предприятия, региона, органов власти, деловых и профессиональных </a:t>
            </a:r>
            <a:r>
              <a:rPr lang="ru-RU" dirty="0" smtClean="0"/>
              <a:t>сообществ</a:t>
            </a:r>
          </a:p>
          <a:p>
            <a:r>
              <a:rPr lang="ru-RU" dirty="0" smtClean="0"/>
              <a:t>Кто заказчик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Кто партнеры</a:t>
            </a:r>
            <a:r>
              <a:rPr lang="en-US" dirty="0" smtClean="0"/>
              <a:t>?</a:t>
            </a:r>
            <a:endParaRPr lang="ru-RU" dirty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4905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2800" dirty="0" smtClean="0">
                <a:solidFill>
                  <a:srgbClr val="1E72CC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Проблемы</a:t>
            </a:r>
            <a:endParaRPr lang="ru-RU" sz="2800" dirty="0">
              <a:solidFill>
                <a:srgbClr val="1E72CC"/>
              </a:solidFill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Montserrat" panose="00000500000000000000" pitchFamily="2" charset="-52"/>
              </a:rPr>
              <a:t>Какие проблемы решает практика</a:t>
            </a:r>
            <a:r>
              <a:rPr lang="en-US" dirty="0">
                <a:latin typeface="Montserrat" panose="00000500000000000000" pitchFamily="2" charset="-52"/>
              </a:rPr>
              <a:t>?</a:t>
            </a:r>
            <a:endParaRPr lang="ru-RU" dirty="0">
              <a:latin typeface="Montserrat" panose="00000500000000000000" pitchFamily="2" charset="-52"/>
            </a:endParaRPr>
          </a:p>
          <a:p>
            <a:endParaRPr lang="ru-RU" dirty="0">
              <a:latin typeface="Montserrat" panose="00000500000000000000" pitchFamily="2" charset="-52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5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32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измеримые, ограничены временем ее реализации, связаны с программой, в рамках которой она реализуется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6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1384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представляет собой практика</a:t>
            </a:r>
          </a:p>
          <a:p>
            <a:r>
              <a:rPr lang="ru-RU" dirty="0" smtClean="0"/>
              <a:t>Описание, план проведения, </a:t>
            </a:r>
            <a:r>
              <a:rPr lang="ru-RU" dirty="0" err="1" smtClean="0"/>
              <a:t>тайминг</a:t>
            </a:r>
            <a:r>
              <a:rPr lang="ru-RU" dirty="0" smtClean="0"/>
              <a:t> и прочее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ED60D-6415-4DB8-A90C-F137BA48B0F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113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8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1784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практики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Результаты практики, связанные с целями и требованиями заказчика(ков)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/>
          <a:p>
            <a:fld id="{788ED60D-6415-4DB8-A90C-F137BA48B0F1}" type="slidenum">
              <a:rPr lang="ru-RU" sz="1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/>
              <a:t>9</a:t>
            </a:fld>
            <a:endParaRPr lang="ru-RU" sz="18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5915288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1113</TotalTime>
  <Words>166</Words>
  <Application>Microsoft Office PowerPoint</Application>
  <PresentationFormat>Широкоэкранный</PresentationFormat>
  <Paragraphs>58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Montserrat</vt:lpstr>
      <vt:lpstr>Arial</vt:lpstr>
      <vt:lpstr>Calibri Light</vt:lpstr>
      <vt:lpstr>Calibri</vt:lpstr>
      <vt:lpstr>Специальное оформление</vt:lpstr>
      <vt:lpstr>НАЗВАНИЕ ПРАКТИКИ</vt:lpstr>
      <vt:lpstr>Название практики</vt:lpstr>
      <vt:lpstr>Команда практики</vt:lpstr>
      <vt:lpstr>Роли в команде</vt:lpstr>
      <vt:lpstr>Проблемы заинтересованных сторон</vt:lpstr>
      <vt:lpstr>Цели практики</vt:lpstr>
      <vt:lpstr>Содержание Практики</vt:lpstr>
      <vt:lpstr>Этапы реализации практики</vt:lpstr>
      <vt:lpstr>Результаты практики</vt:lpstr>
      <vt:lpstr>Эффекты практики</vt:lpstr>
      <vt:lpstr>Ресурсы</vt:lpstr>
      <vt:lpstr>Партнеры</vt:lpstr>
      <vt:lpstr>Уникальность практики</vt:lpstr>
      <vt:lpstr>Достижения практики</vt:lpstr>
      <vt:lpstr>Полезные ссылки</vt:lpstr>
      <vt:lpstr>Контакты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LEE</dc:creator>
  <cp:lastModifiedBy>User</cp:lastModifiedBy>
  <cp:revision>151</cp:revision>
  <dcterms:created xsi:type="dcterms:W3CDTF">2022-09-19T10:28:43Z</dcterms:created>
  <dcterms:modified xsi:type="dcterms:W3CDTF">2025-10-18T17:12:18Z</dcterms:modified>
</cp:coreProperties>
</file>