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0"/>
  </p:notesMasterIdLst>
  <p:sldIdLst>
    <p:sldId id="332" r:id="rId2"/>
    <p:sldId id="341" r:id="rId3"/>
    <p:sldId id="335" r:id="rId4"/>
    <p:sldId id="312" r:id="rId5"/>
    <p:sldId id="342" r:id="rId6"/>
    <p:sldId id="338" r:id="rId7"/>
    <p:sldId id="337" r:id="rId8"/>
    <p:sldId id="33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5A22E-F9D5-485E-B7F7-2FA8FAB8295E}" type="datetimeFigureOut">
              <a:rPr lang="ru-RU" smtClean="0"/>
              <a:t>13.09.2024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05201-7B9E-429E-88F8-A2C40F8C67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9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05AB-A09D-4721-BB12-6736F4F973E1}" type="datetime1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52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0E0-BB2C-48D2-9C1E-E963BDE51CB8}" type="datetime1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378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8CF8-8A9A-46D5-ADCE-C235E08D27A6}" type="datetime1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59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96422-B4D2-40C1-A01D-55FF5205087D}" type="datetime1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4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E9E6-BACC-429A-89E3-F3FB2C65C64F}" type="datetime1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33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2C5F9-DCF3-45E4-AF1D-4066B91349D1}" type="datetime1">
              <a:rPr lang="ru-RU" smtClean="0"/>
              <a:t>13.09.2024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50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1524D-DBCC-48D9-A3C7-F6F7D229AAB2}" type="datetime1">
              <a:rPr lang="ru-RU" smtClean="0"/>
              <a:t>13.09.2024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94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FFAE6-6378-44FE-B3B9-BBA341FF1F60}" type="datetime1">
              <a:rPr lang="ru-RU" smtClean="0"/>
              <a:t>13.09.2024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53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CEF9A-B234-4ECC-8E85-434E7A490C60}" type="datetime1">
              <a:rPr lang="ru-RU" smtClean="0"/>
              <a:t>13.09.2024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4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76A3A-77C5-4ABF-9548-06AF389D0B8D}" type="datetime1">
              <a:rPr lang="ru-RU" smtClean="0"/>
              <a:t>13.09.2024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97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518CB-BE5C-419F-9759-3514A52DDB31}" type="datetime1">
              <a:rPr lang="ru-RU" smtClean="0"/>
              <a:t>13.09.2024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309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50299-07DF-4F70-8A55-63762CB848FD}" type="datetime1">
              <a:rPr lang="ru-RU" smtClean="0"/>
              <a:t>13.09.2024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FC7F8-A092-4806-96D6-88B1B3509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1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asi.ru/government_officials/youth-standart/" TargetMode="External"/><Relationship Id="rId13" Type="http://schemas.openxmlformats.org/officeDocument/2006/relationships/image" Target="../media/image4.jpg"/><Relationship Id="rId3" Type="http://schemas.openxmlformats.org/officeDocument/2006/relationships/hyperlink" Target="https://asi.ru/government_officials/rating/" TargetMode="External"/><Relationship Id="rId7" Type="http://schemas.openxmlformats.org/officeDocument/2006/relationships/hyperlink" Target="https://asi.ru/government_officials/nei/climate-adaptation-education/" TargetMode="External"/><Relationship Id="rId12" Type="http://schemas.openxmlformats.org/officeDocument/2006/relationships/hyperlink" Target="https://asi.ru/leaders/initiatives/tourism/trails/" TargetMode="External"/><Relationship Id="rId2" Type="http://schemas.openxmlformats.org/officeDocument/2006/relationships/hyperlink" Target="https://asi.ru/leaders/initiatives/smarteka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asi.ru/government_officials/nei/" TargetMode="External"/><Relationship Id="rId11" Type="http://schemas.openxmlformats.org/officeDocument/2006/relationships/hyperlink" Target="https://asi.ru/cities/" TargetMode="External"/><Relationship Id="rId5" Type="http://schemas.openxmlformats.org/officeDocument/2006/relationships/hyperlink" Target="https://asi.ru/government_officials/quality-of-life-ranking/" TargetMode="External"/><Relationship Id="rId10" Type="http://schemas.openxmlformats.org/officeDocument/2006/relationships/hyperlink" Target="https://asi.ru/tourism/klassnaya-strana/" TargetMode="External"/><Relationship Id="rId4" Type="http://schemas.openxmlformats.org/officeDocument/2006/relationships/hyperlink" Target="https://asi.ru/social/nsi/" TargetMode="External"/><Relationship Id="rId9" Type="http://schemas.openxmlformats.org/officeDocument/2006/relationships/hyperlink" Target="https://asi.ru/creative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40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r="48583"/>
          <a:stretch>
            <a:fillRect/>
          </a:stretch>
        </p:blipFill>
        <p:spPr>
          <a:xfrm>
            <a:off x="3696327" y="432067"/>
            <a:ext cx="2433734" cy="1443689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50993" r="18115"/>
          <a:stretch>
            <a:fillRect/>
          </a:stretch>
        </p:blipFill>
        <p:spPr>
          <a:xfrm>
            <a:off x="2529467" y="432067"/>
            <a:ext cx="1462172" cy="1443689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4249326" y="2838607"/>
            <a:ext cx="7841003" cy="3891988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r="48828"/>
          <a:stretch>
            <a:fillRect/>
          </a:stretch>
        </p:blipFill>
        <p:spPr>
          <a:xfrm>
            <a:off x="526795" y="0"/>
            <a:ext cx="2422146" cy="1443689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r="48583"/>
          <a:stretch>
            <a:fillRect/>
          </a:stretch>
        </p:blipFill>
        <p:spPr>
          <a:xfrm flipH="1">
            <a:off x="3034832" y="-77999"/>
            <a:ext cx="2433734" cy="1443689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r="48583"/>
          <a:stretch>
            <a:fillRect/>
          </a:stretch>
        </p:blipFill>
        <p:spPr>
          <a:xfrm flipH="1">
            <a:off x="7059126" y="-34684"/>
            <a:ext cx="2433734" cy="1443689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9754444" y="90562"/>
            <a:ext cx="2268981" cy="983536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460172" y="1691988"/>
            <a:ext cx="6290945" cy="2821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446"/>
              </a:lnSpc>
            </a:pPr>
            <a:r>
              <a:rPr lang="en-US" sz="4041" spc="4" dirty="0" smtClean="0">
                <a:solidFill>
                  <a:srgbClr val="448BBF"/>
                </a:solidFill>
                <a:latin typeface="Open Sans Extra Bold"/>
              </a:rPr>
              <a:t>К</a:t>
            </a:r>
            <a:r>
              <a:rPr lang="en-US" sz="4041" spc="4" dirty="0" smtClean="0">
                <a:solidFill>
                  <a:srgbClr val="000000"/>
                </a:solidFill>
                <a:latin typeface="Open Sans Extra Bold"/>
              </a:rPr>
              <a:t>ЛУБ</a:t>
            </a:r>
            <a:endParaRPr lang="en-US" sz="4041" spc="4" dirty="0">
              <a:solidFill>
                <a:srgbClr val="000000"/>
              </a:solidFill>
              <a:latin typeface="Open Sans Extra Bold"/>
            </a:endParaRPr>
          </a:p>
          <a:p>
            <a:pPr>
              <a:lnSpc>
                <a:spcPts val="4446"/>
              </a:lnSpc>
            </a:pPr>
            <a:r>
              <a:rPr lang="en-US" sz="4041" spc="4" dirty="0">
                <a:solidFill>
                  <a:srgbClr val="448BBF"/>
                </a:solidFill>
                <a:latin typeface="Open Sans Extra Bold"/>
              </a:rPr>
              <a:t>П</a:t>
            </a:r>
            <a:r>
              <a:rPr lang="en-US" sz="4041" spc="4" dirty="0">
                <a:solidFill>
                  <a:srgbClr val="000000"/>
                </a:solidFill>
                <a:latin typeface="Open Sans Extra Bold"/>
              </a:rPr>
              <a:t>РОГРАММНЫХ </a:t>
            </a:r>
            <a:r>
              <a:rPr lang="en-US" sz="4041" spc="4" dirty="0">
                <a:solidFill>
                  <a:srgbClr val="448BBF"/>
                </a:solidFill>
                <a:latin typeface="Open Sans Extra Bold"/>
              </a:rPr>
              <a:t>Д</a:t>
            </a:r>
            <a:r>
              <a:rPr lang="en-US" sz="4041" spc="4" dirty="0">
                <a:solidFill>
                  <a:srgbClr val="000000"/>
                </a:solidFill>
                <a:latin typeface="Open Sans Extra Bold"/>
              </a:rPr>
              <a:t>ИРЕКТОРОВ </a:t>
            </a:r>
            <a:endParaRPr lang="ru-RU" sz="4041" spc="4" dirty="0" smtClean="0">
              <a:solidFill>
                <a:srgbClr val="000000"/>
              </a:solidFill>
              <a:latin typeface="Open Sans Extra Bold"/>
            </a:endParaRPr>
          </a:p>
          <a:p>
            <a:pPr>
              <a:lnSpc>
                <a:spcPts val="4446"/>
              </a:lnSpc>
            </a:pPr>
            <a:r>
              <a:rPr lang="ru-RU" sz="4041" dirty="0" smtClean="0">
                <a:solidFill>
                  <a:srgbClr val="F14947"/>
                </a:solidFill>
                <a:latin typeface="Open Sans Extra Bold"/>
              </a:rPr>
              <a:t>Пятница, 13-е</a:t>
            </a:r>
            <a:br>
              <a:rPr lang="ru-RU" sz="4041" dirty="0" smtClean="0">
                <a:solidFill>
                  <a:srgbClr val="F14947"/>
                </a:solidFill>
                <a:latin typeface="Open Sans Extra Bold"/>
              </a:rPr>
            </a:br>
            <a:r>
              <a:rPr lang="ru-RU" sz="4041" dirty="0" smtClean="0">
                <a:solidFill>
                  <a:srgbClr val="F14947"/>
                </a:solidFill>
                <a:latin typeface="Open Sans Extra Bold"/>
              </a:rPr>
              <a:t>Сентябрь 2024</a:t>
            </a:r>
            <a:endParaRPr lang="en-US" sz="4041" dirty="0">
              <a:solidFill>
                <a:srgbClr val="F14947"/>
              </a:solidFill>
              <a:latin typeface="Open Sans Extra Bold"/>
            </a:endParaRPr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r="48583"/>
          <a:stretch>
            <a:fillRect/>
          </a:stretch>
        </p:blipFill>
        <p:spPr>
          <a:xfrm flipH="1">
            <a:off x="5842259" y="159604"/>
            <a:ext cx="2433734" cy="1443689"/>
          </a:xfrm>
          <a:prstGeom prst="rect">
            <a:avLst/>
          </a:prstGeom>
        </p:spPr>
      </p:pic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10" t="26468" r="24824" b="22604"/>
          <a:stretch/>
        </p:blipFill>
        <p:spPr>
          <a:xfrm>
            <a:off x="9754444" y="1236536"/>
            <a:ext cx="2332304" cy="146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667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601247" y="1719015"/>
            <a:ext cx="14350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2024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33" name="Picture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48137" y="160339"/>
            <a:ext cx="2293439" cy="994138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166712" y="365125"/>
            <a:ext cx="8187088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КПД: бывших не бывает</a:t>
            </a:r>
            <a:r>
              <a:rPr lang="ru-RU" b="1" dirty="0" smtClean="0">
                <a:solidFill>
                  <a:srgbClr val="FF0000"/>
                </a:solidFill>
              </a:rPr>
              <a:t>!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Новички, вперед!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166712" y="1825625"/>
            <a:ext cx="8187088" cy="435133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Вопросы-ответы</a:t>
            </a:r>
          </a:p>
          <a:p>
            <a:r>
              <a:rPr lang="ru-RU" dirty="0" smtClean="0"/>
              <a:t>Помощь документами-шаблонами</a:t>
            </a:r>
          </a:p>
          <a:p>
            <a:r>
              <a:rPr lang="ru-RU" dirty="0" smtClean="0"/>
              <a:t>Поздравления </a:t>
            </a:r>
          </a:p>
          <a:p>
            <a:r>
              <a:rPr lang="ru-RU" dirty="0" smtClean="0"/>
              <a:t>Обмен опытом</a:t>
            </a:r>
          </a:p>
          <a:p>
            <a:r>
              <a:rPr lang="ru-RU" dirty="0" smtClean="0"/>
              <a:t>Поиск экспертов, спикеров</a:t>
            </a:r>
          </a:p>
          <a:p>
            <a:r>
              <a:rPr lang="ru-RU" dirty="0" smtClean="0"/>
              <a:t>Вовлечение в проекты</a:t>
            </a:r>
          </a:p>
          <a:p>
            <a:r>
              <a:rPr lang="ru-RU" dirty="0" smtClean="0"/>
              <a:t>Анонсы, </a:t>
            </a:r>
            <a:r>
              <a:rPr lang="ru-RU" dirty="0" err="1" smtClean="0"/>
              <a:t>пострелизы</a:t>
            </a:r>
            <a:endParaRPr lang="ru-RU" dirty="0" smtClean="0"/>
          </a:p>
          <a:p>
            <a:r>
              <a:rPr lang="ru-RU" dirty="0" smtClean="0"/>
              <a:t>Дружеская помощь</a:t>
            </a:r>
          </a:p>
          <a:p>
            <a:r>
              <a:rPr lang="ru-RU" dirty="0" smtClean="0"/>
              <a:t>Рекомендации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971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797800" cy="146050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Повестка сети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947400" cy="435133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Сеть Точек </a:t>
            </a:r>
            <a:r>
              <a:rPr lang="ru-RU" dirty="0" smtClean="0"/>
              <a:t>кипения: Городские, Университетские, Школьные, </a:t>
            </a:r>
            <a:r>
              <a:rPr lang="en-US" dirty="0" err="1" smtClean="0"/>
              <a:t>HiTech</a:t>
            </a:r>
            <a:r>
              <a:rPr lang="en-US" dirty="0" smtClean="0"/>
              <a:t>, </a:t>
            </a:r>
            <a:r>
              <a:rPr lang="ru-RU" dirty="0" err="1" smtClean="0"/>
              <a:t>предпринимательсткие</a:t>
            </a:r>
            <a:r>
              <a:rPr lang="ru-RU" dirty="0" smtClean="0"/>
              <a:t> </a:t>
            </a:r>
            <a:endParaRPr lang="ru-RU" dirty="0"/>
          </a:p>
          <a:p>
            <a:pPr algn="just"/>
            <a:r>
              <a:rPr lang="ru-RU" dirty="0" smtClean="0"/>
              <a:t>Проекты АСИ: Сеть ОП, </a:t>
            </a:r>
            <a:r>
              <a:rPr lang="ru-RU" dirty="0" err="1" smtClean="0"/>
              <a:t>инвестрейтинг</a:t>
            </a:r>
            <a:r>
              <a:rPr lang="ru-RU" dirty="0" smtClean="0"/>
              <a:t>, </a:t>
            </a:r>
            <a:r>
              <a:rPr lang="ru-RU" dirty="0"/>
              <a:t>Р</a:t>
            </a:r>
            <a:r>
              <a:rPr lang="ru-RU" dirty="0" smtClean="0"/>
              <a:t>ейтинг качества жизни, Форум сильных идей</a:t>
            </a:r>
          </a:p>
          <a:p>
            <a:pPr algn="just"/>
            <a:r>
              <a:rPr lang="ru-RU" dirty="0" smtClean="0"/>
              <a:t>Федеральные </a:t>
            </a:r>
            <a:r>
              <a:rPr lang="ru-RU" dirty="0"/>
              <a:t>партнеры: </a:t>
            </a:r>
            <a:r>
              <a:rPr lang="ru-RU" dirty="0" err="1"/>
              <a:t>Сбер</a:t>
            </a:r>
            <a:r>
              <a:rPr lang="ru-RU" dirty="0"/>
              <a:t>, </a:t>
            </a:r>
            <a:r>
              <a:rPr lang="en-US" dirty="0" err="1"/>
              <a:t>Re:Forum</a:t>
            </a:r>
            <a:r>
              <a:rPr lang="ru-RU" dirty="0"/>
              <a:t>, </a:t>
            </a:r>
            <a:r>
              <a:rPr lang="ru-RU" dirty="0" smtClean="0"/>
              <a:t>диктанты, ВОИР</a:t>
            </a:r>
            <a:endParaRPr lang="en-US" dirty="0"/>
          </a:p>
          <a:p>
            <a:pPr algn="just"/>
            <a:r>
              <a:rPr lang="ru-RU" dirty="0"/>
              <a:t>Региональные</a:t>
            </a:r>
            <a:r>
              <a:rPr lang="en-US" dirty="0"/>
              <a:t> </a:t>
            </a:r>
            <a:r>
              <a:rPr lang="ru-RU" dirty="0"/>
              <a:t>партнеры: власть, бизнес, образование, клубы</a:t>
            </a:r>
          </a:p>
          <a:p>
            <a:pPr algn="just"/>
            <a:r>
              <a:rPr lang="ru-RU" dirty="0"/>
              <a:t>Спикеры, эксперты, </a:t>
            </a:r>
            <a:r>
              <a:rPr lang="en-US" dirty="0"/>
              <a:t>Leader-ID, </a:t>
            </a:r>
            <a:r>
              <a:rPr lang="ru-RU" dirty="0"/>
              <a:t>рассылки</a:t>
            </a:r>
          </a:p>
          <a:p>
            <a:pPr algn="just"/>
            <a:r>
              <a:rPr lang="en-US" dirty="0"/>
              <a:t>#</a:t>
            </a:r>
            <a:r>
              <a:rPr lang="ru-RU" dirty="0"/>
              <a:t>КПД, чаты ТК, Поддержка </a:t>
            </a:r>
            <a:r>
              <a:rPr lang="en-US" dirty="0" smtClean="0"/>
              <a:t>Leader-ID</a:t>
            </a:r>
            <a:r>
              <a:rPr lang="ru-RU" dirty="0" smtClean="0"/>
              <a:t>, сервисы</a:t>
            </a:r>
            <a:endParaRPr lang="ru-RU" dirty="0"/>
          </a:p>
          <a:p>
            <a:pPr algn="just"/>
            <a:r>
              <a:rPr lang="ru-RU" dirty="0"/>
              <a:t>Сетевые акселераторы, сетевые </a:t>
            </a:r>
            <a:r>
              <a:rPr lang="ru-RU" dirty="0" smtClean="0"/>
              <a:t>мероприятия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z="2133" b="1">
                <a:solidFill>
                  <a:srgbClr val="FF0000"/>
                </a:solidFill>
              </a:rPr>
              <a:pPr/>
              <a:t>3</a:t>
            </a:fld>
            <a:endParaRPr lang="en-US" sz="2133" b="1">
              <a:solidFill>
                <a:srgbClr val="FF00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10" t="26468" r="24824" b="22604"/>
          <a:stretch/>
        </p:blipFill>
        <p:spPr>
          <a:xfrm>
            <a:off x="9310310" y="17898"/>
            <a:ext cx="2881690" cy="180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729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Форум лучших практик </a:t>
            </a:r>
            <a:r>
              <a:rPr lang="en-US" b="1" dirty="0" smtClean="0">
                <a:solidFill>
                  <a:srgbClr val="FF0000"/>
                </a:solidFill>
              </a:rPr>
              <a:t>#</a:t>
            </a:r>
            <a:r>
              <a:rPr lang="ru-RU" b="1" dirty="0" smtClean="0">
                <a:solidFill>
                  <a:srgbClr val="FF0000"/>
                </a:solidFill>
              </a:rPr>
              <a:t>Сети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4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10" t="26468" r="24824" b="22604"/>
          <a:stretch/>
        </p:blipFill>
        <p:spPr>
          <a:xfrm>
            <a:off x="9310310" y="17898"/>
            <a:ext cx="2881690" cy="1807727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Табличка сетевых – страничка Форума</a:t>
            </a:r>
          </a:p>
          <a:p>
            <a:r>
              <a:rPr lang="ru-RU" dirty="0" smtClean="0"/>
              <a:t>Достижения по проектам:</a:t>
            </a:r>
          </a:p>
          <a:p>
            <a:pPr lvl="1"/>
            <a:r>
              <a:rPr lang="ru-RU" dirty="0" smtClean="0"/>
              <a:t>АСИ</a:t>
            </a:r>
          </a:p>
          <a:p>
            <a:pPr lvl="1"/>
            <a:r>
              <a:rPr lang="ru-RU" dirty="0" smtClean="0"/>
              <a:t>Регион + Сеть</a:t>
            </a:r>
          </a:p>
          <a:p>
            <a:r>
              <a:rPr lang="ru-RU" dirty="0" smtClean="0"/>
              <a:t>Экспертиза: </a:t>
            </a:r>
            <a:r>
              <a:rPr lang="ru-RU" dirty="0" err="1" smtClean="0"/>
              <a:t>Смартека</a:t>
            </a:r>
            <a:r>
              <a:rPr lang="ru-RU" dirty="0" smtClean="0"/>
              <a:t>, Форум сильных идей</a:t>
            </a:r>
          </a:p>
          <a:p>
            <a:r>
              <a:rPr lang="ru-RU" dirty="0" smtClean="0"/>
              <a:t>ОП: Общественные представители</a:t>
            </a:r>
          </a:p>
          <a:p>
            <a:r>
              <a:rPr lang="ru-RU" dirty="0" smtClean="0"/>
              <a:t>Региональные Советы, Клубы стратегических инициатив</a:t>
            </a:r>
          </a:p>
          <a:p>
            <a:r>
              <a:rPr lang="ru-RU" dirty="0" smtClean="0"/>
              <a:t>Специализация</a:t>
            </a:r>
          </a:p>
          <a:p>
            <a:r>
              <a:rPr lang="ru-RU" dirty="0" smtClean="0"/>
              <a:t>Номинации</a:t>
            </a:r>
          </a:p>
          <a:p>
            <a:r>
              <a:rPr lang="ru-RU" dirty="0" smtClean="0"/>
              <a:t>Очно – </a:t>
            </a:r>
            <a:r>
              <a:rPr lang="ru-RU" dirty="0" err="1" smtClean="0"/>
              <a:t>Баркемп</a:t>
            </a:r>
            <a:r>
              <a:rPr lang="ru-RU" dirty="0" smtClean="0"/>
              <a:t> СПб, онлайн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00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Проекты АСИ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Форум сильных идей</a:t>
            </a:r>
          </a:p>
          <a:p>
            <a:r>
              <a:rPr lang="ru-RU" dirty="0" smtClean="0"/>
              <a:t>Открыто для всех</a:t>
            </a:r>
          </a:p>
          <a:p>
            <a:r>
              <a:rPr lang="ru-RU" dirty="0">
                <a:hlinkClick r:id="rId2"/>
              </a:rPr>
              <a:t>Платформа лучших практик «</a:t>
            </a:r>
            <a:r>
              <a:rPr lang="ru-RU" dirty="0" err="1">
                <a:hlinkClick r:id="rId2"/>
              </a:rPr>
              <a:t>Смартека</a:t>
            </a:r>
            <a:r>
              <a:rPr lang="ru-RU" dirty="0">
                <a:hlinkClick r:id="rId2"/>
              </a:rPr>
              <a:t>»</a:t>
            </a:r>
            <a:endParaRPr lang="ru-RU" dirty="0"/>
          </a:p>
          <a:p>
            <a:r>
              <a:rPr lang="ru-RU" dirty="0" smtClean="0">
                <a:hlinkClick r:id="rId3"/>
              </a:rPr>
              <a:t>Национальный </a:t>
            </a:r>
            <a:r>
              <a:rPr lang="ru-RU" dirty="0">
                <a:hlinkClick r:id="rId3"/>
              </a:rPr>
              <a:t>инвестиционный рейтинг</a:t>
            </a:r>
            <a:endParaRPr lang="ru-RU" dirty="0"/>
          </a:p>
          <a:p>
            <a:r>
              <a:rPr lang="ru-RU" dirty="0">
                <a:hlinkClick r:id="rId4"/>
              </a:rPr>
              <a:t>Национальная социальная инициатива (НСИ)</a:t>
            </a:r>
            <a:endParaRPr lang="ru-RU" dirty="0"/>
          </a:p>
          <a:p>
            <a:r>
              <a:rPr lang="ru-RU" dirty="0">
                <a:hlinkClick r:id="rId5"/>
              </a:rPr>
              <a:t>Рейтинг качества жизни</a:t>
            </a:r>
            <a:endParaRPr lang="ru-RU" dirty="0"/>
          </a:p>
          <a:p>
            <a:r>
              <a:rPr lang="ru-RU" dirty="0">
                <a:hlinkClick r:id="rId6"/>
              </a:rPr>
              <a:t>Национальная экологическая инициатива (НЭИ)</a:t>
            </a:r>
            <a:endParaRPr lang="ru-RU" dirty="0"/>
          </a:p>
          <a:p>
            <a:r>
              <a:rPr lang="ru-RU" dirty="0">
                <a:hlinkClick r:id="rId7"/>
              </a:rPr>
              <a:t>Адаптация регионов к изменениям климата</a:t>
            </a:r>
            <a:endParaRPr lang="ru-RU" dirty="0"/>
          </a:p>
          <a:p>
            <a:r>
              <a:rPr lang="ru-RU" dirty="0">
                <a:hlinkClick r:id="rId8"/>
              </a:rPr>
              <a:t>Вовлечение молодежи в развитие региона</a:t>
            </a:r>
            <a:endParaRPr lang="ru-RU" dirty="0"/>
          </a:p>
          <a:p>
            <a:r>
              <a:rPr lang="ru-RU" dirty="0">
                <a:hlinkClick r:id="rId9"/>
              </a:rPr>
              <a:t>Развитие креативной экономики</a:t>
            </a:r>
            <a:endParaRPr lang="ru-RU" dirty="0"/>
          </a:p>
          <a:p>
            <a:r>
              <a:rPr lang="ru-RU" dirty="0">
                <a:hlinkClick r:id="rId10"/>
              </a:rPr>
              <a:t>Международная программа «Классная страна»</a:t>
            </a:r>
            <a:endParaRPr lang="ru-RU" dirty="0"/>
          </a:p>
          <a:p>
            <a:r>
              <a:rPr lang="ru-RU" dirty="0">
                <a:hlinkClick r:id="rId11"/>
              </a:rPr>
              <a:t>Программа «Новая миссия городов»</a:t>
            </a:r>
            <a:endParaRPr lang="ru-RU" dirty="0"/>
          </a:p>
          <a:p>
            <a:r>
              <a:rPr lang="ru-RU" dirty="0">
                <a:hlinkClick r:id="rId12"/>
              </a:rPr>
              <a:t>Всероссийский проект «</a:t>
            </a:r>
            <a:r>
              <a:rPr lang="ru-RU" dirty="0" err="1">
                <a:hlinkClick r:id="rId12"/>
              </a:rPr>
              <a:t>ТропаМИРоссии</a:t>
            </a:r>
            <a:r>
              <a:rPr lang="ru-RU" dirty="0">
                <a:hlinkClick r:id="rId12"/>
              </a:rPr>
              <a:t>»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Клуб стратегических инициатив</a:t>
            </a:r>
          </a:p>
          <a:p>
            <a:r>
              <a:rPr lang="ru-RU" sz="1800" dirty="0" smtClean="0"/>
              <a:t>Общественные представители</a:t>
            </a:r>
          </a:p>
          <a:p>
            <a:r>
              <a:rPr lang="ru-RU" sz="1800" dirty="0" smtClean="0"/>
              <a:t>Острова – Архипелаги</a:t>
            </a:r>
          </a:p>
          <a:p>
            <a:r>
              <a:rPr lang="ru-RU" sz="1800" dirty="0" smtClean="0"/>
              <a:t>ИТ-диктант</a:t>
            </a:r>
          </a:p>
          <a:p>
            <a:r>
              <a:rPr lang="ru-RU" sz="1800" dirty="0" smtClean="0"/>
              <a:t>Волга-</a:t>
            </a:r>
            <a:r>
              <a:rPr lang="en-US" sz="1800" dirty="0" smtClean="0"/>
              <a:t>IT</a:t>
            </a:r>
          </a:p>
          <a:p>
            <a:r>
              <a:rPr lang="ru-RU" sz="1800" dirty="0" smtClean="0"/>
              <a:t>Амур-Техно</a:t>
            </a:r>
          </a:p>
          <a:p>
            <a:r>
              <a:rPr lang="ru-RU" sz="1800" dirty="0" err="1" smtClean="0"/>
              <a:t>Иннопром</a:t>
            </a:r>
            <a:r>
              <a:rPr lang="ru-RU" sz="1800" dirty="0" smtClean="0"/>
              <a:t>, </a:t>
            </a:r>
            <a:r>
              <a:rPr lang="ru-RU" sz="1800" dirty="0" err="1" smtClean="0"/>
              <a:t>Технопром</a:t>
            </a:r>
            <a:r>
              <a:rPr lang="ru-RU" sz="1800" dirty="0" smtClean="0"/>
              <a:t>…</a:t>
            </a:r>
          </a:p>
          <a:p>
            <a:r>
              <a:rPr lang="ru-RU" sz="1800" dirty="0" smtClean="0"/>
              <a:t>… 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5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1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10" t="26468" r="24824" b="22604"/>
          <a:stretch/>
        </p:blipFill>
        <p:spPr>
          <a:xfrm>
            <a:off x="9310310" y="17898"/>
            <a:ext cx="2881690" cy="180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6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Разработка стратегии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6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274" y="1389468"/>
            <a:ext cx="9365515" cy="526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492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Управление повесткой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FC7F8-A092-4806-96D6-88B1B3509BA0}" type="slidenum">
              <a:rPr lang="ru-RU" smtClean="0"/>
              <a:t>7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02568"/>
            <a:ext cx="8953500" cy="503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630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r="48583"/>
          <a:stretch>
            <a:fillRect/>
          </a:stretch>
        </p:blipFill>
        <p:spPr>
          <a:xfrm>
            <a:off x="3696328" y="432068"/>
            <a:ext cx="2433734" cy="1443689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50993" r="18115"/>
          <a:stretch>
            <a:fillRect/>
          </a:stretch>
        </p:blipFill>
        <p:spPr>
          <a:xfrm>
            <a:off x="2529467" y="432068"/>
            <a:ext cx="1462172" cy="1443689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4510190" y="3279030"/>
            <a:ext cx="7158813" cy="3553374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r="48828"/>
          <a:stretch>
            <a:fillRect/>
          </a:stretch>
        </p:blipFill>
        <p:spPr>
          <a:xfrm>
            <a:off x="526796" y="1"/>
            <a:ext cx="2422146" cy="1443689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r="48583"/>
          <a:stretch>
            <a:fillRect/>
          </a:stretch>
        </p:blipFill>
        <p:spPr>
          <a:xfrm flipH="1">
            <a:off x="9235268" y="432068"/>
            <a:ext cx="2433734" cy="1443689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r="48583"/>
          <a:stretch>
            <a:fillRect/>
          </a:stretch>
        </p:blipFill>
        <p:spPr>
          <a:xfrm flipH="1">
            <a:off x="8089596" y="1"/>
            <a:ext cx="2433734" cy="1443689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399743" y="1913857"/>
            <a:ext cx="6290945" cy="169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446"/>
              </a:lnSpc>
            </a:pPr>
            <a:r>
              <a:rPr lang="en-US" sz="4042" spc="4" dirty="0">
                <a:solidFill>
                  <a:srgbClr val="448BBF"/>
                </a:solidFill>
                <a:latin typeface="Open Sans Extra Bold"/>
              </a:rPr>
              <a:t>К</a:t>
            </a:r>
            <a:r>
              <a:rPr lang="en-US" sz="4042" spc="4" dirty="0">
                <a:solidFill>
                  <a:srgbClr val="000000"/>
                </a:solidFill>
                <a:latin typeface="Open Sans Extra Bold"/>
              </a:rPr>
              <a:t>ЛУБ</a:t>
            </a:r>
          </a:p>
          <a:p>
            <a:pPr>
              <a:lnSpc>
                <a:spcPts val="4446"/>
              </a:lnSpc>
            </a:pPr>
            <a:r>
              <a:rPr lang="en-US" sz="4042" spc="4" dirty="0">
                <a:solidFill>
                  <a:srgbClr val="448BBF"/>
                </a:solidFill>
                <a:latin typeface="Open Sans Extra Bold"/>
              </a:rPr>
              <a:t>П</a:t>
            </a:r>
            <a:r>
              <a:rPr lang="en-US" sz="4042" spc="4" dirty="0">
                <a:solidFill>
                  <a:srgbClr val="000000"/>
                </a:solidFill>
                <a:latin typeface="Open Sans Extra Bold"/>
              </a:rPr>
              <a:t>РОГРАММНЫХ </a:t>
            </a:r>
            <a:r>
              <a:rPr lang="en-US" sz="4042" spc="4" dirty="0">
                <a:solidFill>
                  <a:srgbClr val="448BBF"/>
                </a:solidFill>
                <a:latin typeface="Open Sans Extra Bold"/>
              </a:rPr>
              <a:t>Д</a:t>
            </a:r>
            <a:r>
              <a:rPr lang="en-US" sz="4042" spc="4" dirty="0">
                <a:solidFill>
                  <a:srgbClr val="000000"/>
                </a:solidFill>
                <a:latin typeface="Open Sans Extra Bold"/>
              </a:rPr>
              <a:t>ИРЕКТОРОВ </a:t>
            </a:r>
            <a:endParaRPr lang="en-US" sz="4042" dirty="0">
              <a:solidFill>
                <a:srgbClr val="F14947"/>
              </a:solidFill>
              <a:latin typeface="Open Sans Extra Bold"/>
            </a:endParaRPr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r="48583"/>
          <a:stretch>
            <a:fillRect/>
          </a:stretch>
        </p:blipFill>
        <p:spPr>
          <a:xfrm flipH="1">
            <a:off x="5842260" y="159605"/>
            <a:ext cx="2433734" cy="1443689"/>
          </a:xfrm>
          <a:prstGeom prst="rect">
            <a:avLst/>
          </a:prstGeom>
        </p:spPr>
      </p:pic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9743" y="4220118"/>
            <a:ext cx="4273858" cy="1958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42" spc="4" dirty="0" smtClean="0">
                <a:solidFill>
                  <a:srgbClr val="448BBF"/>
                </a:solidFill>
                <a:latin typeface="Open Sans Extra Bold"/>
              </a:rPr>
              <a:t>Л</a:t>
            </a:r>
            <a:r>
              <a:rPr lang="ru-RU" sz="4042" spc="4" dirty="0" smtClean="0">
                <a:solidFill>
                  <a:srgbClr val="000000"/>
                </a:solidFill>
                <a:latin typeface="Open Sans Extra Bold"/>
              </a:rPr>
              <a:t>етим </a:t>
            </a:r>
          </a:p>
          <a:p>
            <a:r>
              <a:rPr lang="ru-RU" sz="4042" spc="4" dirty="0" smtClean="0">
                <a:solidFill>
                  <a:srgbClr val="448BBF"/>
                </a:solidFill>
                <a:latin typeface="Open Sans Extra Bold"/>
              </a:rPr>
              <a:t>Д</a:t>
            </a:r>
            <a:r>
              <a:rPr lang="ru-RU" sz="4042" spc="4" dirty="0" smtClean="0">
                <a:solidFill>
                  <a:srgbClr val="000000"/>
                </a:solidFill>
                <a:latin typeface="Open Sans Extra Bold"/>
              </a:rPr>
              <a:t>альше </a:t>
            </a:r>
          </a:p>
          <a:p>
            <a:r>
              <a:rPr lang="ru-RU" sz="4042" spc="4" dirty="0">
                <a:solidFill>
                  <a:srgbClr val="448BBF"/>
                </a:solidFill>
                <a:latin typeface="Open Sans Extra Bold"/>
              </a:rPr>
              <a:t>В</a:t>
            </a:r>
            <a:r>
              <a:rPr lang="ru-RU" sz="4042" spc="4" dirty="0" smtClean="0">
                <a:solidFill>
                  <a:srgbClr val="000000"/>
                </a:solidFill>
                <a:latin typeface="Open Sans Extra Bold"/>
              </a:rPr>
              <a:t>месте</a:t>
            </a:r>
            <a:endParaRPr lang="ru-RU" sz="4042" spc="4" dirty="0">
              <a:solidFill>
                <a:srgbClr val="000000"/>
              </a:solidFill>
              <a:latin typeface="Open Sans Extra Bold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10" t="26468" r="24824" b="22604"/>
          <a:stretch/>
        </p:blipFill>
        <p:spPr>
          <a:xfrm>
            <a:off x="9011290" y="1686329"/>
            <a:ext cx="2881690" cy="180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3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1249</TotalTime>
  <Words>243</Words>
  <Application>Microsoft Office PowerPoint</Application>
  <PresentationFormat>Широкоэкранный</PresentationFormat>
  <Paragraphs>69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Open Sans Extra Bold</vt:lpstr>
      <vt:lpstr>Тема Office</vt:lpstr>
      <vt:lpstr>Презентация PowerPoint</vt:lpstr>
      <vt:lpstr>КПД: бывших не бывает!  Новички, вперед!</vt:lpstr>
      <vt:lpstr>Повестка сети</vt:lpstr>
      <vt:lpstr>Форум лучших практик #Сети</vt:lpstr>
      <vt:lpstr>Проекты АСИ</vt:lpstr>
      <vt:lpstr>Разработка стратегии</vt:lpstr>
      <vt:lpstr>Управление повесткой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Larisa</dc:creator>
  <cp:lastModifiedBy>User</cp:lastModifiedBy>
  <cp:revision>102</cp:revision>
  <dcterms:created xsi:type="dcterms:W3CDTF">2020-01-18T17:44:12Z</dcterms:created>
  <dcterms:modified xsi:type="dcterms:W3CDTF">2024-09-12T19:37:05Z</dcterms:modified>
</cp:coreProperties>
</file>