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3" r:id="rId4"/>
    <p:sldId id="264" r:id="rId5"/>
    <p:sldId id="266" r:id="rId6"/>
    <p:sldId id="265" r:id="rId7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QwXwQNpIU8F5ku7Yvi13UTZvU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7BF"/>
    <a:srgbClr val="2D83BC"/>
    <a:srgbClr val="2589C4"/>
    <a:srgbClr val="3B7AAD"/>
    <a:srgbClr val="4377A9"/>
    <a:srgbClr val="924562"/>
    <a:srgbClr val="2787C1"/>
    <a:srgbClr val="C8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8C0DDC-FC35-40AB-A226-885FA384857C}">
  <a:tblStyle styleId="{CE8C0DDC-FC35-40AB-A226-885FA38485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73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44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35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9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442752" y="-1840395"/>
            <a:ext cx="2908852" cy="658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5">
            <a:alphaModFix/>
          </a:blip>
          <a:srcRect l="2162" t="34285" b="340"/>
          <a:stretch/>
        </p:blipFill>
        <p:spPr>
          <a:xfrm rot="-2120145">
            <a:off x="-361524" y="3592331"/>
            <a:ext cx="3341009" cy="4273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51336" y="2686182"/>
            <a:ext cx="8544911" cy="126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C82331"/>
                </a:solidFill>
                <a:latin typeface="Arial Black" panose="020B0A04020102020204" pitchFamily="34" charset="0"/>
              </a:rPr>
              <a:t>К</a:t>
            </a:r>
            <a:r>
              <a:rPr lang="ru-RU" sz="8000" dirty="0" smtClean="0">
                <a:latin typeface="Arial Black" panose="020B0A04020102020204" pitchFamily="34" charset="0"/>
              </a:rPr>
              <a:t>луб</a:t>
            </a:r>
          </a:p>
          <a:p>
            <a:r>
              <a:rPr lang="ru-RU" sz="8000" dirty="0">
                <a:solidFill>
                  <a:srgbClr val="2787C1"/>
                </a:solidFill>
                <a:latin typeface="Arial Black" panose="020B0A04020102020204" pitchFamily="34" charset="0"/>
              </a:rPr>
              <a:t>П</a:t>
            </a:r>
            <a:r>
              <a:rPr lang="ru-RU" sz="8000" dirty="0" smtClean="0">
                <a:latin typeface="Arial Black" panose="020B0A04020102020204" pitchFamily="34" charset="0"/>
              </a:rPr>
              <a:t>рограммных </a:t>
            </a:r>
          </a:p>
          <a:p>
            <a:r>
              <a:rPr lang="ru-RU" sz="8000" dirty="0" smtClean="0">
                <a:latin typeface="Arial Black" panose="020B0A04020102020204" pitchFamily="34" charset="0"/>
              </a:rPr>
              <a:t>Директоров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4170"/>
          <a:stretch/>
        </p:blipFill>
        <p:spPr>
          <a:xfrm>
            <a:off x="1059246" y="300127"/>
            <a:ext cx="2861111" cy="11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4365" y="99034"/>
            <a:ext cx="1797269" cy="345083"/>
          </a:xfrm>
          <a:prstGeom prst="rect">
            <a:avLst/>
          </a:prstGeom>
          <a:solidFill>
            <a:srgbClr val="288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462" y="14490"/>
            <a:ext cx="2983621" cy="260537"/>
          </a:xfrm>
          <a:prstGeom prst="rect">
            <a:avLst/>
          </a:prstGeom>
          <a:solidFill>
            <a:srgbClr val="288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04" y="123274"/>
            <a:ext cx="1643552" cy="320843"/>
          </a:xfrm>
          <a:prstGeom prst="rect">
            <a:avLst/>
          </a:prstGeom>
          <a:solidFill>
            <a:srgbClr val="288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70" y="767133"/>
            <a:ext cx="3130098" cy="23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1615" y="-171241"/>
            <a:ext cx="3099275" cy="702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l="13635" t="24411" r="-1714"/>
          <a:stretch/>
        </p:blipFill>
        <p:spPr>
          <a:xfrm>
            <a:off x="-18289" y="2761487"/>
            <a:ext cx="2551177" cy="40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Немного цифр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92865"/>
              </p:ext>
            </p:extLst>
          </p:nvPr>
        </p:nvGraphicFramePr>
        <p:xfrm>
          <a:off x="2142761" y="1698337"/>
          <a:ext cx="7906478" cy="4053840"/>
        </p:xfrm>
        <a:graphic>
          <a:graphicData uri="http://schemas.openxmlformats.org/drawingml/2006/table">
            <a:tbl>
              <a:tblPr firstRow="1" bandRow="1">
                <a:tableStyleId>{CE8C0DDC-FC35-40AB-A226-885FA384857C}</a:tableStyleId>
              </a:tblPr>
              <a:tblGrid>
                <a:gridCol w="5397291">
                  <a:extLst>
                    <a:ext uri="{9D8B030D-6E8A-4147-A177-3AD203B41FA5}">
                      <a16:colId xmlns:a16="http://schemas.microsoft.com/office/drawing/2014/main" val="1445891079"/>
                    </a:ext>
                  </a:extLst>
                </a:gridCol>
                <a:gridCol w="2509187">
                  <a:extLst>
                    <a:ext uri="{9D8B030D-6E8A-4147-A177-3AD203B41FA5}">
                      <a16:colId xmlns:a16="http://schemas.microsoft.com/office/drawing/2014/main" val="581959482"/>
                    </a:ext>
                  </a:extLst>
                </a:gridCol>
              </a:tblGrid>
              <a:tr h="4688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Количество Точек кипения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3702325"/>
                  </a:ext>
                </a:extLst>
              </a:tr>
              <a:tr h="4688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Городских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22302"/>
                  </a:ext>
                </a:extLst>
              </a:tr>
              <a:tr h="4688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Университетских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2241630"/>
                  </a:ext>
                </a:extLst>
              </a:tr>
              <a:tr h="4688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Предпринимательских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336025"/>
                  </a:ext>
                </a:extLst>
              </a:tr>
              <a:tr h="46883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Hi-Tech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341610"/>
                  </a:ext>
                </a:extLst>
              </a:tr>
              <a:tr h="4688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Количество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 регионов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566886"/>
                  </a:ext>
                </a:extLst>
              </a:tr>
              <a:tr h="46883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Стран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6406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l="12857" r="8368"/>
          <a:stretch/>
        </p:blipFill>
        <p:spPr>
          <a:xfrm>
            <a:off x="9756648" y="1182106"/>
            <a:ext cx="2441448" cy="702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l="47269" r="-5040"/>
          <a:stretch/>
        </p:blipFill>
        <p:spPr>
          <a:xfrm>
            <a:off x="-9144" y="1449424"/>
            <a:ext cx="1673352" cy="540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6982"/>
            <a:ext cx="2623929" cy="17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304145" y="1599996"/>
            <a:ext cx="10223292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ScieNTIst’s</a:t>
            </a:r>
            <a:r>
              <a:rPr lang="en-US" sz="3200" dirty="0">
                <a:solidFill>
                  <a:schemeClr val="bg1"/>
                </a:solidFill>
              </a:rPr>
              <a:t> Talk </a:t>
            </a:r>
            <a:r>
              <a:rPr lang="ru-RU" sz="3200" dirty="0">
                <a:solidFill>
                  <a:schemeClr val="bg1"/>
                </a:solidFill>
              </a:rPr>
              <a:t>2020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Форум </a:t>
            </a:r>
            <a:r>
              <a:rPr lang="ru-RU" sz="3200" dirty="0">
                <a:solidFill>
                  <a:schemeClr val="bg1"/>
                </a:solidFill>
              </a:rPr>
              <a:t>научных </a:t>
            </a:r>
            <a:r>
              <a:rPr lang="ru-RU" sz="3200" dirty="0" smtClean="0">
                <a:solidFill>
                  <a:schemeClr val="bg1"/>
                </a:solidFill>
              </a:rPr>
              <a:t>практик. Молодежный </a:t>
            </a:r>
            <a:r>
              <a:rPr lang="ru-RU" sz="3200" dirty="0" err="1" smtClean="0">
                <a:solidFill>
                  <a:schemeClr val="bg1"/>
                </a:solidFill>
              </a:rPr>
              <a:t>СерпаНТИн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 smtClean="0">
                <a:solidFill>
                  <a:schemeClr val="bg1"/>
                </a:solidFill>
              </a:rPr>
              <a:t>AI </a:t>
            </a:r>
            <a:r>
              <a:rPr lang="ru-RU" sz="3200" dirty="0" smtClean="0">
                <a:solidFill>
                  <a:schemeClr val="bg1"/>
                </a:solidFill>
              </a:rPr>
              <a:t>да БЕСПИЛОТНИКИ 2020-2025</a:t>
            </a:r>
            <a:endParaRPr lang="ru-RU" sz="32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chemeClr val="bg1"/>
                </a:solidFill>
              </a:rPr>
              <a:t>ОриеНТИр</a:t>
            </a:r>
            <a:r>
              <a:rPr lang="ru-RU" sz="3200" dirty="0">
                <a:solidFill>
                  <a:schemeClr val="bg1"/>
                </a:solidFill>
              </a:rPr>
              <a:t> предпринимателя </a:t>
            </a:r>
            <a:r>
              <a:rPr lang="ru-RU" sz="3200" dirty="0" smtClean="0">
                <a:solidFill>
                  <a:schemeClr val="bg1"/>
                </a:solidFill>
              </a:rPr>
              <a:t>2020-2024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Сетевые мероприятия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Форум сильных идей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Клубы мышления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Общественные представители АСИ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Острова – Архипелаги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Предпринимательские Точки кипения</a:t>
            </a:r>
            <a:r>
              <a:rPr lang="ru-RU" sz="2400" dirty="0" smtClean="0">
                <a:solidFill>
                  <a:schemeClr val="bg1"/>
                </a:solidFill>
              </a:rPr>
              <a:t>                                                                  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мы наделали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7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530373">
            <a:off x="9804163" y="-1819823"/>
            <a:ext cx="3099275" cy="702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l="19294" r="9836"/>
          <a:stretch/>
        </p:blipFill>
        <p:spPr>
          <a:xfrm>
            <a:off x="0" y="2776264"/>
            <a:ext cx="2052735" cy="540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6982"/>
            <a:ext cx="2623929" cy="17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304145" y="1599996"/>
            <a:ext cx="10223292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2019 Акселератор </a:t>
            </a:r>
            <a:r>
              <a:rPr lang="ru-RU" sz="3200" dirty="0" err="1" smtClean="0">
                <a:solidFill>
                  <a:schemeClr val="bg1"/>
                </a:solidFill>
              </a:rPr>
              <a:t>инновационно</a:t>
            </a:r>
            <a:r>
              <a:rPr lang="ru-RU" sz="3200" dirty="0" smtClean="0">
                <a:solidFill>
                  <a:schemeClr val="bg1"/>
                </a:solidFill>
              </a:rPr>
              <a:t>-образовательной экосистемы региона</a:t>
            </a: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</a:rPr>
              <a:t>2020 КПД! </a:t>
            </a:r>
            <a:r>
              <a:rPr lang="ru-RU" sz="3200" dirty="0" smtClean="0">
                <a:solidFill>
                  <a:schemeClr val="bg1"/>
                </a:solidFill>
              </a:rPr>
              <a:t>Форсайт НТИ, СИНВ, УТК (41)</a:t>
            </a: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2021 </a:t>
            </a:r>
            <a:r>
              <a:rPr lang="en-US" sz="3200" dirty="0" err="1" smtClean="0">
                <a:solidFill>
                  <a:schemeClr val="bg1"/>
                </a:solidFill>
              </a:rPr>
              <a:t>Datamasters</a:t>
            </a:r>
            <a:r>
              <a:rPr lang="ru-RU" sz="3200" dirty="0" smtClean="0">
                <a:solidFill>
                  <a:schemeClr val="bg1"/>
                </a:solidFill>
              </a:rPr>
              <a:t> 2019 – 2021, Форсайт 2121</a:t>
            </a: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2022 КСИ, Креативная экономика, ПУТП</a:t>
            </a:r>
            <a:endParaRPr lang="ru-RU" sz="32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2023 НТИ, НСИ, НКИ, НЭИ, НПИ</a:t>
            </a:r>
            <a:endParaRPr lang="ru-RU" sz="32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2024 </a:t>
            </a:r>
            <a:r>
              <a:rPr lang="ru-RU" sz="3200" dirty="0" smtClean="0">
                <a:solidFill>
                  <a:schemeClr val="bg1"/>
                </a:solidFill>
              </a:rPr>
              <a:t>АСИ: </a:t>
            </a:r>
            <a:r>
              <a:rPr lang="ru-RU" sz="3200" dirty="0" err="1" smtClean="0">
                <a:solidFill>
                  <a:schemeClr val="bg1"/>
                </a:solidFill>
              </a:rPr>
              <a:t>Росмол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Росконгресс</a:t>
            </a:r>
            <a:r>
              <a:rPr lang="ru-RU" sz="3200" dirty="0" smtClean="0">
                <a:solidFill>
                  <a:schemeClr val="bg1"/>
                </a:solidFill>
              </a:rPr>
              <a:t>, РСВ, …                                                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Этапы большого пути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6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436670">
            <a:off x="8337556" y="-3510512"/>
            <a:ext cx="3099275" cy="702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l="18980" r="10621" b="19397"/>
          <a:stretch/>
        </p:blipFill>
        <p:spPr>
          <a:xfrm>
            <a:off x="-9144" y="2489381"/>
            <a:ext cx="2039112" cy="43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6982"/>
            <a:ext cx="2623929" cy="17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304145" y="1599996"/>
            <a:ext cx="10223292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Трансляция повестки АСИ в регион</a:t>
            </a: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Сбор лучших практик в регионе, тиражирование через Сеть Точек кипения</a:t>
            </a: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Два куратора, пересечение повесток</a:t>
            </a: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Возможности команды – специализация Точек</a:t>
            </a:r>
          </a:p>
          <a:p>
            <a:pPr marL="342900" indent="-3429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Стратегия Точки – позиционирование ресурсных возможностей команды, региона, сети, АСИ в приоритетах страны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Роль Точки кипения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l="12520" t="19983" r="6346" b="20889"/>
          <a:stretch/>
        </p:blipFill>
        <p:spPr>
          <a:xfrm>
            <a:off x="9692640" y="2706624"/>
            <a:ext cx="2514600" cy="415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l="19294" t="14049" r="-21261" b="27116"/>
          <a:stretch/>
        </p:blipFill>
        <p:spPr>
          <a:xfrm>
            <a:off x="0" y="3675888"/>
            <a:ext cx="2953512" cy="318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6982"/>
            <a:ext cx="2623929" cy="17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Повестка Точек кипения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АСИ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НТИ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НКИ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НСИ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НПИ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НЭКИ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Креативная </a:t>
            </a:r>
            <a:r>
              <a:rPr lang="ru-RU" dirty="0" smtClean="0">
                <a:solidFill>
                  <a:schemeClr val="bg1"/>
                </a:solidFill>
              </a:rPr>
              <a:t>экономика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Городская среда, туризм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Проекты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Форум СИНВ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Острова, Архипелаги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Смартека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ОП АСИ</a:t>
            </a:r>
          </a:p>
          <a:p>
            <a:pPr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Экосистема АСИ: </a:t>
            </a:r>
            <a:r>
              <a:rPr lang="ru-RU" dirty="0" err="1" smtClean="0">
                <a:solidFill>
                  <a:schemeClr val="bg1"/>
                </a:solidFill>
              </a:rPr>
              <a:t>Кванториумы</a:t>
            </a:r>
            <a:r>
              <a:rPr lang="ru-RU" dirty="0" smtClean="0">
                <a:solidFill>
                  <a:schemeClr val="bg1"/>
                </a:solidFill>
              </a:rPr>
              <a:t>, Точки притяжения, Креативные кластеры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79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194</Words>
  <Application>Microsoft Office PowerPoint</Application>
  <PresentationFormat>Широкоэкранный</PresentationFormat>
  <Paragraphs>57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 Black</vt:lpstr>
      <vt:lpstr>Calibri</vt:lpstr>
      <vt:lpstr>Arial</vt:lpstr>
      <vt:lpstr>Тема Office</vt:lpstr>
      <vt:lpstr>Презентация PowerPoint</vt:lpstr>
      <vt:lpstr>Немного цифр</vt:lpstr>
      <vt:lpstr>Что мы наделали?</vt:lpstr>
      <vt:lpstr>Этапы большого пути</vt:lpstr>
      <vt:lpstr>Роль Точки кипения</vt:lpstr>
      <vt:lpstr>Повестка Точек кипения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2023-12-11T07:13:11Z</dcterms:created>
  <dcterms:modified xsi:type="dcterms:W3CDTF">2025-03-04T06:37:28Z</dcterms:modified>
</cp:coreProperties>
</file>