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6" r:id="rId10"/>
    <p:sldId id="264" r:id="rId11"/>
    <p:sldId id="265" r:id="rId12"/>
    <p:sldId id="269" r:id="rId13"/>
    <p:sldId id="271" r:id="rId14"/>
    <p:sldId id="267" r:id="rId15"/>
    <p:sldId id="268" r:id="rId16"/>
    <p:sldId id="272" r:id="rId17"/>
    <p:sldId id="270" r:id="rId18"/>
    <p:sldId id="273" r:id="rId19"/>
    <p:sldId id="275" r:id="rId20"/>
    <p:sldId id="274" r:id="rId21"/>
    <p:sldId id="276" r:id="rId22"/>
    <p:sldId id="277" r:id="rId23"/>
    <p:sldId id="278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48"/>
  </p:normalViewPr>
  <p:slideViewPr>
    <p:cSldViewPr snapToGrid="0" snapToObjects="1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B49FC-178C-4F41-84B6-1794E2B0AAFE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78A12-02F5-B746-9A82-B4CF1F5A1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13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78A12-02F5-B746-9A82-B4CF1F5A14D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565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7715" y="2285993"/>
            <a:ext cx="7943869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7715" y="3905253"/>
            <a:ext cx="7905805" cy="95250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72C55-0188-4444-9E8B-B17F17DB0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7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16" y="285728"/>
            <a:ext cx="8382059" cy="1143000"/>
          </a:xfrm>
        </p:spPr>
        <p:txBody>
          <a:bodyPr/>
          <a:lstStyle>
            <a:lvl1pPr algn="l">
              <a:defRPr>
                <a:solidFill>
                  <a:srgbClr val="5C089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38216" y="1714489"/>
            <a:ext cx="8439171" cy="4411676"/>
          </a:xfrm>
        </p:spPr>
        <p:txBody>
          <a:bodyPr/>
          <a:lstStyle>
            <a:lvl2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rgbClr val="000000"/>
                </a:solidFill>
              </a:defRPr>
            </a:lvl2pPr>
            <a:lvl3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rgbClr val="000000"/>
                </a:solidFill>
              </a:defRPr>
            </a:lvl3pPr>
            <a:lvl4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rgbClr val="000000"/>
                </a:solidFill>
              </a:defRPr>
            </a:lvl4pPr>
            <a:lvl5pPr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7F2E-B3E7-5C45-8324-68939E4445A1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72C55-0188-4444-9E8B-B17F17DB09C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71713" y="2967659"/>
            <a:ext cx="2941616" cy="6639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679141" y="1"/>
            <a:ext cx="4512860" cy="63689"/>
          </a:xfrm>
          <a:prstGeom prst="rect">
            <a:avLst/>
          </a:prstGeom>
          <a:solidFill>
            <a:srgbClr val="5C0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97506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274639"/>
            <a:ext cx="93345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62" y="1600201"/>
            <a:ext cx="93345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F7F2E-B3E7-5C45-8324-68939E4445A1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72C55-0188-4444-9E8B-B17F17DB0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6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219170" rtl="0" eaLnBrk="1" latinLnBrk="0" hangingPunct="1">
        <a:spcBef>
          <a:spcPct val="0"/>
        </a:spcBef>
        <a:buNone/>
        <a:defRPr sz="5867" kern="1200">
          <a:solidFill>
            <a:srgbClr val="5C089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None/>
        <a:defRPr sz="4267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3733" kern="1200">
          <a:solidFill>
            <a:schemeClr val="accent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3200" kern="1200">
          <a:solidFill>
            <a:schemeClr val="accent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2667" kern="1200">
          <a:solidFill>
            <a:schemeClr val="accent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Clr>
          <a:schemeClr val="accent2">
            <a:lumMod val="50000"/>
          </a:schemeClr>
        </a:buClr>
        <a:buFont typeface="Courier New" pitchFamily="49" charset="0"/>
        <a:buChar char="o"/>
        <a:defRPr sz="2667" kern="1200">
          <a:solidFill>
            <a:schemeClr val="accent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mailto:Anna.Shadrina@softline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image007.jpg@01D5F8A2.27CE4E80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3">
            <a:extLst>
              <a:ext uri="{FF2B5EF4-FFF2-40B4-BE49-F238E27FC236}">
                <a16:creationId xmlns:a16="http://schemas.microsoft.com/office/drawing/2014/main" id="{31050B61-AE42-4B5B-8450-81958D2B4334}"/>
              </a:ext>
            </a:extLst>
          </p:cNvPr>
          <p:cNvSpPr txBox="1">
            <a:spLocks/>
          </p:cNvSpPr>
          <p:nvPr/>
        </p:nvSpPr>
        <p:spPr>
          <a:xfrm>
            <a:off x="651114" y="4675960"/>
            <a:ext cx="6379569" cy="406985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None/>
              <a:defRPr sz="42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3733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3200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667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667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1"/>
                </a:solidFill>
              </a:rPr>
              <a:t>Анна Шадрина</a:t>
            </a: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AE8D7A7A-3602-42B8-A7E6-F760600E4AD1}"/>
              </a:ext>
            </a:extLst>
          </p:cNvPr>
          <p:cNvSpPr txBox="1">
            <a:spLocks/>
          </p:cNvSpPr>
          <p:nvPr/>
        </p:nvSpPr>
        <p:spPr>
          <a:xfrm>
            <a:off x="640837" y="5158124"/>
            <a:ext cx="9006591" cy="482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/>
              <a:t>Руководитель региональных продаж ИТ-решений для бизнеса, </a:t>
            </a:r>
            <a:r>
              <a:rPr lang="en" sz="1800" b="1" dirty="0"/>
              <a:t>Softline</a:t>
            </a:r>
          </a:p>
        </p:txBody>
      </p:sp>
      <p:sp>
        <p:nvSpPr>
          <p:cNvPr id="10" name="Заголовок 11">
            <a:extLst>
              <a:ext uri="{FF2B5EF4-FFF2-40B4-BE49-F238E27FC236}">
                <a16:creationId xmlns:a16="http://schemas.microsoft.com/office/drawing/2014/main" id="{87CA8317-2A9F-4DCD-911C-A55FF54D9125}"/>
              </a:ext>
            </a:extLst>
          </p:cNvPr>
          <p:cNvSpPr txBox="1">
            <a:spLocks/>
          </p:cNvSpPr>
          <p:nvPr/>
        </p:nvSpPr>
        <p:spPr>
          <a:xfrm>
            <a:off x="515938" y="1807100"/>
            <a:ext cx="10405491" cy="1758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5400" b="1">
                <a:latin typeface="+mn-lt"/>
              </a:rPr>
              <a:t>ИИ и нейросети. </a:t>
            </a:r>
            <a:br>
              <a:rPr lang="ru-RU" sz="5400" b="1">
                <a:latin typeface="+mn-lt"/>
              </a:rPr>
            </a:br>
            <a:r>
              <a:rPr lang="ru-RU" sz="5400" b="1">
                <a:latin typeface="+mn-lt"/>
              </a:rPr>
              <a:t>Всем нужны, а мне нужнее! </a:t>
            </a:r>
            <a:r>
              <a:rPr lang="ru-RU" sz="4800" b="1">
                <a:latin typeface="+mn-lt"/>
              </a:rPr>
              <a:t/>
            </a:r>
            <a:br>
              <a:rPr lang="ru-RU" sz="4800" b="1">
                <a:latin typeface="+mn-lt"/>
              </a:rPr>
            </a:br>
            <a:r>
              <a:rPr lang="ru-RU" sz="3600">
                <a:latin typeface="+mn-lt"/>
              </a:rPr>
              <a:t>Как не уплыть по течению</a:t>
            </a:r>
            <a:endParaRPr lang="ru-RU" sz="5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7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1B225E70-BFC6-4CAB-8562-0F439E82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76" y="958346"/>
            <a:ext cx="11239806" cy="50951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1C1C"/>
                </a:solidFill>
              </a:rPr>
              <a:t>История о нанесении радости и причинении счастья</a:t>
            </a:r>
            <a:r>
              <a:rPr lang="en" sz="3200" b="1" dirty="0">
                <a:solidFill>
                  <a:srgbClr val="1C1C1C"/>
                </a:solidFill>
              </a:rPr>
              <a:t/>
            </a:r>
            <a:br>
              <a:rPr lang="en" sz="3200" b="1" dirty="0">
                <a:solidFill>
                  <a:srgbClr val="1C1C1C"/>
                </a:solidFill>
              </a:rPr>
            </a:br>
            <a:r>
              <a:rPr lang="ru-RU" sz="3200" b="1" dirty="0">
                <a:solidFill>
                  <a:srgbClr val="1C1C1C"/>
                </a:solidFill>
              </a:rPr>
              <a:t/>
            </a:r>
            <a:br>
              <a:rPr lang="ru-RU" sz="3200" b="1" dirty="0">
                <a:solidFill>
                  <a:srgbClr val="1C1C1C"/>
                </a:solidFill>
              </a:rPr>
            </a:br>
            <a:endParaRPr lang="ru-RU" sz="3200" b="1" dirty="0">
              <a:solidFill>
                <a:srgbClr val="1C1C1C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B6E728E-25D8-43B4-A61C-0DC5458489BC}"/>
              </a:ext>
            </a:extLst>
          </p:cNvPr>
          <p:cNvGrpSpPr/>
          <p:nvPr/>
        </p:nvGrpSpPr>
        <p:grpSpPr>
          <a:xfrm>
            <a:off x="8327934" y="1425181"/>
            <a:ext cx="3636396" cy="4550318"/>
            <a:chOff x="696603" y="1425181"/>
            <a:chExt cx="3636396" cy="455031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FB8FDF16-4266-4FBB-85DF-0F1774CDC85A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836FD0A-FBA8-4A9A-9635-991BD2041377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F3272DF-3EA1-4E50-B957-6FBA9C93AE6F}"/>
              </a:ext>
            </a:extLst>
          </p:cNvPr>
          <p:cNvGrpSpPr/>
          <p:nvPr/>
        </p:nvGrpSpPr>
        <p:grpSpPr>
          <a:xfrm>
            <a:off x="4472444" y="1425181"/>
            <a:ext cx="3636396" cy="4550318"/>
            <a:chOff x="696603" y="1425181"/>
            <a:chExt cx="3636396" cy="455031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87BB1DA-4990-47FB-8D77-9A1C90D877ED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8D80C4E-6E48-4AFE-908D-01D59252C94E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C321D15-534A-4222-8FE6-C9411BA49B92}"/>
              </a:ext>
            </a:extLst>
          </p:cNvPr>
          <p:cNvGrpSpPr/>
          <p:nvPr/>
        </p:nvGrpSpPr>
        <p:grpSpPr>
          <a:xfrm>
            <a:off x="696603" y="1425181"/>
            <a:ext cx="3636396" cy="4550318"/>
            <a:chOff x="696603" y="1425181"/>
            <a:chExt cx="3636396" cy="455031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3FACE6B-131D-4C4C-8E3B-A20167A1CE83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735CE36-54A6-4313-A103-F75103DB0B8B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B8D7607-F004-4703-AC78-51DE4531D90A}"/>
              </a:ext>
            </a:extLst>
          </p:cNvPr>
          <p:cNvSpPr txBox="1"/>
          <p:nvPr/>
        </p:nvSpPr>
        <p:spPr>
          <a:xfrm>
            <a:off x="875695" y="1688207"/>
            <a:ext cx="3037085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Идея: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Заявка – Согласование – Приказ – Закупка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012B4B-83DB-463F-AA6C-7C5A600F1D05}"/>
              </a:ext>
            </a:extLst>
          </p:cNvPr>
          <p:cNvSpPr txBox="1"/>
          <p:nvPr/>
        </p:nvSpPr>
        <p:spPr>
          <a:xfrm>
            <a:off x="4769636" y="1692104"/>
            <a:ext cx="293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Плюсы:</a:t>
            </a:r>
            <a:endParaRPr lang="ru-RU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790CD0-66E3-43D2-B626-9E80F9A655B9}"/>
              </a:ext>
            </a:extLst>
          </p:cNvPr>
          <p:cNvSpPr txBox="1"/>
          <p:nvPr/>
        </p:nvSpPr>
        <p:spPr>
          <a:xfrm>
            <a:off x="8447185" y="1688207"/>
            <a:ext cx="3195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800" b="1" dirty="0">
                <a:solidFill>
                  <a:srgbClr val="C00000"/>
                </a:solidFill>
              </a:rPr>
              <a:t>Решение желательное: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1F381-774B-4CAD-AE12-52D33D37D91A}"/>
              </a:ext>
            </a:extLst>
          </p:cNvPr>
          <p:cNvSpPr txBox="1"/>
          <p:nvPr/>
        </p:nvSpPr>
        <p:spPr>
          <a:xfrm>
            <a:off x="4655254" y="2061436"/>
            <a:ext cx="3048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Понятна проблема</a:t>
            </a:r>
            <a:endParaRPr lang="ru-RU" dirty="0">
              <a:solidFill>
                <a:srgbClr val="1C1C1C"/>
              </a:solidFill>
            </a:endParaRPr>
          </a:p>
        </p:txBody>
      </p:sp>
      <p:pic>
        <p:nvPicPr>
          <p:cNvPr id="16" name="Picture 2" descr="Синяя волна Png абстрактный элемент PNG , синие волны, Аннотация, элемент  PNG картинки и пнг рисунок для бесплатной загрузки">
            <a:extLst>
              <a:ext uri="{FF2B5EF4-FFF2-40B4-BE49-F238E27FC236}">
                <a16:creationId xmlns:a16="http://schemas.microsoft.com/office/drawing/2014/main" id="{754DE9F2-207A-416C-832A-AC4ACC856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11" y="3747684"/>
            <a:ext cx="3607776" cy="210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8F61A0-4C7F-4B70-B89D-26416B1B162C}"/>
              </a:ext>
            </a:extLst>
          </p:cNvPr>
          <p:cNvSpPr txBox="1"/>
          <p:nvPr/>
        </p:nvSpPr>
        <p:spPr>
          <a:xfrm>
            <a:off x="4817862" y="2481110"/>
            <a:ext cx="293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Минусы:</a:t>
            </a:r>
            <a:endParaRPr lang="ru-RU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A1A808-57E0-49FA-85BA-15BEF02FE5BA}"/>
              </a:ext>
            </a:extLst>
          </p:cNvPr>
          <p:cNvSpPr txBox="1"/>
          <p:nvPr/>
        </p:nvSpPr>
        <p:spPr>
          <a:xfrm>
            <a:off x="4769636" y="2807284"/>
            <a:ext cx="3129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Ожидание чудес от ИТ-решений</a:t>
            </a:r>
            <a:endParaRPr lang="ru-RU" dirty="0">
              <a:solidFill>
                <a:srgbClr val="1C1C1C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2BB520-CB1D-4E41-B36D-948F462A551A}"/>
              </a:ext>
            </a:extLst>
          </p:cNvPr>
          <p:cNvSpPr txBox="1"/>
          <p:nvPr/>
        </p:nvSpPr>
        <p:spPr>
          <a:xfrm>
            <a:off x="939827" y="2962060"/>
            <a:ext cx="30370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Пусть ИИ слушает наши совещания, формирует протокол со сроками и ответственными</a:t>
            </a:r>
          </a:p>
        </p:txBody>
      </p:sp>
      <p:pic>
        <p:nvPicPr>
          <p:cNvPr id="20" name="Picture 2" descr="Picture background">
            <a:extLst>
              <a:ext uri="{FF2B5EF4-FFF2-40B4-BE49-F238E27FC236}">
                <a16:creationId xmlns:a16="http://schemas.microsoft.com/office/drawing/2014/main" id="{4B5CE7E5-F2CC-4E27-BC87-513255905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00" y="3802458"/>
            <a:ext cx="2839720" cy="156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AE13C3-5A02-4604-A21B-A49FA039AD20}"/>
              </a:ext>
            </a:extLst>
          </p:cNvPr>
          <p:cNvSpPr txBox="1"/>
          <p:nvPr/>
        </p:nvSpPr>
        <p:spPr>
          <a:xfrm>
            <a:off x="8829381" y="5182823"/>
            <a:ext cx="2603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800" b="1" dirty="0">
                <a:solidFill>
                  <a:srgbClr val="C00000"/>
                </a:solidFill>
                <a:cs typeface="Segoe UI" panose="020B0502040204020203" pitchFamily="34" charset="0"/>
              </a:rPr>
              <a:t>Общий бюджет 60М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A8BA6C6-7ADD-4FB1-BC33-7E2797471744}"/>
              </a:ext>
            </a:extLst>
          </p:cNvPr>
          <p:cNvGrpSpPr/>
          <p:nvPr/>
        </p:nvGrpSpPr>
        <p:grpSpPr>
          <a:xfrm>
            <a:off x="8533598" y="2081843"/>
            <a:ext cx="3195084" cy="646331"/>
            <a:chOff x="8533598" y="2081843"/>
            <a:chExt cx="3195084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A8F88E9-2754-44AA-B4C8-BBB61C0E90A4}"/>
                </a:ext>
              </a:extLst>
            </p:cNvPr>
            <p:cNvSpPr txBox="1"/>
            <p:nvPr/>
          </p:nvSpPr>
          <p:spPr>
            <a:xfrm>
              <a:off x="8533598" y="2081843"/>
              <a:ext cx="3195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ru-RU" dirty="0">
                  <a:solidFill>
                    <a:srgbClr val="1C1C1C"/>
                  </a:solidFill>
                  <a:cs typeface="Segoe UI" panose="020B0502040204020203" pitchFamily="34" charset="0"/>
                </a:rPr>
                <a:t>ИИ для распознавания текста человеческой речи 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089A982-049E-426F-88FB-C30C06547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5372" y="2171802"/>
              <a:ext cx="224818" cy="22172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D8D90E5-EF54-4C6D-9165-8ADC89A71188}"/>
              </a:ext>
            </a:extLst>
          </p:cNvPr>
          <p:cNvGrpSpPr/>
          <p:nvPr/>
        </p:nvGrpSpPr>
        <p:grpSpPr>
          <a:xfrm>
            <a:off x="8657343" y="2770257"/>
            <a:ext cx="2827498" cy="646331"/>
            <a:chOff x="8657343" y="2770257"/>
            <a:chExt cx="2827498" cy="646331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0CD999E-EF3A-4647-820E-2C8F1D00B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7343" y="2842446"/>
              <a:ext cx="224818" cy="22172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313985-9858-474F-8B46-E7A41148B00C}"/>
                </a:ext>
              </a:extLst>
            </p:cNvPr>
            <p:cNvSpPr txBox="1"/>
            <p:nvPr/>
          </p:nvSpPr>
          <p:spPr>
            <a:xfrm>
              <a:off x="8808720" y="2770257"/>
              <a:ext cx="26761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ru-RU" sz="1800" dirty="0">
                  <a:solidFill>
                    <a:srgbClr val="1C1C1C"/>
                  </a:solidFill>
                  <a:cs typeface="Segoe UI" panose="020B0502040204020203" pitchFamily="34" charset="0"/>
                </a:rPr>
                <a:t>ИИ для формирования  написания текста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CC65B99-5589-491A-9FF0-E26CD3010B69}"/>
              </a:ext>
            </a:extLst>
          </p:cNvPr>
          <p:cNvGrpSpPr/>
          <p:nvPr/>
        </p:nvGrpSpPr>
        <p:grpSpPr>
          <a:xfrm>
            <a:off x="8615372" y="3490688"/>
            <a:ext cx="3072220" cy="646331"/>
            <a:chOff x="8615372" y="3490688"/>
            <a:chExt cx="3072220" cy="64633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D61EA0C-B0E9-40AC-82B9-5E917AF95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5372" y="3562224"/>
              <a:ext cx="224818" cy="22172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578B81-B013-4DD3-822C-0B31973B73C2}"/>
                </a:ext>
              </a:extLst>
            </p:cNvPr>
            <p:cNvSpPr txBox="1"/>
            <p:nvPr/>
          </p:nvSpPr>
          <p:spPr>
            <a:xfrm>
              <a:off x="8782530" y="3490688"/>
              <a:ext cx="29050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ru-RU" dirty="0">
                  <a:solidFill>
                    <a:srgbClr val="1C1C1C"/>
                  </a:solidFill>
                  <a:cs typeface="Segoe UI" panose="020B0502040204020203" pitchFamily="34" charset="0"/>
                </a:rPr>
                <a:t>ИИ или </a:t>
              </a:r>
              <a:r>
                <a:rPr lang="en-US" dirty="0">
                  <a:solidFill>
                    <a:srgbClr val="1C1C1C"/>
                  </a:solidFill>
                  <a:cs typeface="Segoe UI" panose="020B0502040204020203" pitchFamily="34" charset="0"/>
                </a:rPr>
                <a:t>RPA</a:t>
              </a:r>
              <a:r>
                <a:rPr lang="ru-RU" dirty="0">
                  <a:solidFill>
                    <a:srgbClr val="1C1C1C"/>
                  </a:solidFill>
                  <a:cs typeface="Segoe UI" panose="020B0502040204020203" pitchFamily="34" charset="0"/>
                </a:rPr>
                <a:t> для отправки протокола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FF12FDF3-8A5E-4183-BE63-0EE0B336BAD0}"/>
              </a:ext>
            </a:extLst>
          </p:cNvPr>
          <p:cNvGrpSpPr/>
          <p:nvPr/>
        </p:nvGrpSpPr>
        <p:grpSpPr>
          <a:xfrm>
            <a:off x="8543758" y="4210466"/>
            <a:ext cx="3121163" cy="923330"/>
            <a:chOff x="8543758" y="4210466"/>
            <a:chExt cx="3121163" cy="92333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DE9E4B9-BA96-49AE-9165-F4202334E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43758" y="4307662"/>
              <a:ext cx="224818" cy="22172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A08716-8427-40CD-BC6A-CBC3FE0991A7}"/>
                </a:ext>
              </a:extLst>
            </p:cNvPr>
            <p:cNvSpPr txBox="1"/>
            <p:nvPr/>
          </p:nvSpPr>
          <p:spPr>
            <a:xfrm>
              <a:off x="8657310" y="4210466"/>
              <a:ext cx="300761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ru-RU" sz="1800" dirty="0">
                  <a:solidFill>
                    <a:srgbClr val="1C1C1C"/>
                  </a:solidFill>
                  <a:cs typeface="Segoe UI" panose="020B0502040204020203" pitchFamily="34" charset="0"/>
                </a:rPr>
                <a:t>ИИ или </a:t>
              </a:r>
              <a:r>
                <a:rPr lang="en-US" sz="1800" dirty="0">
                  <a:solidFill>
                    <a:srgbClr val="1C1C1C"/>
                  </a:solidFill>
                  <a:cs typeface="Segoe UI" panose="020B0502040204020203" pitchFamily="34" charset="0"/>
                </a:rPr>
                <a:t>RPA</a:t>
              </a:r>
              <a:r>
                <a:rPr lang="ru-RU" sz="1800" dirty="0">
                  <a:solidFill>
                    <a:srgbClr val="1C1C1C"/>
                  </a:solidFill>
                  <a:cs typeface="Segoe UI" panose="020B0502040204020203" pitchFamily="34" charset="0"/>
                </a:rPr>
                <a:t> для контроля сроков выполнения и напоминания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92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8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4D6AECC-E86E-47CA-967E-D51AC5E48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000" b="1" dirty="0">
                <a:solidFill>
                  <a:srgbClr val="1C1C1C"/>
                </a:solidFill>
              </a:rPr>
              <a:t>Как победили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F9E5C41-98E8-4A74-8E97-D259753BA015}"/>
              </a:ext>
            </a:extLst>
          </p:cNvPr>
          <p:cNvGrpSpPr/>
          <p:nvPr/>
        </p:nvGrpSpPr>
        <p:grpSpPr>
          <a:xfrm>
            <a:off x="8389578" y="1630661"/>
            <a:ext cx="3636396" cy="4550318"/>
            <a:chOff x="696603" y="1425181"/>
            <a:chExt cx="3636396" cy="4550318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0F1C33A-6178-4F10-8EBF-75037CB14FBA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A3C6E55-9B98-4DD4-AF6F-7453EB914C2D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EE16FC3-3507-4DD5-9507-4E347362D17D}"/>
              </a:ext>
            </a:extLst>
          </p:cNvPr>
          <p:cNvGrpSpPr/>
          <p:nvPr/>
        </p:nvGrpSpPr>
        <p:grpSpPr>
          <a:xfrm>
            <a:off x="4534088" y="1630661"/>
            <a:ext cx="3636396" cy="4550318"/>
            <a:chOff x="696603" y="1425181"/>
            <a:chExt cx="3636396" cy="4550318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B648670-6EB9-4624-80BB-35AFDBA75B91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56D2AE0-7FF9-40F0-96CF-FC97079F9099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84BB920-A0C7-430C-BF41-F708E5559F87}"/>
              </a:ext>
            </a:extLst>
          </p:cNvPr>
          <p:cNvGrpSpPr/>
          <p:nvPr/>
        </p:nvGrpSpPr>
        <p:grpSpPr>
          <a:xfrm>
            <a:off x="758247" y="1630661"/>
            <a:ext cx="3636396" cy="4550318"/>
            <a:chOff x="696603" y="1425181"/>
            <a:chExt cx="3636396" cy="4550318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A5881F3-75DE-42C5-8869-899D986D52D2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E61B69C8-44B2-4202-B578-5BBF5272B4EF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1E65524-3FB5-41D7-9172-0E465F32E203}"/>
              </a:ext>
            </a:extLst>
          </p:cNvPr>
          <p:cNvSpPr txBox="1"/>
          <p:nvPr/>
        </p:nvSpPr>
        <p:spPr>
          <a:xfrm>
            <a:off x="937339" y="1893687"/>
            <a:ext cx="3037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Провели обсуждение: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8779CA-A93E-4A17-BB02-F4A88F4005E1}"/>
              </a:ext>
            </a:extLst>
          </p:cNvPr>
          <p:cNvSpPr txBox="1"/>
          <p:nvPr/>
        </p:nvSpPr>
        <p:spPr>
          <a:xfrm>
            <a:off x="4711947" y="1893687"/>
            <a:ext cx="3048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Описали результат:</a:t>
            </a:r>
          </a:p>
        </p:txBody>
      </p:sp>
      <p:pic>
        <p:nvPicPr>
          <p:cNvPr id="16" name="Picture 4" descr="man in white dress shirt sitting beside woman in black long sleeve shirt">
            <a:extLst>
              <a:ext uri="{FF2B5EF4-FFF2-40B4-BE49-F238E27FC236}">
                <a16:creationId xmlns:a16="http://schemas.microsoft.com/office/drawing/2014/main" id="{B6870761-6DBB-4975-8E34-FEF3A41A9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8"/>
          <a:stretch/>
        </p:blipFill>
        <p:spPr bwMode="auto">
          <a:xfrm>
            <a:off x="4699198" y="3387013"/>
            <a:ext cx="3193314" cy="198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an standing in front of group of men">
            <a:extLst>
              <a:ext uri="{FF2B5EF4-FFF2-40B4-BE49-F238E27FC236}">
                <a16:creationId xmlns:a16="http://schemas.microsoft.com/office/drawing/2014/main" id="{654E2F36-A9A9-4A86-AC30-B48F8B11C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4" t="14655" b="6442"/>
          <a:stretch/>
        </p:blipFill>
        <p:spPr bwMode="auto">
          <a:xfrm>
            <a:off x="1033970" y="3632201"/>
            <a:ext cx="2972088" cy="174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C4C8D12-D182-4113-9A93-7CDBE142EAC9}"/>
              </a:ext>
            </a:extLst>
          </p:cNvPr>
          <p:cNvGrpSpPr/>
          <p:nvPr/>
        </p:nvGrpSpPr>
        <p:grpSpPr>
          <a:xfrm>
            <a:off x="8389578" y="1630661"/>
            <a:ext cx="3636396" cy="4550318"/>
            <a:chOff x="696603" y="1425181"/>
            <a:chExt cx="3636396" cy="4550318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E9FE65D9-74EB-459D-B99E-DDFB7A0DB1DE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86D43660-FD91-4E24-91D4-165691497326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13823C8-DEA3-4EA8-B11C-6BB9440FAFDA}"/>
              </a:ext>
            </a:extLst>
          </p:cNvPr>
          <p:cNvSpPr txBox="1"/>
          <p:nvPr/>
        </p:nvSpPr>
        <p:spPr>
          <a:xfrm>
            <a:off x="8508829" y="1893687"/>
            <a:ext cx="3195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800" b="1" dirty="0">
                <a:solidFill>
                  <a:srgbClr val="C00000"/>
                </a:solidFill>
              </a:rPr>
              <a:t>Решение: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9E5A13-C5D3-4FE4-8CDB-00A4528A7DF0}"/>
              </a:ext>
            </a:extLst>
          </p:cNvPr>
          <p:cNvSpPr txBox="1"/>
          <p:nvPr/>
        </p:nvSpPr>
        <p:spPr>
          <a:xfrm>
            <a:off x="8487788" y="2357412"/>
            <a:ext cx="31950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Разработка сценария оптимального бизнес-процесса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027720-3CED-466A-BE27-9825753D4E8D}"/>
              </a:ext>
            </a:extLst>
          </p:cNvPr>
          <p:cNvSpPr txBox="1"/>
          <p:nvPr/>
        </p:nvSpPr>
        <p:spPr>
          <a:xfrm>
            <a:off x="8487788" y="3491499"/>
            <a:ext cx="31950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Выбор отечественной системы электронного документооборота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DAEED5-ED68-4747-ACCB-95277F223786}"/>
              </a:ext>
            </a:extLst>
          </p:cNvPr>
          <p:cNvSpPr txBox="1"/>
          <p:nvPr/>
        </p:nvSpPr>
        <p:spPr>
          <a:xfrm>
            <a:off x="8546396" y="4565016"/>
            <a:ext cx="3195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Приказ о переходе работы в СЭД</a:t>
            </a:r>
            <a:endParaRPr lang="ru-RU" sz="1800" dirty="0">
              <a:solidFill>
                <a:srgbClr val="1C1C1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A1E3E1-213F-4401-8EB6-730EE5E6CBE3}"/>
              </a:ext>
            </a:extLst>
          </p:cNvPr>
          <p:cNvSpPr txBox="1"/>
          <p:nvPr/>
        </p:nvSpPr>
        <p:spPr>
          <a:xfrm>
            <a:off x="907273" y="2265972"/>
            <a:ext cx="31950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Стали понятны трудности и этапы, на которых они возникают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9277C7-C358-49BC-962A-7A6364506A1D}"/>
              </a:ext>
            </a:extLst>
          </p:cNvPr>
          <p:cNvSpPr txBox="1"/>
          <p:nvPr/>
        </p:nvSpPr>
        <p:spPr>
          <a:xfrm>
            <a:off x="8567437" y="5246622"/>
            <a:ext cx="3195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Общий бюджет 3,5М</a:t>
            </a:r>
            <a:endParaRPr lang="ru-RU" sz="18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D6F5D1-6E1D-4D4F-BF9D-4256033739AB}"/>
              </a:ext>
            </a:extLst>
          </p:cNvPr>
          <p:cNvSpPr txBox="1"/>
          <p:nvPr/>
        </p:nvSpPr>
        <p:spPr>
          <a:xfrm>
            <a:off x="4534088" y="2468513"/>
            <a:ext cx="3458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Сформулировали «как надо»</a:t>
            </a:r>
            <a:endParaRPr lang="ru-RU" dirty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9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6980B1E0-FAF3-4844-920A-BEE229AF4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75" y="444640"/>
            <a:ext cx="11377777" cy="471835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1C1C1C"/>
                </a:solidFill>
              </a:rPr>
              <a:t>Прозрачность процессов с </a:t>
            </a:r>
            <a:r>
              <a:rPr lang="en" sz="4800" b="1" dirty="0" err="1">
                <a:solidFill>
                  <a:srgbClr val="1C1C1C"/>
                </a:solidFill>
              </a:rPr>
              <a:t>Directum</a:t>
            </a:r>
            <a:r>
              <a:rPr lang="ru-RU" sz="4800" b="1" dirty="0">
                <a:solidFill>
                  <a:srgbClr val="1C1C1C"/>
                </a:solidFill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A1783-A0F9-4E85-BDFA-064132F80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90"/>
          <a:stretch/>
        </p:blipFill>
        <p:spPr>
          <a:xfrm>
            <a:off x="779570" y="1463685"/>
            <a:ext cx="5784291" cy="40036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70434E-62D3-4B4B-BE7A-97A3F2877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" b="5608"/>
          <a:stretch/>
        </p:blipFill>
        <p:spPr>
          <a:xfrm>
            <a:off x="6451464" y="2152050"/>
            <a:ext cx="5426685" cy="366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8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B41AB1A3-A24D-4413-8FB4-DAC7CC48FB35}"/>
              </a:ext>
            </a:extLst>
          </p:cNvPr>
          <p:cNvSpPr txBox="1">
            <a:spLocks/>
          </p:cNvSpPr>
          <p:nvPr/>
        </p:nvSpPr>
        <p:spPr>
          <a:xfrm>
            <a:off x="515938" y="2632365"/>
            <a:ext cx="11160125" cy="290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41288" algn="ctr">
              <a:defRPr/>
            </a:pPr>
            <a:r>
              <a:rPr lang="ru-RU" sz="4000" dirty="0">
                <a:latin typeface="+mj-lt"/>
                <a:ea typeface="Open Sans"/>
                <a:cs typeface="Open Sans"/>
              </a:rPr>
              <a:t>«- МОЖНО ОЦИФРОВАТЬ БАРДАК?</a:t>
            </a:r>
            <a:br>
              <a:rPr lang="ru-RU" sz="4000" dirty="0">
                <a:latin typeface="+mj-lt"/>
                <a:ea typeface="Open Sans"/>
                <a:cs typeface="Open Sans"/>
              </a:rPr>
            </a:br>
            <a:r>
              <a:rPr lang="ru-RU" sz="4000" dirty="0">
                <a:latin typeface="+mj-lt"/>
                <a:ea typeface="Open Sans"/>
                <a:cs typeface="Open Sans"/>
              </a:rPr>
              <a:t>- КОНЕЧНО! </a:t>
            </a:r>
            <a:br>
              <a:rPr lang="ru-RU" sz="4000" dirty="0">
                <a:latin typeface="+mj-lt"/>
                <a:ea typeface="Open Sans"/>
                <a:cs typeface="Open Sans"/>
              </a:rPr>
            </a:br>
            <a:r>
              <a:rPr lang="ru-RU" sz="4000" dirty="0">
                <a:latin typeface="+mj-lt"/>
                <a:ea typeface="Open Sans"/>
                <a:cs typeface="Open Sans"/>
              </a:rPr>
              <a:t>БУДЕТ ЦИФРОВОЙ БАРДАК» </a:t>
            </a:r>
            <a:r>
              <a:rPr lang="en-US" sz="4000" dirty="0">
                <a:latin typeface="+mj-lt"/>
                <a:ea typeface="Open Sans"/>
                <a:cs typeface="Open Sans"/>
              </a:rPr>
              <a:t/>
            </a:r>
            <a:br>
              <a:rPr lang="en-US" sz="4000" dirty="0">
                <a:latin typeface="+mj-lt"/>
                <a:ea typeface="Open Sans"/>
                <a:cs typeface="Open Sans"/>
              </a:rPr>
            </a:br>
            <a:r>
              <a:rPr lang="ru-RU" sz="4000" dirty="0">
                <a:latin typeface="+mn-lt"/>
                <a:ea typeface="Open Sans"/>
                <a:cs typeface="Open Sans"/>
              </a:rPr>
              <a:t>сюжет№3</a:t>
            </a:r>
            <a:br>
              <a:rPr lang="ru-RU" sz="4000" dirty="0">
                <a:latin typeface="+mn-lt"/>
                <a:ea typeface="Open Sans"/>
                <a:cs typeface="Open Sans"/>
              </a:rPr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96075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C09B2054-30BB-441E-8F31-78C6F5F1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069" y="1472056"/>
            <a:ext cx="6570080" cy="50951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C1C1C"/>
                </a:solidFill>
              </a:rPr>
              <a:t>Порядок на складе</a:t>
            </a:r>
            <a:r>
              <a:rPr lang="en" b="1" dirty="0">
                <a:solidFill>
                  <a:srgbClr val="1C1C1C"/>
                </a:solidFill>
              </a:rPr>
              <a:t/>
            </a:r>
            <a:br>
              <a:rPr lang="en" b="1" dirty="0">
                <a:solidFill>
                  <a:srgbClr val="1C1C1C"/>
                </a:solidFill>
              </a:rPr>
            </a:br>
            <a:r>
              <a:rPr lang="ru-RU" b="1" dirty="0">
                <a:solidFill>
                  <a:srgbClr val="1C1C1C"/>
                </a:solidFill>
              </a:rPr>
              <a:t/>
            </a:r>
            <a:br>
              <a:rPr lang="ru-RU" b="1" dirty="0">
                <a:solidFill>
                  <a:srgbClr val="1C1C1C"/>
                </a:solidFill>
              </a:rPr>
            </a:br>
            <a:endParaRPr lang="ru-RU" b="1" dirty="0">
              <a:solidFill>
                <a:srgbClr val="1C1C1C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B71DD84-1E46-488E-B3C1-0BC108C392CF}"/>
              </a:ext>
            </a:extLst>
          </p:cNvPr>
          <p:cNvGrpSpPr/>
          <p:nvPr/>
        </p:nvGrpSpPr>
        <p:grpSpPr>
          <a:xfrm>
            <a:off x="8358756" y="1558743"/>
            <a:ext cx="3636396" cy="4550318"/>
            <a:chOff x="696603" y="1425181"/>
            <a:chExt cx="3636396" cy="455031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389C8C5-056B-46E5-AB94-C30BF3A4083D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43DC91D-BB33-43EE-B09E-F6817D55CEA9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4E4190-A6CF-4BA5-AB3E-0D65C55B4FC6}"/>
              </a:ext>
            </a:extLst>
          </p:cNvPr>
          <p:cNvGrpSpPr/>
          <p:nvPr/>
        </p:nvGrpSpPr>
        <p:grpSpPr>
          <a:xfrm>
            <a:off x="4503266" y="1558743"/>
            <a:ext cx="3636396" cy="4550318"/>
            <a:chOff x="696603" y="1425181"/>
            <a:chExt cx="3636396" cy="455031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E4C82A67-4E43-4E21-AD42-B3E9028BF337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5B2166F-95FD-4190-9AA7-325B6FA7175A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83C0AA2-0999-4CD0-B195-38FCC16EF009}"/>
              </a:ext>
            </a:extLst>
          </p:cNvPr>
          <p:cNvGrpSpPr/>
          <p:nvPr/>
        </p:nvGrpSpPr>
        <p:grpSpPr>
          <a:xfrm>
            <a:off x="727425" y="1558743"/>
            <a:ext cx="3636396" cy="4550318"/>
            <a:chOff x="696603" y="1425181"/>
            <a:chExt cx="3636396" cy="455031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71B76CB-4993-4ACA-9F14-1308EB4D93BA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FABF66C-B9B3-498A-9196-8A3D1561DD16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9EEB7FC-FA3B-44AC-831E-3AC7FCFABA7C}"/>
              </a:ext>
            </a:extLst>
          </p:cNvPr>
          <p:cNvSpPr txBox="1"/>
          <p:nvPr/>
        </p:nvSpPr>
        <p:spPr>
          <a:xfrm>
            <a:off x="906517" y="1821769"/>
            <a:ext cx="3037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</a:rPr>
              <a:t>Проблема:</a:t>
            </a:r>
            <a:endParaRPr lang="ru-RU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D3BD2-BC1E-44E5-928C-5AECF2FB455E}"/>
              </a:ext>
            </a:extLst>
          </p:cNvPr>
          <p:cNvSpPr txBox="1"/>
          <p:nvPr/>
        </p:nvSpPr>
        <p:spPr>
          <a:xfrm>
            <a:off x="4681126" y="1656213"/>
            <a:ext cx="3104092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Идея: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Супер-считыватель, который сам проведет инвентаризацию, найдет этикетку со штрих-кодом, посчитает, сколько коробок/штук, сверит с программой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EDDC95-7C74-4D41-9EAE-551594117E3A}"/>
              </a:ext>
            </a:extLst>
          </p:cNvPr>
          <p:cNvSpPr txBox="1"/>
          <p:nvPr/>
        </p:nvSpPr>
        <p:spPr>
          <a:xfrm>
            <a:off x="1112688" y="2196974"/>
            <a:ext cx="2511942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</a:rPr>
              <a:t>Пересортица 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</a:rPr>
              <a:t>и беспорядок</a:t>
            </a:r>
            <a:endParaRPr lang="ru-RU" dirty="0">
              <a:solidFill>
                <a:srgbClr val="1C1C1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8CAC7A-E02A-449F-B542-1F2E48F40AA4}"/>
              </a:ext>
            </a:extLst>
          </p:cNvPr>
          <p:cNvSpPr txBox="1"/>
          <p:nvPr/>
        </p:nvSpPr>
        <p:spPr>
          <a:xfrm>
            <a:off x="8554927" y="1857930"/>
            <a:ext cx="3104092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Результат желаемый: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Чудо-решение, которое будет все «делать само»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20398C07-F391-464E-B1EA-9D4C7D38D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33" y="4085025"/>
            <a:ext cx="2915243" cy="167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6C4997B-C443-4DE4-BBF6-33670233F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217" y="3134332"/>
            <a:ext cx="2906002" cy="16524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C2E4BB7-9579-46B0-9264-11C8796301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" b="5679"/>
          <a:stretch/>
        </p:blipFill>
        <p:spPr>
          <a:xfrm>
            <a:off x="860571" y="2954694"/>
            <a:ext cx="3271011" cy="19669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7F017C-E6CE-46C6-A17C-DBE497970695}"/>
              </a:ext>
            </a:extLst>
          </p:cNvPr>
          <p:cNvSpPr txBox="1"/>
          <p:nvPr/>
        </p:nvSpPr>
        <p:spPr>
          <a:xfrm>
            <a:off x="8304301" y="5094379"/>
            <a:ext cx="3605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6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Голосовой ИИ + нейросеть + обучение нейросети – 12 месяцев внедрение, стоимость 30М</a:t>
            </a:r>
          </a:p>
        </p:txBody>
      </p:sp>
    </p:spTree>
    <p:extLst>
      <p:ext uri="{BB962C8B-B14F-4D97-AF65-F5344CB8AC3E}">
        <p14:creationId xmlns:p14="http://schemas.microsoft.com/office/powerpoint/2010/main" val="384770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3EE22A40-6ADC-41D5-BD4C-26B23CE82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1338492"/>
            <a:ext cx="6570080" cy="509517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1C1C1C"/>
                </a:solidFill>
              </a:rPr>
              <a:t>Как победили</a:t>
            </a:r>
            <a:r>
              <a:rPr lang="en" sz="4400" b="1" dirty="0">
                <a:solidFill>
                  <a:srgbClr val="1C1C1C"/>
                </a:solidFill>
              </a:rPr>
              <a:t/>
            </a:r>
            <a:br>
              <a:rPr lang="en" sz="4400" b="1" dirty="0">
                <a:solidFill>
                  <a:srgbClr val="1C1C1C"/>
                </a:solidFill>
              </a:rPr>
            </a:br>
            <a:r>
              <a:rPr lang="ru-RU" sz="4400" b="1" dirty="0">
                <a:solidFill>
                  <a:srgbClr val="1C1C1C"/>
                </a:solidFill>
              </a:rPr>
              <a:t/>
            </a:r>
            <a:br>
              <a:rPr lang="ru-RU" sz="4400" b="1" dirty="0">
                <a:solidFill>
                  <a:srgbClr val="1C1C1C"/>
                </a:solidFill>
              </a:rPr>
            </a:br>
            <a:endParaRPr lang="ru-RU" sz="4400" b="1" dirty="0">
              <a:solidFill>
                <a:srgbClr val="1C1C1C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5800F1C-7C29-407F-AA73-FF35ECAB902E}"/>
              </a:ext>
            </a:extLst>
          </p:cNvPr>
          <p:cNvGrpSpPr/>
          <p:nvPr/>
        </p:nvGrpSpPr>
        <p:grpSpPr>
          <a:xfrm>
            <a:off x="8327934" y="1425181"/>
            <a:ext cx="3636396" cy="4550318"/>
            <a:chOff x="696603" y="1425181"/>
            <a:chExt cx="3636396" cy="455031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DABBB8AB-D0BF-4819-BB01-75EE2B9705EA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83614C7-8B55-4861-AA94-39F6795603F9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E600D67-691F-4431-881D-5867E287773F}"/>
              </a:ext>
            </a:extLst>
          </p:cNvPr>
          <p:cNvGrpSpPr/>
          <p:nvPr/>
        </p:nvGrpSpPr>
        <p:grpSpPr>
          <a:xfrm>
            <a:off x="4472444" y="1425181"/>
            <a:ext cx="3636396" cy="4550318"/>
            <a:chOff x="696603" y="1425181"/>
            <a:chExt cx="3636396" cy="455031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2A8C844-2434-4337-80F4-7A62B60B25AE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1343878-0901-490F-B525-C69207B109A2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128C265-3988-4D7F-A353-DD4F1E1BBD9B}"/>
              </a:ext>
            </a:extLst>
          </p:cNvPr>
          <p:cNvGrpSpPr/>
          <p:nvPr/>
        </p:nvGrpSpPr>
        <p:grpSpPr>
          <a:xfrm>
            <a:off x="696603" y="1425181"/>
            <a:ext cx="3636396" cy="4550318"/>
            <a:chOff x="696603" y="1425181"/>
            <a:chExt cx="3636396" cy="455031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0D05C47-A685-470D-AF59-518CA78A1034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185E65F-F80D-477C-A3EF-C2E51CC1ED4D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317B28C-A00C-49A8-9E00-DE92A0954169}"/>
              </a:ext>
            </a:extLst>
          </p:cNvPr>
          <p:cNvSpPr txBox="1"/>
          <p:nvPr/>
        </p:nvSpPr>
        <p:spPr>
          <a:xfrm>
            <a:off x="875695" y="1657727"/>
            <a:ext cx="3037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</a:rPr>
              <a:t>Прибрались:</a:t>
            </a:r>
            <a:endParaRPr lang="ru-RU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EA661-1791-4533-BD6B-0B19EE677963}"/>
              </a:ext>
            </a:extLst>
          </p:cNvPr>
          <p:cNvSpPr txBox="1"/>
          <p:nvPr/>
        </p:nvSpPr>
        <p:spPr>
          <a:xfrm>
            <a:off x="4650305" y="1689866"/>
            <a:ext cx="31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Подружили складскую систему и </a:t>
            </a:r>
            <a:r>
              <a:rPr lang="en-US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ERP</a:t>
            </a: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ru-RU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419068-5501-40D0-9DC0-D0FC8B3AFD8E}"/>
              </a:ext>
            </a:extLst>
          </p:cNvPr>
          <p:cNvSpPr txBox="1"/>
          <p:nvPr/>
        </p:nvSpPr>
        <p:spPr>
          <a:xfrm>
            <a:off x="8524105" y="1704048"/>
            <a:ext cx="3104092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Причина провала: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Дали кладовщикам в дополнение к ТСД  лазерные считыватели</a:t>
            </a:r>
          </a:p>
        </p:txBody>
      </p:sp>
      <p:pic>
        <p:nvPicPr>
          <p:cNvPr id="15" name="Picture 2" descr="Business people hand pointing at business document during discussion at meeting.">
            <a:extLst>
              <a:ext uri="{FF2B5EF4-FFF2-40B4-BE49-F238E27FC236}">
                <a16:creationId xmlns:a16="http://schemas.microsoft.com/office/drawing/2014/main" id="{D24E737C-605D-4599-99FC-667FC8855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12719"/>
          <a:stretch/>
        </p:blipFill>
        <p:spPr bwMode="auto">
          <a:xfrm>
            <a:off x="978867" y="3343675"/>
            <a:ext cx="3037085" cy="190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9E929F-4E5E-43DF-A7B4-501AED6A7B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39778">
            <a:off x="6077994" y="3988952"/>
            <a:ext cx="1637686" cy="18370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5AA683-44E7-40DD-9A5C-2A44938A7B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17788">
            <a:off x="4814052" y="2719419"/>
            <a:ext cx="1637686" cy="18370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D780EA-7E19-4C8F-AD2F-57246E3A5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05" y="3100118"/>
            <a:ext cx="2955597" cy="2043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A43921-A753-4840-BBA4-56300C8A312F}"/>
              </a:ext>
            </a:extLst>
          </p:cNvPr>
          <p:cNvSpPr txBox="1"/>
          <p:nvPr/>
        </p:nvSpPr>
        <p:spPr>
          <a:xfrm>
            <a:off x="929465" y="2183917"/>
            <a:ext cx="299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</a:rPr>
              <a:t>Вычистили справочники номенклатуры </a:t>
            </a:r>
            <a:endParaRPr lang="ru-RU" dirty="0">
              <a:solidFill>
                <a:srgbClr val="1C1C1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7C0922-6E23-48BE-AC0D-9DF4A8EA67CF}"/>
              </a:ext>
            </a:extLst>
          </p:cNvPr>
          <p:cNvSpPr txBox="1"/>
          <p:nvPr/>
        </p:nvSpPr>
        <p:spPr>
          <a:xfrm>
            <a:off x="8833729" y="5285062"/>
            <a:ext cx="2661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</a:rPr>
              <a:t>Бюджет проекта 10М</a:t>
            </a:r>
            <a:endParaRPr lang="ru-RU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2D9BCA2-FDDB-4B53-8F02-5FCF00E07617}"/>
              </a:ext>
            </a:extLst>
          </p:cNvPr>
          <p:cNvSpPr txBox="1">
            <a:spLocks/>
          </p:cNvSpPr>
          <p:nvPr/>
        </p:nvSpPr>
        <p:spPr>
          <a:xfrm>
            <a:off x="515938" y="2632365"/>
            <a:ext cx="11160125" cy="290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41288" algn="ctr">
              <a:defRPr/>
            </a:pPr>
            <a:r>
              <a:rPr lang="ru-RU" sz="4800">
                <a:latin typeface="+mj-lt"/>
                <a:ea typeface="Open Sans"/>
                <a:cs typeface="Open Sans"/>
              </a:rPr>
              <a:t>«ХОТИМ НЕ КАК У ВСЕХ!» </a:t>
            </a:r>
            <a:r>
              <a:rPr lang="en-US" sz="4800">
                <a:latin typeface="+mj-lt"/>
                <a:ea typeface="Open Sans"/>
                <a:cs typeface="Open Sans"/>
              </a:rPr>
              <a:t/>
            </a:r>
            <a:br>
              <a:rPr lang="en-US" sz="4800">
                <a:latin typeface="+mj-lt"/>
                <a:ea typeface="Open Sans"/>
                <a:cs typeface="Open Sans"/>
              </a:rPr>
            </a:br>
            <a:r>
              <a:rPr lang="ru-RU" sz="3200">
                <a:latin typeface="+mn-lt"/>
                <a:ea typeface="Open Sans"/>
                <a:cs typeface="Open Sans"/>
              </a:rPr>
              <a:t>сюжет№4</a:t>
            </a:r>
            <a:r>
              <a:rPr lang="ru-RU" sz="4000">
                <a:latin typeface="+mn-lt"/>
                <a:ea typeface="Open Sans"/>
                <a:cs typeface="Open Sans"/>
              </a:rPr>
              <a:t/>
            </a:r>
            <a:br>
              <a:rPr lang="ru-RU" sz="4000">
                <a:latin typeface="+mn-lt"/>
                <a:ea typeface="Open Sans"/>
                <a:cs typeface="Open San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388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5493DCEE-C694-4F24-84D2-52CA52DB0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98" y="804238"/>
            <a:ext cx="10381182" cy="509517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1C1C1C"/>
                </a:solidFill>
              </a:rPr>
              <a:t>История одного большого предприятия</a:t>
            </a:r>
            <a:br>
              <a:rPr lang="ru-RU" sz="4000" b="1" dirty="0">
                <a:solidFill>
                  <a:srgbClr val="1C1C1C"/>
                </a:solidFill>
              </a:rPr>
            </a:br>
            <a:endParaRPr lang="ru-RU" sz="4000" b="1" dirty="0">
              <a:solidFill>
                <a:srgbClr val="1C1C1C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EE666DF-FFDB-4345-9561-F63CAC444C09}"/>
              </a:ext>
            </a:extLst>
          </p:cNvPr>
          <p:cNvGrpSpPr/>
          <p:nvPr/>
        </p:nvGrpSpPr>
        <p:grpSpPr>
          <a:xfrm>
            <a:off x="8327934" y="1425181"/>
            <a:ext cx="3636396" cy="4550318"/>
            <a:chOff x="696603" y="1425181"/>
            <a:chExt cx="3636396" cy="455031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F71F2BCC-6827-4A1B-BA25-018043597EE4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5631D57-F022-4ABE-8CDC-B0FA10579F9D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6894DDB-203F-4ABE-B458-FF140C670236}"/>
              </a:ext>
            </a:extLst>
          </p:cNvPr>
          <p:cNvGrpSpPr/>
          <p:nvPr/>
        </p:nvGrpSpPr>
        <p:grpSpPr>
          <a:xfrm>
            <a:off x="4472444" y="1425181"/>
            <a:ext cx="3636396" cy="4550318"/>
            <a:chOff x="696603" y="1425181"/>
            <a:chExt cx="3636396" cy="455031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77F3BA1-9FEB-489B-BB84-B43A939E880F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4269ED57-BAB2-44D3-BDE2-4407941CF506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809EA75-E85D-47FD-B7A6-0A1B19E185C2}"/>
              </a:ext>
            </a:extLst>
          </p:cNvPr>
          <p:cNvGrpSpPr/>
          <p:nvPr/>
        </p:nvGrpSpPr>
        <p:grpSpPr>
          <a:xfrm>
            <a:off x="696603" y="1425181"/>
            <a:ext cx="3636396" cy="4550318"/>
            <a:chOff x="696603" y="1425181"/>
            <a:chExt cx="3636396" cy="455031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BDA2402-EBC6-4639-8974-DA7810C38854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F928DFE-BAC9-441C-B1E6-B325CE88D7A0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7A0CB10-CDDE-474E-AD2A-FF2DB04B02B9}"/>
              </a:ext>
            </a:extLst>
          </p:cNvPr>
          <p:cNvSpPr txBox="1"/>
          <p:nvPr/>
        </p:nvSpPr>
        <p:spPr>
          <a:xfrm>
            <a:off x="875695" y="1576447"/>
            <a:ext cx="3037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</a:rPr>
              <a:t>Идея:</a:t>
            </a:r>
            <a:endParaRPr lang="ru-RU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DDCB3C-23CA-4603-B69C-2B18ED66AEBA}"/>
              </a:ext>
            </a:extLst>
          </p:cNvPr>
          <p:cNvSpPr txBox="1"/>
          <p:nvPr/>
        </p:nvSpPr>
        <p:spPr>
          <a:xfrm>
            <a:off x="4650305" y="1689866"/>
            <a:ext cx="310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Проблема:</a:t>
            </a:r>
            <a:endParaRPr lang="ru-RU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27BC39-B009-4AB0-B331-CBE801A114FA}"/>
              </a:ext>
            </a:extLst>
          </p:cNvPr>
          <p:cNvSpPr txBox="1"/>
          <p:nvPr/>
        </p:nvSpPr>
        <p:spPr>
          <a:xfrm>
            <a:off x="8524105" y="1551648"/>
            <a:ext cx="3104092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Результат желаемый: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Супер-система, которая сама будет анализировать успехи и результаты аттестаций сотрудников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B805F-0853-4C2E-AE9A-2C5468114179}"/>
              </a:ext>
            </a:extLst>
          </p:cNvPr>
          <p:cNvSpPr txBox="1"/>
          <p:nvPr/>
        </p:nvSpPr>
        <p:spPr>
          <a:xfrm>
            <a:off x="1081866" y="1951652"/>
            <a:ext cx="25119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</a:rPr>
              <a:t>ИИ, который будет формировать план развития для каждого сотрудника</a:t>
            </a:r>
            <a:endParaRPr lang="ru-RU" dirty="0">
              <a:solidFill>
                <a:srgbClr val="1C1C1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8D5EE8-6C5B-4578-96EC-E8F17E7C7411}"/>
              </a:ext>
            </a:extLst>
          </p:cNvPr>
          <p:cNvSpPr txBox="1"/>
          <p:nvPr/>
        </p:nvSpPr>
        <p:spPr>
          <a:xfrm>
            <a:off x="4891876" y="2168080"/>
            <a:ext cx="2511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</a:rPr>
              <a:t>Люди уходят</a:t>
            </a:r>
            <a:endParaRPr lang="ru-RU" dirty="0">
              <a:solidFill>
                <a:srgbClr val="1C1C1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FD17A3-362D-4A66-922B-D444CF75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152" y="3239228"/>
            <a:ext cx="3207371" cy="21579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26E4BE-6E7C-4AD5-8689-E58BF6851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703" y="3689755"/>
            <a:ext cx="2959014" cy="170744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95D7E8-2D16-46F7-84AD-B77B46AE3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23" y="3357937"/>
            <a:ext cx="3142368" cy="203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2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9AD84135-E9F2-402E-8B7A-D4229D042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98" y="804238"/>
            <a:ext cx="10381182" cy="509517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1C1C1C"/>
                </a:solidFill>
              </a:rPr>
              <a:t>История одного большого предприятия</a:t>
            </a:r>
            <a:br>
              <a:rPr lang="ru-RU" sz="4000" b="1" dirty="0">
                <a:solidFill>
                  <a:srgbClr val="1C1C1C"/>
                </a:solidFill>
              </a:rPr>
            </a:br>
            <a:endParaRPr lang="ru-RU" sz="4000" b="1" dirty="0">
              <a:solidFill>
                <a:srgbClr val="1C1C1C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FC6846C-7201-4B7C-9151-3B407A6449C3}"/>
              </a:ext>
            </a:extLst>
          </p:cNvPr>
          <p:cNvGrpSpPr/>
          <p:nvPr/>
        </p:nvGrpSpPr>
        <p:grpSpPr>
          <a:xfrm>
            <a:off x="8327934" y="1425181"/>
            <a:ext cx="3636396" cy="4550318"/>
            <a:chOff x="696603" y="1425181"/>
            <a:chExt cx="3636396" cy="455031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185AD82-A96E-4A47-955B-60894DF7A49B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A66C254-48C0-4D2D-B0A0-C1F9E9D6F11A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5164743-8AC1-4EB8-9D6D-AD5DD0DC1495}"/>
              </a:ext>
            </a:extLst>
          </p:cNvPr>
          <p:cNvGrpSpPr/>
          <p:nvPr/>
        </p:nvGrpSpPr>
        <p:grpSpPr>
          <a:xfrm>
            <a:off x="4472444" y="1425181"/>
            <a:ext cx="3636396" cy="4550318"/>
            <a:chOff x="696603" y="1425181"/>
            <a:chExt cx="3636396" cy="455031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3186670-EF05-4B0D-8A36-212BC9A246A5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9D594E5-C8E7-4E64-8C35-6FC7F6E95BD9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823832E-C926-4555-92BA-AD7A2C6BF2D5}"/>
              </a:ext>
            </a:extLst>
          </p:cNvPr>
          <p:cNvGrpSpPr/>
          <p:nvPr/>
        </p:nvGrpSpPr>
        <p:grpSpPr>
          <a:xfrm>
            <a:off x="696603" y="1425181"/>
            <a:ext cx="3636396" cy="4550318"/>
            <a:chOff x="696603" y="1425181"/>
            <a:chExt cx="3636396" cy="455031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BEF479B-45E2-4F2D-86FB-661A6F419D55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1330F183-DAB8-4006-9465-1DFD8E8CFA9C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759EC89-E6A7-46B0-92D0-CA177BDDE5F8}"/>
              </a:ext>
            </a:extLst>
          </p:cNvPr>
          <p:cNvSpPr txBox="1"/>
          <p:nvPr/>
        </p:nvSpPr>
        <p:spPr>
          <a:xfrm>
            <a:off x="875695" y="1688207"/>
            <a:ext cx="3037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</a:rPr>
              <a:t>Первое:</a:t>
            </a:r>
            <a:endParaRPr lang="ru-RU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C5EEB-D828-4754-BB78-59AFB06A7B1D}"/>
              </a:ext>
            </a:extLst>
          </p:cNvPr>
          <p:cNvSpPr txBox="1"/>
          <p:nvPr/>
        </p:nvSpPr>
        <p:spPr>
          <a:xfrm>
            <a:off x="4650305" y="1689866"/>
            <a:ext cx="310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Потом:</a:t>
            </a:r>
            <a:endParaRPr lang="ru-RU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AD9A67-F246-4921-9331-45D45FC8506E}"/>
              </a:ext>
            </a:extLst>
          </p:cNvPr>
          <p:cNvSpPr txBox="1"/>
          <p:nvPr/>
        </p:nvSpPr>
        <p:spPr>
          <a:xfrm>
            <a:off x="8392931" y="1688207"/>
            <a:ext cx="331491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Результат реальный:</a:t>
            </a:r>
          </a:p>
          <a:p>
            <a:pPr algn="ctr">
              <a:spcAft>
                <a:spcPts val="300"/>
              </a:spcAft>
            </a:pPr>
            <a:endParaRPr lang="ru-RU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31FCFF-FD3C-4368-B3A4-A34AF78DD7DF}"/>
              </a:ext>
            </a:extLst>
          </p:cNvPr>
          <p:cNvSpPr txBox="1"/>
          <p:nvPr/>
        </p:nvSpPr>
        <p:spPr>
          <a:xfrm>
            <a:off x="970231" y="2386112"/>
            <a:ext cx="29762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</a:rPr>
              <a:t>Поговорили с сотрудниками, чтобы понять, почему уходят-то?</a:t>
            </a:r>
            <a:endParaRPr lang="ru-RU" dirty="0">
              <a:solidFill>
                <a:srgbClr val="1C1C1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ABDBE3-3C2D-4DC1-A155-D8B4B61E844E}"/>
              </a:ext>
            </a:extLst>
          </p:cNvPr>
          <p:cNvSpPr txBox="1"/>
          <p:nvPr/>
        </p:nvSpPr>
        <p:spPr>
          <a:xfrm>
            <a:off x="4650303" y="2365608"/>
            <a:ext cx="3104092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</a:rPr>
              <a:t>Сделали личный кабинет для каждого сотрудника и внедрили КЭДО для департамента по работе с персоналом</a:t>
            </a:r>
          </a:p>
          <a:p>
            <a:pPr algn="ctr">
              <a:spcAft>
                <a:spcPts val="300"/>
              </a:spcAft>
            </a:pPr>
            <a:endParaRPr lang="ru-RU" dirty="0">
              <a:solidFill>
                <a:srgbClr val="1C1C1C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</a:rPr>
              <a:t>Сейчас обучаем нейросеть анализировать результаты и выстраивать план развития</a:t>
            </a:r>
            <a:endParaRPr lang="ru-RU" dirty="0">
              <a:solidFill>
                <a:srgbClr val="1C1C1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Picture 2" descr="woman in teal t-shirt sitting beside woman in suit jacket">
            <a:extLst>
              <a:ext uri="{FF2B5EF4-FFF2-40B4-BE49-F238E27FC236}">
                <a16:creationId xmlns:a16="http://schemas.microsoft.com/office/drawing/2014/main" id="{FC4CB75B-9332-4147-AAD9-E550C5599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t="12868" b="6483"/>
          <a:stretch/>
        </p:blipFill>
        <p:spPr bwMode="auto">
          <a:xfrm>
            <a:off x="970231" y="3473319"/>
            <a:ext cx="3014200" cy="188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9E9993-4EA9-4C0F-9226-2A68CD57F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/>
          <a:stretch/>
        </p:blipFill>
        <p:spPr>
          <a:xfrm>
            <a:off x="8685456" y="3391783"/>
            <a:ext cx="2942022" cy="21879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5C38AD-EE5F-43CC-8CCB-9304D17179F0}"/>
              </a:ext>
            </a:extLst>
          </p:cNvPr>
          <p:cNvSpPr txBox="1"/>
          <p:nvPr/>
        </p:nvSpPr>
        <p:spPr>
          <a:xfrm>
            <a:off x="8603754" y="2030608"/>
            <a:ext cx="3104092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</a:rPr>
              <a:t>Корпоративный портал +  КЭДО и нейросеть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Бюджет 12М</a:t>
            </a:r>
          </a:p>
        </p:txBody>
      </p:sp>
    </p:spTree>
    <p:extLst>
      <p:ext uri="{BB962C8B-B14F-4D97-AF65-F5344CB8AC3E}">
        <p14:creationId xmlns:p14="http://schemas.microsoft.com/office/powerpoint/2010/main" val="366229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2D9BCA2-FDDB-4B53-8F02-5FCF00E07617}"/>
              </a:ext>
            </a:extLst>
          </p:cNvPr>
          <p:cNvSpPr txBox="1">
            <a:spLocks/>
          </p:cNvSpPr>
          <p:nvPr/>
        </p:nvSpPr>
        <p:spPr>
          <a:xfrm>
            <a:off x="515938" y="2632365"/>
            <a:ext cx="11160125" cy="290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41288" algn="ctr">
              <a:defRPr/>
            </a:pPr>
            <a:r>
              <a:rPr lang="ru-RU" sz="4800" dirty="0">
                <a:latin typeface="+mj-lt"/>
                <a:ea typeface="Open Sans"/>
                <a:cs typeface="Open Sans"/>
              </a:rPr>
              <a:t>«ИТ-ДИРЕКТОР МЕЧТЫ» </a:t>
            </a:r>
            <a:r>
              <a:rPr lang="en-US" sz="4800" dirty="0">
                <a:latin typeface="+mj-lt"/>
                <a:ea typeface="Open Sans"/>
                <a:cs typeface="Open Sans"/>
              </a:rPr>
              <a:t/>
            </a:r>
            <a:br>
              <a:rPr lang="en-US" sz="4800" dirty="0">
                <a:latin typeface="+mj-lt"/>
                <a:ea typeface="Open Sans"/>
                <a:cs typeface="Open Sans"/>
              </a:rPr>
            </a:br>
            <a:r>
              <a:rPr lang="ru-RU" sz="3200" dirty="0">
                <a:latin typeface="+mn-lt"/>
                <a:ea typeface="Open Sans"/>
                <a:cs typeface="Open Sans"/>
              </a:rPr>
              <a:t>сюжет№5</a:t>
            </a:r>
            <a:r>
              <a:rPr lang="ru-RU" sz="4000" dirty="0">
                <a:latin typeface="+mn-lt"/>
                <a:ea typeface="Open Sans"/>
                <a:cs typeface="Open Sans"/>
              </a:rPr>
              <a:t/>
            </a:r>
            <a:br>
              <a:rPr lang="ru-RU" sz="4000" dirty="0">
                <a:latin typeface="+mn-lt"/>
                <a:ea typeface="Open Sans"/>
                <a:cs typeface="Open San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550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3C61843-3F12-4865-98BF-0C9369B9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27096"/>
            <a:ext cx="8681629" cy="509517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ru-RU" b="1" dirty="0">
                <a:solidFill>
                  <a:schemeClr val="accent6"/>
                </a:solidFill>
              </a:rPr>
              <a:t>Познакомимся?</a:t>
            </a:r>
          </a:p>
        </p:txBody>
      </p:sp>
      <p:pic>
        <p:nvPicPr>
          <p:cNvPr id="9" name="Рисунок 8" descr="Изображение выглядит как человек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6156A15-5568-4A90-870C-09BB84B6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60" y="1543625"/>
            <a:ext cx="3036197" cy="45490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B4D4E9-212B-4042-9AC1-77C598E6E544}"/>
              </a:ext>
            </a:extLst>
          </p:cNvPr>
          <p:cNvSpPr txBox="1"/>
          <p:nvPr/>
        </p:nvSpPr>
        <p:spPr>
          <a:xfrm>
            <a:off x="4794339" y="2377937"/>
            <a:ext cx="559675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Анна Шадрина</a:t>
            </a:r>
            <a:endParaRPr lang="ru-RU" sz="1600" dirty="0">
              <a:solidFill>
                <a:schemeClr val="accent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 dirty="0">
                <a:solidFill>
                  <a:schemeClr val="accent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региональных продаж ИТ-решений для бизнеса, </a:t>
            </a:r>
            <a:r>
              <a:rPr lang="ru-RU" sz="1600" dirty="0" err="1">
                <a:solidFill>
                  <a:schemeClr val="accent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Softline</a:t>
            </a:r>
            <a:endParaRPr lang="ru-RU" sz="1600" dirty="0">
              <a:solidFill>
                <a:schemeClr val="accent6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endParaRPr lang="ru-RU" sz="1600" dirty="0">
              <a:solidFill>
                <a:schemeClr val="accent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 dirty="0">
                <a:solidFill>
                  <a:schemeClr val="accent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Бизнес-тренер международного класса, более 15 лет опыта в маркетинге рекламе, сервисе и продажах </a:t>
            </a:r>
          </a:p>
          <a:p>
            <a:pPr marL="285750" lvl="0" indent="-285750"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endParaRPr lang="ru-RU" sz="1600" dirty="0">
              <a:solidFill>
                <a:schemeClr val="accent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 dirty="0">
                <a:solidFill>
                  <a:schemeClr val="accent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Действующий преподаватель Бизнес-школы Уральского Федерального </a:t>
            </a:r>
            <a:r>
              <a:rPr lang="ru-RU" sz="1600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университета</a:t>
            </a:r>
          </a:p>
          <a:p>
            <a:pPr marL="342900" lvl="0" indent="-342900"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endParaRPr lang="ru-RU" sz="1600" dirty="0">
              <a:solidFill>
                <a:schemeClr val="accent6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Спикер Всероссийского общества «Знание»</a:t>
            </a:r>
            <a:endParaRPr lang="ru-RU" sz="1600" dirty="0">
              <a:solidFill>
                <a:schemeClr val="accent6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1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n wearing black top">
            <a:extLst>
              <a:ext uri="{FF2B5EF4-FFF2-40B4-BE49-F238E27FC236}">
                <a16:creationId xmlns:a16="http://schemas.microsoft.com/office/drawing/2014/main" id="{8DBEA8DE-91F7-4AEC-8A6A-51916C1AF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b="15078"/>
          <a:stretch/>
        </p:blipFill>
        <p:spPr bwMode="auto">
          <a:xfrm>
            <a:off x="7532175" y="298877"/>
            <a:ext cx="4659825" cy="612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ED3A2CB-B46B-482E-98B8-09AD2EDFDBC8}"/>
              </a:ext>
            </a:extLst>
          </p:cNvPr>
          <p:cNvSpPr txBox="1">
            <a:spLocks/>
          </p:cNvSpPr>
          <p:nvPr/>
        </p:nvSpPr>
        <p:spPr>
          <a:xfrm>
            <a:off x="515938" y="278970"/>
            <a:ext cx="6972014" cy="114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5C08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3200" b="1" dirty="0">
                <a:solidFill>
                  <a:srgbClr val="1C1C1C"/>
                </a:solidFill>
              </a:rPr>
              <a:t>История о герое-</a:t>
            </a:r>
            <a:r>
              <a:rPr lang="ru-RU" sz="3200" b="1" dirty="0" err="1">
                <a:solidFill>
                  <a:srgbClr val="1C1C1C"/>
                </a:solidFill>
              </a:rPr>
              <a:t>внедренце</a:t>
            </a:r>
            <a:r>
              <a:rPr lang="ru-RU" sz="3200" b="1" dirty="0">
                <a:solidFill>
                  <a:srgbClr val="1C1C1C"/>
                </a:solidFill>
              </a:rPr>
              <a:t/>
            </a:r>
            <a:br>
              <a:rPr lang="ru-RU" sz="3200" b="1" dirty="0">
                <a:solidFill>
                  <a:srgbClr val="1C1C1C"/>
                </a:solidFill>
              </a:rPr>
            </a:br>
            <a:r>
              <a:rPr lang="ru-RU" sz="3200" b="1" dirty="0">
                <a:solidFill>
                  <a:srgbClr val="1C1C1C"/>
                </a:solidFill>
              </a:rPr>
              <a:t>ИТ-решений</a:t>
            </a:r>
          </a:p>
        </p:txBody>
      </p:sp>
      <p:sp>
        <p:nvSpPr>
          <p:cNvPr id="4" name="Текст 27">
            <a:extLst>
              <a:ext uri="{FF2B5EF4-FFF2-40B4-BE49-F238E27FC236}">
                <a16:creationId xmlns:a16="http://schemas.microsoft.com/office/drawing/2014/main" id="{082B09FC-FF13-47C8-9AB1-A338713CC67A}"/>
              </a:ext>
            </a:extLst>
          </p:cNvPr>
          <p:cNvSpPr txBox="1">
            <a:spLocks/>
          </p:cNvSpPr>
          <p:nvPr/>
        </p:nvSpPr>
        <p:spPr>
          <a:xfrm>
            <a:off x="796462" y="1637413"/>
            <a:ext cx="6549557" cy="4491923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None/>
              <a:defRPr sz="42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3733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3200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667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Font typeface="Courier New" pitchFamily="49" charset="0"/>
              <a:buChar char="o"/>
              <a:defRPr sz="2667" kern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Досье: </a:t>
            </a:r>
            <a:r>
              <a:rPr lang="ru-RU" sz="1800" dirty="0"/>
              <a:t>Идеальный ИТ-директор</a:t>
            </a:r>
          </a:p>
          <a:p>
            <a:r>
              <a:rPr lang="ru-RU" sz="1800" b="1" dirty="0"/>
              <a:t>Имя: </a:t>
            </a:r>
            <a:r>
              <a:rPr lang="ru-RU" sz="1800" dirty="0" err="1"/>
              <a:t>Оптимус</a:t>
            </a:r>
            <a:r>
              <a:rPr lang="ru-RU" sz="1800" dirty="0"/>
              <a:t> Прайм </a:t>
            </a:r>
            <a:r>
              <a:rPr lang="ru-RU" sz="1800" dirty="0" err="1"/>
              <a:t>Автоботович</a:t>
            </a:r>
            <a:endParaRPr lang="ru-RU" sz="1800" dirty="0"/>
          </a:p>
          <a:p>
            <a:endParaRPr lang="ru-RU" sz="1800" dirty="0"/>
          </a:p>
          <a:p>
            <a:r>
              <a:rPr lang="ru-RU" sz="1800" b="1" dirty="0"/>
              <a:t>Характеристика:</a:t>
            </a:r>
          </a:p>
          <a:p>
            <a:r>
              <a:rPr lang="ru-RU" sz="1800" dirty="0"/>
              <a:t>Высококвалифицированный и амбициозный профессионал, обладающий широкими знаниями в сфере информационных технологий. </a:t>
            </a:r>
          </a:p>
          <a:p>
            <a:endParaRPr lang="ru-RU" sz="1800" dirty="0"/>
          </a:p>
          <a:p>
            <a:r>
              <a:rPr lang="ru-RU" sz="1800" dirty="0"/>
              <a:t>Он отличается ответственностью, целеустремленностью и стремлением к постоянному профессиональному росту. </a:t>
            </a:r>
          </a:p>
          <a:p>
            <a:endParaRPr lang="ru-RU" sz="1800" dirty="0"/>
          </a:p>
          <a:p>
            <a:r>
              <a:rPr lang="ru-RU" sz="1800" dirty="0"/>
              <a:t>Благодаря его экспертизе и лидерским качествам, компания может быть уверена в успешной реализации ИТ-стратегии и достижении поставленных целей.</a:t>
            </a:r>
          </a:p>
        </p:txBody>
      </p:sp>
    </p:spTree>
    <p:extLst>
      <p:ext uri="{BB962C8B-B14F-4D97-AF65-F5344CB8AC3E}">
        <p14:creationId xmlns:p14="http://schemas.microsoft.com/office/powerpoint/2010/main" val="856783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5DFADF9F-DBF1-4544-8173-AAFC30A18566}"/>
              </a:ext>
            </a:extLst>
          </p:cNvPr>
          <p:cNvSpPr txBox="1">
            <a:spLocks/>
          </p:cNvSpPr>
          <p:nvPr/>
        </p:nvSpPr>
        <p:spPr>
          <a:xfrm>
            <a:off x="628951" y="544954"/>
            <a:ext cx="9059579" cy="603531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>
                <a:solidFill>
                  <a:srgbClr val="1C1C1C"/>
                </a:solidFill>
              </a:rPr>
              <a:t>История о герое-</a:t>
            </a:r>
            <a:r>
              <a:rPr lang="ru-RU" dirty="0" err="1">
                <a:solidFill>
                  <a:srgbClr val="1C1C1C"/>
                </a:solidFill>
              </a:rPr>
              <a:t>внедренце</a:t>
            </a:r>
            <a:r>
              <a:rPr lang="ru-RU" dirty="0">
                <a:solidFill>
                  <a:srgbClr val="1C1C1C"/>
                </a:solidFill>
              </a:rPr>
              <a:t> ИТ-решений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154FE69-1CA1-41DF-83DE-96A3B0BA72C0}"/>
              </a:ext>
            </a:extLst>
          </p:cNvPr>
          <p:cNvGrpSpPr/>
          <p:nvPr/>
        </p:nvGrpSpPr>
        <p:grpSpPr>
          <a:xfrm>
            <a:off x="8327934" y="1425181"/>
            <a:ext cx="3636396" cy="4550318"/>
            <a:chOff x="696603" y="1425181"/>
            <a:chExt cx="3636396" cy="455031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299ECAE-4BE1-46F6-919E-D49BB15DB9E3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D149BB4-E663-4842-99B6-335B8BBA0D97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4D8540C-599D-4642-931E-4283CA44B6A5}"/>
              </a:ext>
            </a:extLst>
          </p:cNvPr>
          <p:cNvGrpSpPr/>
          <p:nvPr/>
        </p:nvGrpSpPr>
        <p:grpSpPr>
          <a:xfrm>
            <a:off x="4472444" y="1425181"/>
            <a:ext cx="3636396" cy="4550318"/>
            <a:chOff x="696603" y="1425181"/>
            <a:chExt cx="3636396" cy="455031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CCB9F21-4633-4C6E-ACB0-6D3D0070A95E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51FDB01-9419-428A-A21B-63E14ACBA31F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4244E80-540B-4DCD-93A3-1957AD1E6E62}"/>
              </a:ext>
            </a:extLst>
          </p:cNvPr>
          <p:cNvGrpSpPr/>
          <p:nvPr/>
        </p:nvGrpSpPr>
        <p:grpSpPr>
          <a:xfrm>
            <a:off x="696603" y="1425181"/>
            <a:ext cx="3636396" cy="4550318"/>
            <a:chOff x="696603" y="1425181"/>
            <a:chExt cx="3636396" cy="455031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3F0C2A8-55D9-4C6C-BE1C-DF9B77573739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CDF949C-E452-4CAD-AC88-CA8012AF954D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06C150-4F04-4E98-8CFB-1017A5622CAB}"/>
              </a:ext>
            </a:extLst>
          </p:cNvPr>
          <p:cNvSpPr txBox="1"/>
          <p:nvPr/>
        </p:nvSpPr>
        <p:spPr>
          <a:xfrm>
            <a:off x="875695" y="1688207"/>
            <a:ext cx="3037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</a:rPr>
              <a:t>Проблема:</a:t>
            </a:r>
            <a:endParaRPr lang="ru-RU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BFF0C9-BE1C-4B49-9E5D-897D3B68C744}"/>
              </a:ext>
            </a:extLst>
          </p:cNvPr>
          <p:cNvSpPr txBox="1"/>
          <p:nvPr/>
        </p:nvSpPr>
        <p:spPr>
          <a:xfrm>
            <a:off x="4650305" y="1689866"/>
            <a:ext cx="310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Как решали:</a:t>
            </a:r>
            <a:endParaRPr lang="ru-RU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940BCA-D04B-4E01-847E-5C02A01157CB}"/>
              </a:ext>
            </a:extLst>
          </p:cNvPr>
          <p:cNvSpPr txBox="1"/>
          <p:nvPr/>
        </p:nvSpPr>
        <p:spPr>
          <a:xfrm>
            <a:off x="8327934" y="1688207"/>
            <a:ext cx="341312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Причина провала: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Объелись. Устали. 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Вернулись к тому, что «итак всё работает»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543403-2EC3-4DF2-B1E4-999986A6857C}"/>
              </a:ext>
            </a:extLst>
          </p:cNvPr>
          <p:cNvSpPr txBox="1"/>
          <p:nvPr/>
        </p:nvSpPr>
        <p:spPr>
          <a:xfrm>
            <a:off x="864926" y="2056320"/>
            <a:ext cx="3058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Отсутствие конкретики: у всех есть, нам тоже надо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5AD799-B946-4E00-8245-294CBF604EB8}"/>
              </a:ext>
            </a:extLst>
          </p:cNvPr>
          <p:cNvSpPr txBox="1"/>
          <p:nvPr/>
        </p:nvSpPr>
        <p:spPr>
          <a:xfrm>
            <a:off x="4617090" y="2056320"/>
            <a:ext cx="30403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</a:rPr>
              <a:t>Побежали по рынку «всех посмотреть», начали с самого модного - ИИ</a:t>
            </a:r>
            <a:endParaRPr lang="ru-RU" dirty="0">
              <a:solidFill>
                <a:srgbClr val="1C1C1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92964FE-EAB5-4DD4-8DB3-356722AC8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r="2223"/>
          <a:stretch/>
        </p:blipFill>
        <p:spPr>
          <a:xfrm>
            <a:off x="4678050" y="3202285"/>
            <a:ext cx="3137307" cy="2281065"/>
          </a:xfrm>
          <a:prstGeom prst="rect">
            <a:avLst/>
          </a:prstGeom>
        </p:spPr>
      </p:pic>
      <p:pic>
        <p:nvPicPr>
          <p:cNvPr id="18" name="Picture 2" descr="Business people working office corporate meeting team startup concept">
            <a:extLst>
              <a:ext uri="{FF2B5EF4-FFF2-40B4-BE49-F238E27FC236}">
                <a16:creationId xmlns:a16="http://schemas.microsoft.com/office/drawing/2014/main" id="{20DFC618-2FA0-4C46-A756-A8149C00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924" y="3437187"/>
            <a:ext cx="3087630" cy="205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D322E49-B3C8-4DAA-B0DF-88F3E52D5E49}"/>
              </a:ext>
            </a:extLst>
          </p:cNvPr>
          <p:cNvGrpSpPr/>
          <p:nvPr/>
        </p:nvGrpSpPr>
        <p:grpSpPr>
          <a:xfrm>
            <a:off x="864926" y="3637280"/>
            <a:ext cx="3130241" cy="1845552"/>
            <a:chOff x="864926" y="3637280"/>
            <a:chExt cx="3130241" cy="184555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C0FF96F-15C4-48A2-A543-186D71E40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836" y="3637280"/>
              <a:ext cx="3017331" cy="184555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87032F-A56B-4223-9D6F-8BB712B8DC5D}"/>
                </a:ext>
              </a:extLst>
            </p:cNvPr>
            <p:cNvSpPr txBox="1"/>
            <p:nvPr/>
          </p:nvSpPr>
          <p:spPr>
            <a:xfrm>
              <a:off x="864926" y="3979522"/>
              <a:ext cx="30586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ru-RU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Даёшь искусственный интеллект!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533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08676C29-50B7-48B7-9730-1EEEB0C05F1F}"/>
              </a:ext>
            </a:extLst>
          </p:cNvPr>
          <p:cNvSpPr txBox="1">
            <a:spLocks/>
          </p:cNvSpPr>
          <p:nvPr/>
        </p:nvSpPr>
        <p:spPr>
          <a:xfrm>
            <a:off x="515937" y="380570"/>
            <a:ext cx="11448393" cy="603531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>
                <a:solidFill>
                  <a:srgbClr val="1C1C1C"/>
                </a:solidFill>
              </a:rPr>
              <a:t>История о герое-</a:t>
            </a:r>
            <a:r>
              <a:rPr lang="ru-RU" dirty="0" err="1">
                <a:solidFill>
                  <a:srgbClr val="1C1C1C"/>
                </a:solidFill>
              </a:rPr>
              <a:t>внедренце</a:t>
            </a:r>
            <a:r>
              <a:rPr lang="ru-RU" dirty="0">
                <a:solidFill>
                  <a:srgbClr val="1C1C1C"/>
                </a:solidFill>
              </a:rPr>
              <a:t> ИТ-решений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A08D642-A97C-4400-AE6D-ACB0A481AB28}"/>
              </a:ext>
            </a:extLst>
          </p:cNvPr>
          <p:cNvGrpSpPr/>
          <p:nvPr/>
        </p:nvGrpSpPr>
        <p:grpSpPr>
          <a:xfrm>
            <a:off x="8327934" y="1425181"/>
            <a:ext cx="3636396" cy="4550318"/>
            <a:chOff x="696603" y="1425181"/>
            <a:chExt cx="3636396" cy="455031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0101FC13-B86B-4728-9B87-6668314E798C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CAAF-E630-4A70-94AF-C32D30DE36E2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ACB431C-45FB-4ABD-A978-46726049A3F7}"/>
              </a:ext>
            </a:extLst>
          </p:cNvPr>
          <p:cNvGrpSpPr/>
          <p:nvPr/>
        </p:nvGrpSpPr>
        <p:grpSpPr>
          <a:xfrm>
            <a:off x="4472444" y="1425181"/>
            <a:ext cx="3636396" cy="4550318"/>
            <a:chOff x="696603" y="1425181"/>
            <a:chExt cx="3636396" cy="455031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94160D8-A5C7-4BF5-A36E-04C03F5190A8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76443CF-54E7-457A-B7D8-2C94FD21ECA4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2E01452-6E23-4841-86F4-7D2F12DEE383}"/>
              </a:ext>
            </a:extLst>
          </p:cNvPr>
          <p:cNvGrpSpPr/>
          <p:nvPr/>
        </p:nvGrpSpPr>
        <p:grpSpPr>
          <a:xfrm>
            <a:off x="696603" y="1425181"/>
            <a:ext cx="3636396" cy="4550318"/>
            <a:chOff x="696603" y="1425181"/>
            <a:chExt cx="3636396" cy="455031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E55BC09-7E70-485C-B9E6-189F9D98B31C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17CAC30D-4582-4EDE-A803-31412B775D42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7D861B1-7FBC-416D-8529-F65BADB1F21D}"/>
              </a:ext>
            </a:extLst>
          </p:cNvPr>
          <p:cNvSpPr txBox="1"/>
          <p:nvPr/>
        </p:nvSpPr>
        <p:spPr>
          <a:xfrm>
            <a:off x="875695" y="1688207"/>
            <a:ext cx="3037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A20C33"/>
                </a:solidFill>
              </a:rPr>
              <a:t>Как победили:</a:t>
            </a:r>
            <a:endParaRPr lang="ru-RU" b="1" dirty="0">
              <a:solidFill>
                <a:srgbClr val="A20C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36412B-86F9-4587-822C-683912F8DD0B}"/>
              </a:ext>
            </a:extLst>
          </p:cNvPr>
          <p:cNvSpPr txBox="1"/>
          <p:nvPr/>
        </p:nvSpPr>
        <p:spPr>
          <a:xfrm>
            <a:off x="4617090" y="1646304"/>
            <a:ext cx="310409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A20C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ИТ-директор </a:t>
            </a:r>
          </a:p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A20C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пришел к ГД:</a:t>
            </a:r>
            <a:endParaRPr lang="ru-RU" dirty="0">
              <a:solidFill>
                <a:srgbClr val="A20C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FF816F-25F4-4606-A6EC-DE8AFD07C3EE}"/>
              </a:ext>
            </a:extLst>
          </p:cNvPr>
          <p:cNvSpPr txBox="1"/>
          <p:nvPr/>
        </p:nvSpPr>
        <p:spPr>
          <a:xfrm>
            <a:off x="8537655" y="1646304"/>
            <a:ext cx="310409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ИТ-директор вместе с ГД определили приоритеты:</a:t>
            </a:r>
            <a:r>
              <a:rPr lang="ru-RU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spcAft>
                <a:spcPts val="300"/>
              </a:spcAft>
            </a:pPr>
            <a:endParaRPr lang="ru-RU" dirty="0">
              <a:solidFill>
                <a:srgbClr val="1C1C1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Начали составлять карту решений, которые помогут упрощать и улучшать работу и внедрять все постепенно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CB5721-EFA2-4452-B7F5-508118EEDAFA}"/>
              </a:ext>
            </a:extLst>
          </p:cNvPr>
          <p:cNvSpPr txBox="1"/>
          <p:nvPr/>
        </p:nvSpPr>
        <p:spPr>
          <a:xfrm>
            <a:off x="970231" y="2320565"/>
            <a:ext cx="29762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ИТ-директор ходил на ВСЕ совещания и просто слушал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F57C66-E93A-412D-BD2D-E46DCD059D52}"/>
              </a:ext>
            </a:extLst>
          </p:cNvPr>
          <p:cNvSpPr txBox="1"/>
          <p:nvPr/>
        </p:nvSpPr>
        <p:spPr>
          <a:xfrm>
            <a:off x="4617089" y="2384450"/>
            <a:ext cx="3240551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</a:rPr>
              <a:t>С табличкой: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«Проблема - решение -результат»</a:t>
            </a:r>
          </a:p>
        </p:txBody>
      </p:sp>
      <p:pic>
        <p:nvPicPr>
          <p:cNvPr id="17" name="Picture 2" descr="man in brown jacket sitting at a table looking at laptop">
            <a:extLst>
              <a:ext uri="{FF2B5EF4-FFF2-40B4-BE49-F238E27FC236}">
                <a16:creationId xmlns:a16="http://schemas.microsoft.com/office/drawing/2014/main" id="{00BCD3CA-515E-4202-8CE3-18CB031D4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9182" r="11287"/>
          <a:stretch/>
        </p:blipFill>
        <p:spPr bwMode="auto">
          <a:xfrm>
            <a:off x="935022" y="3357137"/>
            <a:ext cx="3102926" cy="22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Сделаем — PR агентства, Краснодар. Весь рекламный рынок России 2023/2024">
            <a:extLst>
              <a:ext uri="{FF2B5EF4-FFF2-40B4-BE49-F238E27FC236}">
                <a16:creationId xmlns:a16="http://schemas.microsoft.com/office/drawing/2014/main" id="{949CDC81-4CE0-42B7-B235-166513362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9" b="40823"/>
          <a:stretch/>
        </p:blipFill>
        <p:spPr bwMode="auto">
          <a:xfrm>
            <a:off x="4785214" y="3911428"/>
            <a:ext cx="2897994" cy="68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A4487E-A047-43D8-A9F4-96E0CC687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22" y="4043769"/>
            <a:ext cx="2390516" cy="165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48AC11A5-5FD0-4A49-8815-B2AB5C33C594}"/>
              </a:ext>
            </a:extLst>
          </p:cNvPr>
          <p:cNvSpPr txBox="1">
            <a:spLocks/>
          </p:cNvSpPr>
          <p:nvPr/>
        </p:nvSpPr>
        <p:spPr>
          <a:xfrm>
            <a:off x="515937" y="380570"/>
            <a:ext cx="11448393" cy="603531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>
                <a:solidFill>
                  <a:srgbClr val="1C1C1C"/>
                </a:solidFill>
              </a:rPr>
              <a:t>Выводы 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E910D9C-41B8-41F6-9133-4667FA878E08}"/>
              </a:ext>
            </a:extLst>
          </p:cNvPr>
          <p:cNvSpPr txBox="1">
            <a:spLocks/>
          </p:cNvSpPr>
          <p:nvPr/>
        </p:nvSpPr>
        <p:spPr>
          <a:xfrm>
            <a:off x="2034331" y="3026700"/>
            <a:ext cx="8123338" cy="122790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marR="5080" algn="ctr"/>
            <a:r>
              <a:rPr lang="ru-RU" kern="0" dirty="0">
                <a:ln w="0"/>
                <a:gradFill>
                  <a:gsLst>
                    <a:gs pos="21000">
                      <a:srgbClr val="A20C33"/>
                    </a:gs>
                    <a:gs pos="88000">
                      <a:srgbClr val="5C5A59"/>
                    </a:gs>
                  </a:gsLst>
                  <a:lin ang="5400000"/>
                </a:gradFill>
                <a:latin typeface="+mn-lt"/>
              </a:rPr>
              <a:t>ИДЁМ ТОЛЬКО ОТ РЕЗУЛЬТАТА </a:t>
            </a:r>
          </a:p>
          <a:p>
            <a:pPr marL="12700" marR="5080" algn="ctr"/>
            <a:r>
              <a:rPr lang="ru-RU" kern="0" dirty="0">
                <a:ln w="0"/>
                <a:gradFill>
                  <a:gsLst>
                    <a:gs pos="21000">
                      <a:srgbClr val="A20C33"/>
                    </a:gs>
                    <a:gs pos="88000">
                      <a:srgbClr val="5C5A59"/>
                    </a:gs>
                  </a:gsLst>
                  <a:lin ang="5400000"/>
                </a:gradFill>
                <a:latin typeface="+mn-lt"/>
              </a:rPr>
              <a:t>«ЗАЧЕМ?»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CC5082-B683-4F56-9624-379E22FA473C}"/>
              </a:ext>
            </a:extLst>
          </p:cNvPr>
          <p:cNvSpPr txBox="1"/>
          <p:nvPr/>
        </p:nvSpPr>
        <p:spPr>
          <a:xfrm>
            <a:off x="1294542" y="1649968"/>
            <a:ext cx="3473508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>
                <a:solidFill>
                  <a:srgbClr val="A20C33"/>
                </a:solidFill>
              </a:rPr>
              <a:t>Бизнес-Заказчик</a:t>
            </a:r>
            <a:r>
              <a:rPr lang="en-US" sz="1600" b="1" dirty="0">
                <a:solidFill>
                  <a:srgbClr val="A20C33"/>
                </a:solidFill>
              </a:rPr>
              <a:t> </a:t>
            </a:r>
            <a:endParaRPr lang="ru-RU" sz="1600" b="1" dirty="0">
              <a:solidFill>
                <a:srgbClr val="1C1C1C"/>
              </a:solidFill>
            </a:endParaRPr>
          </a:p>
          <a:p>
            <a:pPr>
              <a:spcAft>
                <a:spcPts val="300"/>
              </a:spcAft>
            </a:pPr>
            <a:r>
              <a:rPr lang="ru-RU" sz="1600" dirty="0">
                <a:solidFill>
                  <a:srgbClr val="1C1C1C"/>
                </a:solidFill>
              </a:rPr>
              <a:t>Тот, кому жить и работать с тем, что внедряется</a:t>
            </a:r>
            <a:endParaRPr lang="ru-RU" sz="1600" b="1" dirty="0">
              <a:solidFill>
                <a:srgbClr val="1C1C1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05325-D190-4E5B-8EF6-7B9DA57F6219}"/>
              </a:ext>
            </a:extLst>
          </p:cNvPr>
          <p:cNvSpPr txBox="1"/>
          <p:nvPr/>
        </p:nvSpPr>
        <p:spPr>
          <a:xfrm>
            <a:off x="8014939" y="1674599"/>
            <a:ext cx="3265233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>
                <a:solidFill>
                  <a:srgbClr val="A20C33"/>
                </a:solidFill>
              </a:rPr>
              <a:t>Приоритеты</a:t>
            </a:r>
            <a:endParaRPr lang="ru-RU" sz="1600" b="1" dirty="0">
              <a:solidFill>
                <a:srgbClr val="1C1C1C"/>
              </a:solidFill>
            </a:endParaRPr>
          </a:p>
          <a:p>
            <a:pPr>
              <a:spcAft>
                <a:spcPts val="300"/>
              </a:spcAft>
            </a:pPr>
            <a:r>
              <a:rPr lang="ru-RU" sz="1600" dirty="0">
                <a:solidFill>
                  <a:srgbClr val="1C1C1C"/>
                </a:solidFill>
              </a:rPr>
              <a:t>Экологичное внедрение – это именно так</a:t>
            </a:r>
            <a:endParaRPr lang="ru-RU" sz="1600" b="1" dirty="0">
              <a:solidFill>
                <a:srgbClr val="1C1C1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0C3439-49A5-4EF4-8EC5-1D6EA319B4CD}"/>
              </a:ext>
            </a:extLst>
          </p:cNvPr>
          <p:cNvSpPr txBox="1"/>
          <p:nvPr/>
        </p:nvSpPr>
        <p:spPr>
          <a:xfrm>
            <a:off x="1294541" y="4773297"/>
            <a:ext cx="336210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>
                <a:solidFill>
                  <a:srgbClr val="A20C33"/>
                </a:solidFill>
              </a:rPr>
              <a:t>Готовность к изменениям</a:t>
            </a:r>
            <a:r>
              <a:rPr lang="en-US" sz="1600" b="1" dirty="0">
                <a:solidFill>
                  <a:srgbClr val="A20C33"/>
                </a:solidFill>
              </a:rPr>
              <a:t> </a:t>
            </a:r>
            <a:endParaRPr lang="ru-RU" sz="1600" b="1" dirty="0">
              <a:solidFill>
                <a:srgbClr val="1C1C1C"/>
              </a:solidFill>
            </a:endParaRPr>
          </a:p>
          <a:p>
            <a:pPr>
              <a:spcAft>
                <a:spcPts val="300"/>
              </a:spcAft>
            </a:pPr>
            <a:r>
              <a:rPr lang="ru-RU" sz="1600" dirty="0">
                <a:solidFill>
                  <a:srgbClr val="1C1C1C"/>
                </a:solidFill>
              </a:rPr>
              <a:t>Внедрение любых ИТ-решений не может быть частичным</a:t>
            </a:r>
            <a:endParaRPr lang="ru-RU" sz="1600" b="1" dirty="0">
              <a:solidFill>
                <a:srgbClr val="1C1C1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BD088-FC38-49FE-9A6E-4E379D049526}"/>
              </a:ext>
            </a:extLst>
          </p:cNvPr>
          <p:cNvSpPr txBox="1"/>
          <p:nvPr/>
        </p:nvSpPr>
        <p:spPr>
          <a:xfrm>
            <a:off x="8021360" y="4773297"/>
            <a:ext cx="325881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>
                <a:solidFill>
                  <a:srgbClr val="A20C33"/>
                </a:solidFill>
              </a:rPr>
              <a:t>Модно </a:t>
            </a:r>
            <a:r>
              <a:rPr lang="en-US" sz="1600" b="1" dirty="0">
                <a:solidFill>
                  <a:srgbClr val="A20C33"/>
                </a:solidFill>
              </a:rPr>
              <a:t>≠ </a:t>
            </a:r>
            <a:r>
              <a:rPr lang="ru-RU" sz="1600" b="1" dirty="0">
                <a:solidFill>
                  <a:srgbClr val="A20C33"/>
                </a:solidFill>
              </a:rPr>
              <a:t>полезно</a:t>
            </a:r>
            <a:endParaRPr lang="ru-RU" sz="1600" b="1" dirty="0">
              <a:solidFill>
                <a:srgbClr val="1C1C1C"/>
              </a:solidFill>
            </a:endParaRPr>
          </a:p>
          <a:p>
            <a:pPr>
              <a:spcAft>
                <a:spcPts val="300"/>
              </a:spcAft>
            </a:pPr>
            <a:r>
              <a:rPr lang="ru-RU" sz="1600" dirty="0">
                <a:solidFill>
                  <a:srgbClr val="1C1C1C"/>
                </a:solidFill>
              </a:rPr>
              <a:t>Не покупайтесь на модные </a:t>
            </a:r>
          </a:p>
          <a:p>
            <a:pPr>
              <a:spcAft>
                <a:spcPts val="300"/>
              </a:spcAft>
            </a:pPr>
            <a:r>
              <a:rPr lang="ru-RU" sz="1600" dirty="0">
                <a:solidFill>
                  <a:srgbClr val="1C1C1C"/>
                </a:solidFill>
              </a:rPr>
              <a:t>и раскрученные слова</a:t>
            </a:r>
          </a:p>
        </p:txBody>
      </p:sp>
      <p:sp>
        <p:nvSpPr>
          <p:cNvPr id="8" name="Прямоугольник: скругленные углы 6">
            <a:extLst>
              <a:ext uri="{FF2B5EF4-FFF2-40B4-BE49-F238E27FC236}">
                <a16:creationId xmlns:a16="http://schemas.microsoft.com/office/drawing/2014/main" id="{4ED028E8-339F-4AB3-9F9C-3A17783C10A5}"/>
              </a:ext>
            </a:extLst>
          </p:cNvPr>
          <p:cNvSpPr/>
          <p:nvPr/>
        </p:nvSpPr>
        <p:spPr>
          <a:xfrm>
            <a:off x="1183138" y="1537232"/>
            <a:ext cx="3473508" cy="1113566"/>
          </a:xfrm>
          <a:prstGeom prst="roundRect">
            <a:avLst/>
          </a:prstGeom>
          <a:noFill/>
          <a:ln w="63500">
            <a:solidFill>
              <a:srgbClr val="A20C33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600">
              <a:solidFill>
                <a:srgbClr val="B01736"/>
              </a:solidFill>
            </a:endParaRPr>
          </a:p>
        </p:txBody>
      </p:sp>
      <p:sp>
        <p:nvSpPr>
          <p:cNvPr id="9" name="Прямоугольник: скругленные углы 6">
            <a:extLst>
              <a:ext uri="{FF2B5EF4-FFF2-40B4-BE49-F238E27FC236}">
                <a16:creationId xmlns:a16="http://schemas.microsoft.com/office/drawing/2014/main" id="{19895843-57B3-48B0-A34D-EC959F70EBA9}"/>
              </a:ext>
            </a:extLst>
          </p:cNvPr>
          <p:cNvSpPr/>
          <p:nvPr/>
        </p:nvSpPr>
        <p:spPr>
          <a:xfrm>
            <a:off x="1183137" y="4651249"/>
            <a:ext cx="3473509" cy="1113566"/>
          </a:xfrm>
          <a:prstGeom prst="roundRect">
            <a:avLst/>
          </a:prstGeom>
          <a:noFill/>
          <a:ln w="63500">
            <a:solidFill>
              <a:srgbClr val="A20C33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600">
              <a:solidFill>
                <a:srgbClr val="B01736"/>
              </a:solidFill>
            </a:endParaRP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C5569DB2-5F4F-4CF8-AD9B-81FB13DD4F2F}"/>
              </a:ext>
            </a:extLst>
          </p:cNvPr>
          <p:cNvSpPr/>
          <p:nvPr/>
        </p:nvSpPr>
        <p:spPr>
          <a:xfrm>
            <a:off x="7914012" y="4652871"/>
            <a:ext cx="3473509" cy="1113566"/>
          </a:xfrm>
          <a:prstGeom prst="roundRect">
            <a:avLst/>
          </a:prstGeom>
          <a:noFill/>
          <a:ln w="63500">
            <a:solidFill>
              <a:srgbClr val="A20C33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600">
              <a:solidFill>
                <a:srgbClr val="B01736"/>
              </a:solidFill>
            </a:endParaRPr>
          </a:p>
        </p:txBody>
      </p:sp>
      <p:sp>
        <p:nvSpPr>
          <p:cNvPr id="11" name="Прямоугольник: скругленные углы 6">
            <a:extLst>
              <a:ext uri="{FF2B5EF4-FFF2-40B4-BE49-F238E27FC236}">
                <a16:creationId xmlns:a16="http://schemas.microsoft.com/office/drawing/2014/main" id="{DE5DDD69-EF8D-4A90-9EA8-9F17308A35A9}"/>
              </a:ext>
            </a:extLst>
          </p:cNvPr>
          <p:cNvSpPr/>
          <p:nvPr/>
        </p:nvSpPr>
        <p:spPr>
          <a:xfrm>
            <a:off x="7914012" y="1537232"/>
            <a:ext cx="3473509" cy="1113566"/>
          </a:xfrm>
          <a:prstGeom prst="roundRect">
            <a:avLst/>
          </a:prstGeom>
          <a:noFill/>
          <a:ln w="63500">
            <a:solidFill>
              <a:srgbClr val="A20C33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ru-RU" sz="1600">
              <a:solidFill>
                <a:srgbClr val="B017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7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0B9FEA-20E1-4D8D-ACB3-CBF3C7D8CFED}"/>
              </a:ext>
            </a:extLst>
          </p:cNvPr>
          <p:cNvSpPr/>
          <p:nvPr/>
        </p:nvSpPr>
        <p:spPr>
          <a:xfrm>
            <a:off x="2748891" y="6355794"/>
            <a:ext cx="1743075" cy="291044"/>
          </a:xfrm>
          <a:prstGeom prst="rect">
            <a:avLst/>
          </a:prstGeom>
          <a:gradFill flip="none" rotWithShape="1">
            <a:gsLst>
              <a:gs pos="90000">
                <a:srgbClr val="1C0814">
                  <a:alpha val="99000"/>
                </a:srgbClr>
              </a:gs>
              <a:gs pos="100000">
                <a:srgbClr val="7C19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9">
            <a:extLst>
              <a:ext uri="{FF2B5EF4-FFF2-40B4-BE49-F238E27FC236}">
                <a16:creationId xmlns:a16="http://schemas.microsoft.com/office/drawing/2014/main" id="{EA52CA7F-DF3C-438F-8149-AE1B32E1ACAA}"/>
              </a:ext>
            </a:extLst>
          </p:cNvPr>
          <p:cNvSpPr txBox="1">
            <a:spLocks/>
          </p:cNvSpPr>
          <p:nvPr/>
        </p:nvSpPr>
        <p:spPr>
          <a:xfrm>
            <a:off x="11642879" y="6319011"/>
            <a:ext cx="4680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DB62B0-A595-463A-B2EE-387080CABF9D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808E15-67A8-4846-9FF2-86006FF400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6343" y="2092802"/>
            <a:ext cx="4648309" cy="47560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603D64-2A91-41C2-893D-E5F43CAD3D46}"/>
              </a:ext>
            </a:extLst>
          </p:cNvPr>
          <p:cNvSpPr txBox="1"/>
          <p:nvPr/>
        </p:nvSpPr>
        <p:spPr bwMode="auto">
          <a:xfrm>
            <a:off x="4714957" y="4470836"/>
            <a:ext cx="3367853" cy="1648391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400" b="1" u="sng" dirty="0">
                <a:solidFill>
                  <a:schemeClr val="bg1"/>
                </a:solidFill>
                <a:ea typeface="Open Sans"/>
                <a:cs typeface="Open Sans"/>
              </a:rPr>
              <a:t>Анна Шадрина</a:t>
            </a:r>
          </a:p>
          <a:p>
            <a:pPr>
              <a:lnSpc>
                <a:spcPct val="150000"/>
              </a:lnSpc>
              <a:defRPr/>
            </a:pPr>
            <a:r>
              <a:rPr lang="ru-RU" sz="1400" dirty="0">
                <a:solidFill>
                  <a:schemeClr val="bg1"/>
                </a:solidFill>
                <a:ea typeface="Open Sans"/>
                <a:cs typeface="Open Sans"/>
              </a:rPr>
              <a:t>Руководитель направления</a:t>
            </a:r>
            <a:endParaRPr lang="en-US" sz="1400" dirty="0">
              <a:solidFill>
                <a:schemeClr val="bg1"/>
              </a:solidFill>
              <a:ea typeface="Open Sans"/>
              <a:cs typeface="Open Sans"/>
            </a:endParaRPr>
          </a:p>
          <a:p>
            <a:pPr>
              <a:lnSpc>
                <a:spcPct val="150000"/>
              </a:lnSpc>
              <a:defRPr/>
            </a:pPr>
            <a:r>
              <a:rPr lang="en" sz="1400" b="0" i="0" u="sng" dirty="0">
                <a:solidFill>
                  <a:schemeClr val="bg1"/>
                </a:solidFill>
                <a:effectLst/>
                <a:latin typeface="Segoe UI" panose="020B0502040204020203" pitchFamily="34" charset="0"/>
                <a:hlinkClick r:id="rId4" tooltip="mailto:Anna.Shadrina@softline.com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Anna.Shadrina@softline.com</a:t>
            </a:r>
            <a:endParaRPr lang="en" sz="1400" b="0" i="0" u="sng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" sz="1400" dirty="0">
                <a:solidFill>
                  <a:schemeClr val="bg1"/>
                </a:solidFill>
                <a:ea typeface="Open Sans"/>
                <a:cs typeface="Open Sans"/>
              </a:rPr>
              <a:t>+7 (343) 278-53-35 ext. 4302</a:t>
            </a:r>
            <a:endParaRPr lang="ru-RU" sz="1400" dirty="0">
              <a:solidFill>
                <a:schemeClr val="bg1"/>
              </a:solidFill>
              <a:ea typeface="Open Sans"/>
              <a:cs typeface="Open Sans"/>
            </a:endParaRPr>
          </a:p>
          <a:p>
            <a:pPr>
              <a:lnSpc>
                <a:spcPct val="150000"/>
              </a:lnSpc>
              <a:defRPr/>
            </a:pPr>
            <a:r>
              <a:rPr lang="en" sz="1400" dirty="0">
                <a:solidFill>
                  <a:schemeClr val="bg1"/>
                </a:solidFill>
                <a:ea typeface="Open Sans"/>
                <a:cs typeface="Open Sans"/>
              </a:rPr>
              <a:t>+7 </a:t>
            </a:r>
            <a:r>
              <a:rPr lang="ru-RU" sz="1400" dirty="0">
                <a:solidFill>
                  <a:schemeClr val="bg1"/>
                </a:solidFill>
                <a:ea typeface="Open Sans"/>
                <a:cs typeface="Open Sans"/>
              </a:rPr>
              <a:t>(</a:t>
            </a:r>
            <a:r>
              <a:rPr lang="en" sz="1400" dirty="0">
                <a:solidFill>
                  <a:schemeClr val="bg1"/>
                </a:solidFill>
                <a:ea typeface="Open Sans"/>
                <a:cs typeface="Open Sans"/>
              </a:rPr>
              <a:t>967</a:t>
            </a:r>
            <a:r>
              <a:rPr lang="ru-RU" sz="1400" dirty="0">
                <a:solidFill>
                  <a:schemeClr val="bg1"/>
                </a:solidFill>
                <a:ea typeface="Open Sans"/>
                <a:cs typeface="Open Sans"/>
              </a:rPr>
              <a:t>)</a:t>
            </a:r>
            <a:r>
              <a:rPr lang="en" sz="1400" dirty="0">
                <a:solidFill>
                  <a:schemeClr val="bg1"/>
                </a:solidFill>
                <a:ea typeface="Open Sans"/>
                <a:cs typeface="Open Sans"/>
              </a:rPr>
              <a:t> 639</a:t>
            </a:r>
            <a:r>
              <a:rPr lang="ru-RU" sz="1400" dirty="0">
                <a:solidFill>
                  <a:schemeClr val="bg1"/>
                </a:solidFill>
                <a:ea typeface="Open Sans"/>
                <a:cs typeface="Open Sans"/>
              </a:rPr>
              <a:t>-</a:t>
            </a:r>
            <a:r>
              <a:rPr lang="en" sz="1400" dirty="0">
                <a:solidFill>
                  <a:schemeClr val="bg1"/>
                </a:solidFill>
                <a:ea typeface="Open Sans"/>
                <a:cs typeface="Open Sans"/>
              </a:rPr>
              <a:t>91</a:t>
            </a:r>
            <a:r>
              <a:rPr lang="ru-RU" sz="1400" dirty="0">
                <a:solidFill>
                  <a:schemeClr val="bg1"/>
                </a:solidFill>
                <a:ea typeface="Open Sans"/>
                <a:cs typeface="Open Sans"/>
              </a:rPr>
              <a:t>-</a:t>
            </a:r>
            <a:r>
              <a:rPr lang="en" sz="1400" dirty="0">
                <a:solidFill>
                  <a:schemeClr val="bg1"/>
                </a:solidFill>
                <a:ea typeface="Open Sans"/>
                <a:cs typeface="Open Sans"/>
              </a:rPr>
              <a:t>01</a:t>
            </a: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64265D-C290-4809-9A45-67B837B96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057" y="4470836"/>
            <a:ext cx="1643781" cy="16547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69448B-AEAE-4C1B-811E-94C3457D7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7410" y="6312129"/>
            <a:ext cx="319087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21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BDBCE65-9352-432A-A3A6-723F45E4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99" y="444640"/>
            <a:ext cx="10530775" cy="50951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/>
                </a:solidFill>
              </a:rPr>
              <a:t>Подводные камни модных ИТ-направлений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395BA9-482C-477A-8429-2BBA0AA82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"/>
          <a:stretch/>
        </p:blipFill>
        <p:spPr>
          <a:xfrm>
            <a:off x="3108119" y="1294411"/>
            <a:ext cx="5975762" cy="4618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1B40A3-F8F8-4500-A82D-C2F46C03D8D4}"/>
              </a:ext>
            </a:extLst>
          </p:cNvPr>
          <p:cNvSpPr txBox="1"/>
          <p:nvPr/>
        </p:nvSpPr>
        <p:spPr>
          <a:xfrm>
            <a:off x="287070" y="3234532"/>
            <a:ext cx="3287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800" b="1" dirty="0">
                <a:solidFill>
                  <a:srgbClr val="A20C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Ожидание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5C6BEB-9B81-4307-8ADE-03A2F6A8539D}"/>
              </a:ext>
            </a:extLst>
          </p:cNvPr>
          <p:cNvSpPr txBox="1"/>
          <p:nvPr/>
        </p:nvSpPr>
        <p:spPr>
          <a:xfrm>
            <a:off x="8672389" y="3293013"/>
            <a:ext cx="3287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800" b="1" dirty="0">
                <a:solidFill>
                  <a:srgbClr val="A20C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85658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0D333-531C-4DC7-B461-4D419404B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99" y="444640"/>
            <a:ext cx="9570475" cy="50951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/>
                </a:solidFill>
              </a:rPr>
              <a:t>Мне тоже надо!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87FED-881F-4D4C-ABB5-5A2959094439}"/>
              </a:ext>
            </a:extLst>
          </p:cNvPr>
          <p:cNvSpPr txBox="1"/>
          <p:nvPr/>
        </p:nvSpPr>
        <p:spPr>
          <a:xfrm>
            <a:off x="1111775" y="1091802"/>
            <a:ext cx="63062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Вокруг нас много говорят о внедрении ИИ и нейросетей во все сферы жизни. </a:t>
            </a:r>
          </a:p>
          <a:p>
            <a:endParaRPr lang="ru-RU" sz="1600" dirty="0">
              <a:solidFill>
                <a:schemeClr val="accent6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Однако, не всегда понятно, к каким конкретным задачам их применять. Идеи витают, мысли бегают – а решения на поверхности нет. </a:t>
            </a:r>
          </a:p>
          <a:p>
            <a:endParaRPr lang="ru-RU" sz="1600" dirty="0">
              <a:solidFill>
                <a:schemeClr val="accent6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ИИ и нейросети стали незаменимыми инструментами, но их потенциал еще не полностью раскрыт.</a:t>
            </a:r>
          </a:p>
          <a:p>
            <a:endParaRPr lang="ru-RU" sz="1600" dirty="0">
              <a:solidFill>
                <a:schemeClr val="accent6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Важно разобраться, где и как можно использовать эти технологии для максимальной пользы и эффективности.</a:t>
            </a:r>
            <a:endParaRPr lang="ru-RU" sz="1600" b="1" dirty="0">
              <a:solidFill>
                <a:schemeClr val="accent6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person holding blue light bulb">
            <a:extLst>
              <a:ext uri="{FF2B5EF4-FFF2-40B4-BE49-F238E27FC236}">
                <a16:creationId xmlns:a16="http://schemas.microsoft.com/office/drawing/2014/main" id="{3031C09D-4246-487D-AE63-F67CC9FAC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02" y="997636"/>
            <a:ext cx="3506218" cy="525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371EE7-F57C-46CC-86CF-157E1408CE95}"/>
              </a:ext>
            </a:extLst>
          </p:cNvPr>
          <p:cNvSpPr txBox="1"/>
          <p:nvPr/>
        </p:nvSpPr>
        <p:spPr>
          <a:xfrm>
            <a:off x="1118478" y="4270118"/>
            <a:ext cx="630625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Как это выглядит сегодня: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Заказчики сами не знают, для чего именно нужно применять ИИ, но очень хочется, потому что – МОДНО и «уже есть у всех»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sz="1600" dirty="0">
              <a:solidFill>
                <a:schemeClr val="accent6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Загрузка команд внедрения задачами, по типу: «Поделитесь лучшими практиками!», «А что у других работает?»</a:t>
            </a:r>
          </a:p>
        </p:txBody>
      </p:sp>
    </p:spTree>
    <p:extLst>
      <p:ext uri="{BB962C8B-B14F-4D97-AF65-F5344CB8AC3E}">
        <p14:creationId xmlns:p14="http://schemas.microsoft.com/office/powerpoint/2010/main" val="268232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17">
            <a:extLst>
              <a:ext uri="{FF2B5EF4-FFF2-40B4-BE49-F238E27FC236}">
                <a16:creationId xmlns:a16="http://schemas.microsoft.com/office/drawing/2014/main" id="{CD3B1FFF-DD36-4650-8467-37FF6989A3F1}"/>
              </a:ext>
            </a:extLst>
          </p:cNvPr>
          <p:cNvSpPr txBox="1"/>
          <p:nvPr/>
        </p:nvSpPr>
        <p:spPr>
          <a:xfrm>
            <a:off x="998876" y="867537"/>
            <a:ext cx="74196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700"/>
            </a:pPr>
            <a:r>
              <a:rPr lang="ru" sz="2667" b="1" dirty="0">
                <a:solidFill>
                  <a:srgbClr val="E4B253"/>
                </a:solidFill>
                <a:latin typeface="Roboto"/>
                <a:ea typeface="Roboto"/>
                <a:cs typeface="Roboto"/>
                <a:sym typeface="Roboto"/>
              </a:rPr>
              <a:t>Как работают нейросети?</a:t>
            </a:r>
            <a:endParaRPr sz="2667" b="1" dirty="0">
              <a:solidFill>
                <a:srgbClr val="E4B2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 descr="Что могут нейросети в 2023 году? Современный искусственный интеллект и  создание нейросети">
            <a:extLst>
              <a:ext uri="{FF2B5EF4-FFF2-40B4-BE49-F238E27FC236}">
                <a16:creationId xmlns:a16="http://schemas.microsoft.com/office/drawing/2014/main" id="{666A1135-0B02-476F-A53F-471095E52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88"/>
          <a:stretch/>
        </p:blipFill>
        <p:spPr bwMode="auto">
          <a:xfrm>
            <a:off x="803218" y="1444392"/>
            <a:ext cx="11310669" cy="391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5F1645-B2EA-442C-A353-1AFF67153406}"/>
              </a:ext>
            </a:extLst>
          </p:cNvPr>
          <p:cNvSpPr/>
          <p:nvPr/>
        </p:nvSpPr>
        <p:spPr>
          <a:xfrm>
            <a:off x="4708677" y="1902137"/>
            <a:ext cx="1834657" cy="361315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ctr"/>
            <a:endParaRPr lang="ru-RU" sz="1456">
              <a:solidFill>
                <a:srgbClr val="B01736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2B8532-E395-4FE1-A944-8D967D7FBE5A}"/>
              </a:ext>
            </a:extLst>
          </p:cNvPr>
          <p:cNvSpPr/>
          <p:nvPr/>
        </p:nvSpPr>
        <p:spPr>
          <a:xfrm>
            <a:off x="6458553" y="1902137"/>
            <a:ext cx="1834657" cy="361315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ctr"/>
            <a:endParaRPr lang="ru-RU" sz="1456">
              <a:solidFill>
                <a:srgbClr val="B01736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B36E1C-2CED-45AC-A056-2EADB2C5E7D7}"/>
              </a:ext>
            </a:extLst>
          </p:cNvPr>
          <p:cNvSpPr/>
          <p:nvPr/>
        </p:nvSpPr>
        <p:spPr>
          <a:xfrm>
            <a:off x="8208429" y="1819741"/>
            <a:ext cx="1834657" cy="361315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ctr"/>
            <a:endParaRPr lang="ru-RU" sz="1456" dirty="0">
              <a:solidFill>
                <a:srgbClr val="B017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4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A225AF0B-38F4-481C-A1B8-4074788CC9C3}"/>
              </a:ext>
            </a:extLst>
          </p:cNvPr>
          <p:cNvSpPr txBox="1">
            <a:spLocks/>
          </p:cNvSpPr>
          <p:nvPr/>
        </p:nvSpPr>
        <p:spPr>
          <a:xfrm>
            <a:off x="515937" y="3329437"/>
            <a:ext cx="11160125" cy="1267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41288" algn="ctr">
              <a:lnSpc>
                <a:spcPct val="170000"/>
              </a:lnSpc>
              <a:defRPr/>
            </a:pPr>
            <a:r>
              <a:rPr lang="ru-RU" sz="3000" dirty="0">
                <a:latin typeface="+mj-lt"/>
                <a:ea typeface="Open Sans"/>
                <a:cs typeface="Open Sans"/>
              </a:rPr>
              <a:t>«БУНТ НА КОРАБЛЕ» </a:t>
            </a:r>
            <a:r>
              <a:rPr lang="en-US" sz="3000" dirty="0">
                <a:latin typeface="+mj-lt"/>
                <a:ea typeface="Open Sans"/>
                <a:cs typeface="Open Sans"/>
              </a:rPr>
              <a:t/>
            </a:r>
            <a:br>
              <a:rPr lang="en-US" sz="3000" dirty="0">
                <a:latin typeface="+mj-lt"/>
                <a:ea typeface="Open Sans"/>
                <a:cs typeface="Open Sans"/>
              </a:rPr>
            </a:br>
            <a:r>
              <a:rPr lang="ru-RU" sz="3000" dirty="0">
                <a:latin typeface="+mj-lt"/>
                <a:ea typeface="Open Sans"/>
                <a:cs typeface="Open Sans"/>
              </a:rPr>
              <a:t>сюжет№1</a:t>
            </a:r>
            <a:br>
              <a:rPr lang="ru-RU" sz="3000" dirty="0">
                <a:latin typeface="+mj-lt"/>
                <a:ea typeface="Open Sans"/>
                <a:cs typeface="Open Sans"/>
              </a:rPr>
            </a:br>
            <a:endParaRPr lang="ru-RU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5981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1CB92CCE-BC83-4A1C-A705-FB9AF8C14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76" y="1040532"/>
            <a:ext cx="7839058" cy="509517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1C1C1C"/>
                </a:solidFill>
              </a:rPr>
              <a:t>История одного завода</a:t>
            </a:r>
            <a:r>
              <a:rPr lang="en" sz="4000" b="1" dirty="0">
                <a:solidFill>
                  <a:srgbClr val="1C1C1C"/>
                </a:solidFill>
              </a:rPr>
              <a:t/>
            </a:r>
            <a:br>
              <a:rPr lang="en" sz="4000" b="1" dirty="0">
                <a:solidFill>
                  <a:srgbClr val="1C1C1C"/>
                </a:solidFill>
              </a:rPr>
            </a:br>
            <a:r>
              <a:rPr lang="ru-RU" sz="4000" b="1" dirty="0">
                <a:solidFill>
                  <a:srgbClr val="1C1C1C"/>
                </a:solidFill>
              </a:rPr>
              <a:t/>
            </a:r>
            <a:br>
              <a:rPr lang="ru-RU" sz="4000" b="1" dirty="0">
                <a:solidFill>
                  <a:srgbClr val="1C1C1C"/>
                </a:solidFill>
              </a:rPr>
            </a:br>
            <a:endParaRPr lang="ru-RU" sz="4000" b="1" dirty="0">
              <a:solidFill>
                <a:srgbClr val="1C1C1C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130495F-7678-485A-A6DC-E5E01DA13102}"/>
              </a:ext>
            </a:extLst>
          </p:cNvPr>
          <p:cNvGrpSpPr/>
          <p:nvPr/>
        </p:nvGrpSpPr>
        <p:grpSpPr>
          <a:xfrm>
            <a:off x="8327934" y="1774497"/>
            <a:ext cx="3636396" cy="4550318"/>
            <a:chOff x="696603" y="1425181"/>
            <a:chExt cx="3636396" cy="455031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F0F684C6-A166-4EDA-AB3A-2AF841311178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400730AF-6DAA-46EF-8845-5F6D7ACF4666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6D919D4-9D21-49D8-8D1B-EC2BE3BCA20D}"/>
              </a:ext>
            </a:extLst>
          </p:cNvPr>
          <p:cNvGrpSpPr/>
          <p:nvPr/>
        </p:nvGrpSpPr>
        <p:grpSpPr>
          <a:xfrm>
            <a:off x="4472444" y="1774497"/>
            <a:ext cx="3636396" cy="4550318"/>
            <a:chOff x="696603" y="1425181"/>
            <a:chExt cx="3636396" cy="455031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D99D033-D91B-4259-A5C2-A8E30A412EEC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129923-C107-4135-ACD5-D2493291665A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2473FE6-72C2-4C88-8F47-86B7BED11182}"/>
              </a:ext>
            </a:extLst>
          </p:cNvPr>
          <p:cNvGrpSpPr/>
          <p:nvPr/>
        </p:nvGrpSpPr>
        <p:grpSpPr>
          <a:xfrm>
            <a:off x="696603" y="1774497"/>
            <a:ext cx="3636396" cy="4550318"/>
            <a:chOff x="696603" y="1425181"/>
            <a:chExt cx="3636396" cy="455031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5198785-F7B7-45CC-A3A9-A473394F8A26}"/>
                </a:ext>
              </a:extLst>
            </p:cNvPr>
            <p:cNvSpPr/>
            <p:nvPr/>
          </p:nvSpPr>
          <p:spPr>
            <a:xfrm>
              <a:off x="874462" y="1739781"/>
              <a:ext cx="3458537" cy="4235718"/>
            </a:xfrm>
            <a:prstGeom prst="rect">
              <a:avLst/>
            </a:prstGeom>
            <a:solidFill>
              <a:srgbClr val="A20C33"/>
            </a:solidFill>
            <a:ln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705D3B6-B191-4B5C-86A4-0A84D6659CD4}"/>
                </a:ext>
              </a:extLst>
            </p:cNvPr>
            <p:cNvSpPr/>
            <p:nvPr/>
          </p:nvSpPr>
          <p:spPr>
            <a:xfrm>
              <a:off x="696603" y="1425181"/>
              <a:ext cx="3523534" cy="4425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endParaRPr lang="ru-RU" sz="1600" dirty="0">
                <a:solidFill>
                  <a:srgbClr val="1C1C1C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4885AD-1FE0-466B-9515-1CAFF3D7A39A}"/>
              </a:ext>
            </a:extLst>
          </p:cNvPr>
          <p:cNvSpPr txBox="1"/>
          <p:nvPr/>
        </p:nvSpPr>
        <p:spPr>
          <a:xfrm>
            <a:off x="581715" y="1967822"/>
            <a:ext cx="3710827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Идея: 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ИИ для контроля роста  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рост </a:t>
            </a:r>
            <a:r>
              <a:rPr lang="ru-RU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ФОТа</a:t>
            </a: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и брака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00E75F-2A48-4E96-A1EE-CFE205310CFE}"/>
              </a:ext>
            </a:extLst>
          </p:cNvPr>
          <p:cNvSpPr txBox="1"/>
          <p:nvPr/>
        </p:nvSpPr>
        <p:spPr>
          <a:xfrm>
            <a:off x="4650303" y="1877936"/>
            <a:ext cx="310409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Плюсы: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Понятна проблема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FFE4CC-3A84-4A2C-A8A1-EB101019C9BC}"/>
              </a:ext>
            </a:extLst>
          </p:cNvPr>
          <p:cNvSpPr txBox="1"/>
          <p:nvPr/>
        </p:nvSpPr>
        <p:spPr>
          <a:xfrm>
            <a:off x="8505793" y="1837663"/>
            <a:ext cx="3287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8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Решение</a:t>
            </a:r>
            <a:r>
              <a:rPr lang="en-US" sz="18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желаемое: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F3E70-1AF5-49EE-B418-1CA01CDA78AD}"/>
              </a:ext>
            </a:extLst>
          </p:cNvPr>
          <p:cNvSpPr txBox="1"/>
          <p:nvPr/>
        </p:nvSpPr>
        <p:spPr>
          <a:xfrm>
            <a:off x="8286699" y="3336768"/>
            <a:ext cx="3468896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6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Обучить ИИ – от 15М</a:t>
            </a:r>
            <a:br>
              <a:rPr lang="ru-RU" sz="16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Настроить машинное зрение – </a:t>
            </a:r>
          </a:p>
          <a:p>
            <a:pPr algn="ctr">
              <a:spcAft>
                <a:spcPts val="300"/>
              </a:spcAft>
            </a:pPr>
            <a:r>
              <a:rPr lang="ru-RU" sz="16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 20М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47A3A7A8-BB7A-42E0-9622-EBA460BD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62" y="3677781"/>
            <a:ext cx="3125335" cy="208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5E0B65-02AB-4F90-A69C-B0E9C5224803}"/>
              </a:ext>
            </a:extLst>
          </p:cNvPr>
          <p:cNvSpPr txBox="1"/>
          <p:nvPr/>
        </p:nvSpPr>
        <p:spPr>
          <a:xfrm>
            <a:off x="4710105" y="2760570"/>
            <a:ext cx="310409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Минусы:</a:t>
            </a:r>
          </a:p>
          <a:p>
            <a:pPr algn="ctr">
              <a:spcAft>
                <a:spcPts val="300"/>
              </a:spcAft>
            </a:pPr>
            <a:r>
              <a:rPr lang="ru-RU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Нет понимания, как работает ИИ и каких бюджетов требует. </a:t>
            </a:r>
          </a:p>
          <a:p>
            <a:pPr algn="ctr">
              <a:spcAft>
                <a:spcPts val="300"/>
              </a:spcAft>
            </a:pPr>
            <a:r>
              <a:rPr lang="ru-RU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Просто надо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5162A3-4668-4C72-A82F-DF3A5381590F}"/>
              </a:ext>
            </a:extLst>
          </p:cNvPr>
          <p:cNvSpPr txBox="1"/>
          <p:nvPr/>
        </p:nvSpPr>
        <p:spPr>
          <a:xfrm>
            <a:off x="8440796" y="4516404"/>
            <a:ext cx="3273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6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Сделали АРМ для каждого сотрудника и интеграцию с </a:t>
            </a:r>
            <a:r>
              <a:rPr lang="en-US" sz="16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ERP</a:t>
            </a:r>
            <a:r>
              <a:rPr lang="ru-RU" sz="16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В </a:t>
            </a:r>
            <a:r>
              <a:rPr lang="en-US" sz="16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ERP – </a:t>
            </a:r>
            <a:r>
              <a:rPr lang="ru-RU" sz="16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задания рабочим, в АРМе – отчет. Бюджет 6М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22F053-255F-41E7-90C1-E3B3077301BB}"/>
              </a:ext>
            </a:extLst>
          </p:cNvPr>
          <p:cNvSpPr txBox="1"/>
          <p:nvPr/>
        </p:nvSpPr>
        <p:spPr>
          <a:xfrm>
            <a:off x="8327934" y="5543095"/>
            <a:ext cx="3593259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6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Контроль брака – оставили людям. </a:t>
            </a:r>
          </a:p>
          <a:p>
            <a:pPr algn="ctr">
              <a:spcAft>
                <a:spcPts val="300"/>
              </a:spcAft>
            </a:pPr>
            <a:r>
              <a:rPr lang="ru-RU" sz="16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Экономически - выгоднее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104B82-B77F-408A-96C0-7EA692AB165A}"/>
              </a:ext>
            </a:extLst>
          </p:cNvPr>
          <p:cNvSpPr txBox="1"/>
          <p:nvPr/>
        </p:nvSpPr>
        <p:spPr>
          <a:xfrm>
            <a:off x="8426144" y="4191832"/>
            <a:ext cx="3287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8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Решение</a:t>
            </a:r>
            <a:r>
              <a:rPr lang="en-US" sz="18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реальное: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8B0BA-BA2C-4A92-814A-28475135F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800" y="2222740"/>
            <a:ext cx="1559801" cy="1037515"/>
          </a:xfrm>
          <a:prstGeom prst="rect">
            <a:avLst/>
          </a:prstGeom>
        </p:spPr>
      </p:pic>
      <p:pic>
        <p:nvPicPr>
          <p:cNvPr id="22" name="Picture 2" descr="Picture background">
            <a:extLst>
              <a:ext uri="{FF2B5EF4-FFF2-40B4-BE49-F238E27FC236}">
                <a16:creationId xmlns:a16="http://schemas.microsoft.com/office/drawing/2014/main" id="{6FD87B45-6272-454E-9DB4-D1CD0724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463" y="4439332"/>
            <a:ext cx="1795630" cy="154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9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92B20697-69E9-4CC2-9DEB-7AF897CE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75" y="444640"/>
            <a:ext cx="9631169" cy="47183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C1C1C"/>
                </a:solidFill>
              </a:rPr>
              <a:t>История одного завода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5D5CC-3FC1-4804-859F-D9880E373902}"/>
              </a:ext>
            </a:extLst>
          </p:cNvPr>
          <p:cNvSpPr txBox="1"/>
          <p:nvPr/>
        </p:nvSpPr>
        <p:spPr>
          <a:xfrm>
            <a:off x="1050193" y="1759766"/>
            <a:ext cx="2698317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ru-RU" sz="1600" dirty="0">
                <a:solidFill>
                  <a:srgbClr val="1C1C1C"/>
                </a:solidFill>
                <a:cs typeface="Times New Roman" panose="02020603050405020304" pitchFamily="18" charset="0"/>
              </a:rPr>
              <a:t>Анализ как выдаются задания рабочим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endParaRPr lang="ru-RU" sz="1600" dirty="0">
              <a:solidFill>
                <a:srgbClr val="1C1C1C"/>
              </a:solidFill>
              <a:cs typeface="Times New Roman" panose="02020603050405020304" pitchFamily="18" charset="0"/>
            </a:endParaRP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ru-RU" sz="1600" dirty="0">
                <a:solidFill>
                  <a:srgbClr val="1C1C1C"/>
                </a:solidFill>
                <a:cs typeface="Times New Roman" panose="02020603050405020304" pitchFamily="18" charset="0"/>
              </a:rPr>
              <a:t>«Подружили» систему отчетности и ту, в которой делаются задания рабочим 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endParaRPr lang="ru-RU" sz="1600" dirty="0">
              <a:solidFill>
                <a:srgbClr val="1C1C1C"/>
              </a:solidFill>
              <a:cs typeface="Times New Roman" panose="02020603050405020304" pitchFamily="18" charset="0"/>
            </a:endParaRP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ru-RU" sz="1600" dirty="0">
                <a:solidFill>
                  <a:srgbClr val="1C1C1C"/>
                </a:solidFill>
                <a:cs typeface="Times New Roman" panose="02020603050405020304" pitchFamily="18" charset="0"/>
              </a:rPr>
              <a:t>Теперь отчитаться можно только по задачам, указанным в задании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endParaRPr lang="ru-RU" sz="1600" dirty="0">
              <a:solidFill>
                <a:srgbClr val="1C1C1C"/>
              </a:solidFill>
              <a:cs typeface="Times New Roman" panose="02020603050405020304" pitchFamily="18" charset="0"/>
            </a:endParaRP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§"/>
            </a:pPr>
            <a:r>
              <a:rPr lang="ru-RU" sz="1600" dirty="0">
                <a:solidFill>
                  <a:srgbClr val="1C1C1C"/>
                </a:solidFill>
                <a:cs typeface="Times New Roman" panose="02020603050405020304" pitchFamily="18" charset="0"/>
              </a:rPr>
              <a:t>Лишних работ не приписать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77A6A341-3B25-4454-8C51-15ADFAECE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832" y="1514223"/>
            <a:ext cx="7417066" cy="446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796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47D51EA-2062-42A9-8397-B7701284D8B7}"/>
              </a:ext>
            </a:extLst>
          </p:cNvPr>
          <p:cNvSpPr txBox="1">
            <a:spLocks/>
          </p:cNvSpPr>
          <p:nvPr/>
        </p:nvSpPr>
        <p:spPr>
          <a:xfrm>
            <a:off x="515938" y="2632365"/>
            <a:ext cx="11160125" cy="290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41288" algn="ctr">
              <a:defRPr/>
            </a:pPr>
            <a:r>
              <a:rPr lang="ru-RU" sz="4000" dirty="0">
                <a:latin typeface="+mj-lt"/>
                <a:ea typeface="Open Sans"/>
                <a:cs typeface="Open Sans"/>
              </a:rPr>
              <a:t>«НЕ ЛЕЗЬ В РАБОТАЮЩИЙ МЕХАНИЗМ» </a:t>
            </a:r>
            <a:r>
              <a:rPr lang="en-US" sz="4000" dirty="0">
                <a:latin typeface="+mj-lt"/>
                <a:ea typeface="Open Sans"/>
                <a:cs typeface="Open Sans"/>
              </a:rPr>
              <a:t/>
            </a:r>
            <a:br>
              <a:rPr lang="en-US" sz="4000" dirty="0">
                <a:latin typeface="+mj-lt"/>
                <a:ea typeface="Open Sans"/>
                <a:cs typeface="Open Sans"/>
              </a:rPr>
            </a:br>
            <a:r>
              <a:rPr lang="ru-RU" sz="4000" dirty="0">
                <a:latin typeface="+mn-lt"/>
                <a:ea typeface="Open Sans"/>
                <a:cs typeface="Open Sans"/>
              </a:rPr>
              <a:t>сюжет№2</a:t>
            </a:r>
            <a:br>
              <a:rPr lang="ru-RU" sz="4000" dirty="0">
                <a:latin typeface="+mn-lt"/>
                <a:ea typeface="Open Sans"/>
                <a:cs typeface="Open Sans"/>
              </a:rPr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1116580"/>
      </p:ext>
    </p:extLst>
  </p:cSld>
  <p:clrMapOvr>
    <a:masterClrMapping/>
  </p:clrMapOvr>
</p:sld>
</file>

<file path=ppt/theme/theme1.xml><?xml version="1.0" encoding="utf-8"?>
<a:theme xmlns:a="http://schemas.openxmlformats.org/drawingml/2006/main" name="бизнес-гравитация">
  <a:themeElements>
    <a:clrScheme name="Другая 10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60033"/>
      </a:accent1>
      <a:accent2>
        <a:srgbClr val="CC0066"/>
      </a:accent2>
      <a:accent3>
        <a:srgbClr val="0070C0"/>
      </a:accent3>
      <a:accent4>
        <a:srgbClr val="00B0F0"/>
      </a:accent4>
      <a:accent5>
        <a:srgbClr val="501440"/>
      </a:accent5>
      <a:accent6>
        <a:srgbClr val="002060"/>
      </a:accent6>
      <a:hlink>
        <a:srgbClr val="00B0F0"/>
      </a:hlink>
      <a:folHlink>
        <a:srgbClr val="800080"/>
      </a:folHlink>
    </a:clrScheme>
    <a:fontScheme name="Другая 23">
      <a:majorFont>
        <a:latin typeface="Helvetica"/>
        <a:ea typeface=""/>
        <a:cs typeface=""/>
      </a:majorFont>
      <a:minorFont>
        <a:latin typeface="Helvetica 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бизнес-гравитация" id="{4750BCD7-89CF-408E-B50B-F8824AB4C451}" vid="{A756F717-3B90-419D-8C5E-94D86496FE3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бизнес-гравитация</Template>
  <TotalTime>92</TotalTime>
  <Words>918</Words>
  <Application>Microsoft Office PowerPoint</Application>
  <PresentationFormat>Широкоэкранный</PresentationFormat>
  <Paragraphs>163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</vt:lpstr>
      <vt:lpstr>Calibri</vt:lpstr>
      <vt:lpstr>Courier New</vt:lpstr>
      <vt:lpstr>Helvetica</vt:lpstr>
      <vt:lpstr>Helvetica Bold</vt:lpstr>
      <vt:lpstr>Open Sans</vt:lpstr>
      <vt:lpstr>Roboto</vt:lpstr>
      <vt:lpstr>Segoe UI</vt:lpstr>
      <vt:lpstr>Times New Roman</vt:lpstr>
      <vt:lpstr>Trebuchet MS</vt:lpstr>
      <vt:lpstr>Wingdings</vt:lpstr>
      <vt:lpstr>бизнес-гравитация</vt:lpstr>
      <vt:lpstr>Презентация PowerPoint</vt:lpstr>
      <vt:lpstr>Познакомимся?</vt:lpstr>
      <vt:lpstr>Подводные камни модных ИТ-направлений</vt:lpstr>
      <vt:lpstr>Мне тоже надо!</vt:lpstr>
      <vt:lpstr>Презентация PowerPoint</vt:lpstr>
      <vt:lpstr>Презентация PowerPoint</vt:lpstr>
      <vt:lpstr>История одного завода  </vt:lpstr>
      <vt:lpstr>История одного завода</vt:lpstr>
      <vt:lpstr>Презентация PowerPoint</vt:lpstr>
      <vt:lpstr>История о нанесении радости и причинении счастья  </vt:lpstr>
      <vt:lpstr>Как победили</vt:lpstr>
      <vt:lpstr>Прозрачность процессов с Directum </vt:lpstr>
      <vt:lpstr>Презентация PowerPoint</vt:lpstr>
      <vt:lpstr>Порядок на складе  </vt:lpstr>
      <vt:lpstr>Как победили  </vt:lpstr>
      <vt:lpstr>Презентация PowerPoint</vt:lpstr>
      <vt:lpstr>История одного большого предприятия </vt:lpstr>
      <vt:lpstr>История одного большого предприятия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Информационная безопасность для стартапов</dc:title>
  <dc:creator>Ruslan Permyakov</dc:creator>
  <cp:lastModifiedBy>user</cp:lastModifiedBy>
  <cp:revision>28</cp:revision>
  <dcterms:created xsi:type="dcterms:W3CDTF">2022-06-19T07:31:14Z</dcterms:created>
  <dcterms:modified xsi:type="dcterms:W3CDTF">2024-05-15T07:29:05Z</dcterms:modified>
</cp:coreProperties>
</file>