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D00"/>
    <a:srgbClr val="5D6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08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19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36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44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05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03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36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87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3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2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0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54B2-9963-49F3-94EB-E2BC0C792942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AA254-E49A-4C7F-A21F-4A11459E1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74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573" y="2627061"/>
            <a:ext cx="10515600" cy="1325563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chemeClr val="bg1"/>
                </a:solidFill>
                <a:latin typeface="HelveticaNeueCyr" panose="02000503040000020004" pitchFamily="2" charset="-52"/>
              </a:rPr>
              <a:t>НАЗВАНИЕ</a:t>
            </a:r>
            <a:r>
              <a:rPr lang="ru-RU" sz="4800" b="1" dirty="0">
                <a:latin typeface="HelveticaNeueCyr" panose="02000503040000020004" pitchFamily="2" charset="-52"/>
              </a:rPr>
              <a:t> </a:t>
            </a:r>
            <a:r>
              <a:rPr lang="ru-RU" sz="4800" b="1" dirty="0">
                <a:solidFill>
                  <a:srgbClr val="CDDD00"/>
                </a:solidFill>
                <a:latin typeface="HelveticaNeueCyr" panose="02000503040000020004" pitchFamily="2" charset="-52"/>
              </a:rPr>
              <a:t>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64603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944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NeueCyr" panose="02000503040000020004" pitchFamily="2" charset="-52"/>
              </a:rPr>
              <a:t>Проблема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293"/>
            <a:ext cx="10515600" cy="477413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Опишите, какую проблему Вы собираетесь решить: </a:t>
            </a:r>
            <a:br>
              <a:rPr lang="ru-RU" sz="2400" dirty="0"/>
            </a:br>
            <a:endParaRPr lang="ru-RU" sz="2400" dirty="0"/>
          </a:p>
          <a:p>
            <a:pPr marL="269875" indent="-269875">
              <a:buClr>
                <a:srgbClr val="CCDD57"/>
              </a:buClr>
            </a:pPr>
            <a:r>
              <a:rPr lang="ru-RU" sz="2000" dirty="0"/>
              <a:t>У каких конкретных коммерческих компаний или потребителей она стоит наиболее остро </a:t>
            </a:r>
          </a:p>
          <a:p>
            <a:pPr marL="269875" indent="-269875">
              <a:buClr>
                <a:srgbClr val="CCDD57"/>
              </a:buClr>
            </a:pPr>
            <a:r>
              <a:rPr lang="ru-RU" sz="2000" dirty="0"/>
              <a:t>Кто из потребителей подтвердил актуальность проблемы </a:t>
            </a:r>
          </a:p>
          <a:p>
            <a:pPr marL="269875" indent="-269875">
              <a:buClr>
                <a:srgbClr val="CCDD57"/>
              </a:buClr>
            </a:pPr>
            <a:r>
              <a:rPr lang="ru-RU" sz="2000" dirty="0"/>
              <a:t>Сколько компаний/потенциальных клиентов сталкиваются с данной проблемой </a:t>
            </a:r>
          </a:p>
          <a:p>
            <a:pPr marL="269875" indent="-269875">
              <a:buClr>
                <a:srgbClr val="CCDD57"/>
              </a:buClr>
            </a:pPr>
            <a:r>
              <a:rPr lang="ru-RU" sz="2000" dirty="0"/>
              <a:t>Есть ли подтверждения данной проблемы в независимых исследованиях и публикациях</a:t>
            </a:r>
          </a:p>
          <a:p>
            <a:pPr marL="268287" indent="0">
              <a:buNone/>
            </a:pPr>
            <a:endParaRPr lang="ru-RU" sz="1800" i="1" dirty="0"/>
          </a:p>
          <a:p>
            <a:pPr marL="0" indent="0">
              <a:buNone/>
            </a:pPr>
            <a:r>
              <a:rPr lang="ru-RU" sz="2400" dirty="0"/>
              <a:t>Представьте количественные оценки данной проблемы </a:t>
            </a:r>
            <a:br>
              <a:rPr lang="ru-RU" sz="2400" dirty="0"/>
            </a:br>
            <a:r>
              <a:rPr lang="ru-RU" sz="2400" dirty="0"/>
              <a:t>(расходы / упущенная выгода).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234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944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NeueCyr" panose="02000503040000020004" pitchFamily="2" charset="-52"/>
              </a:rPr>
              <a:t>Решение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293"/>
            <a:ext cx="10515600" cy="477413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Опишите, как именно продукт проекта решает / будет решать проблему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11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944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NeueCyr" panose="02000503040000020004" pitchFamily="2" charset="-52"/>
              </a:rPr>
              <a:t>Предлагаемая технология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293"/>
            <a:ext cx="10515600" cy="477413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Опишите суть предлагаемого Вами решения: </a:t>
            </a:r>
            <a:br>
              <a:rPr lang="ru-RU" sz="2400" dirty="0"/>
            </a:br>
            <a:endParaRPr lang="ru-RU" sz="2400" dirty="0"/>
          </a:p>
          <a:p>
            <a:pPr>
              <a:buClr>
                <a:srgbClr val="CCDD57"/>
              </a:buClr>
            </a:pPr>
            <a:r>
              <a:rPr lang="ru-RU" sz="2000" dirty="0"/>
              <a:t>Текущие параметры</a:t>
            </a:r>
          </a:p>
          <a:p>
            <a:pPr>
              <a:buClr>
                <a:srgbClr val="CCDD57"/>
              </a:buClr>
            </a:pPr>
            <a:r>
              <a:rPr lang="ru-RU" sz="2000" dirty="0"/>
              <a:t>Целевые параметры </a:t>
            </a:r>
          </a:p>
          <a:p>
            <a:pPr>
              <a:buClr>
                <a:srgbClr val="CCDD57"/>
              </a:buClr>
            </a:pPr>
            <a:r>
              <a:rPr lang="ru-RU" sz="2000" dirty="0"/>
              <a:t>Преимущества перед конкурентами в мире (с названиями компаний / институтов) </a:t>
            </a:r>
          </a:p>
          <a:p>
            <a:pPr>
              <a:buClr>
                <a:srgbClr val="CCDD57"/>
              </a:buClr>
            </a:pPr>
            <a:r>
              <a:rPr lang="ru-RU" sz="2000" dirty="0"/>
              <a:t>Публикации (если такие есть) </a:t>
            </a:r>
          </a:p>
          <a:p>
            <a:pPr>
              <a:buClr>
                <a:srgbClr val="CCDD57"/>
              </a:buClr>
            </a:pPr>
            <a:r>
              <a:rPr lang="ru-RU" sz="2000" dirty="0"/>
              <a:t>Патенты или ноу-хау (если такие есть)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1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944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NeueCyr" panose="02000503040000020004" pitchFamily="2" charset="-52"/>
              </a:rPr>
              <a:t>Оценка целевого рынка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293"/>
            <a:ext cx="10515600" cy="477413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Оцените размер целевого рынка, на котором компания планирует продавать решение в ближайшей перспективе. </a:t>
            </a:r>
          </a:p>
          <a:p>
            <a:pPr marL="0" indent="0">
              <a:buNone/>
            </a:pPr>
            <a:r>
              <a:rPr lang="ru-RU" sz="2400" dirty="0"/>
              <a:t>Сравните свой продукт с конкурентами (по функциональным и количественным показателям).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91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944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NeueCyr" panose="02000503040000020004" pitchFamily="2" charset="-52"/>
              </a:rPr>
              <a:t>План коммерциализации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293"/>
            <a:ext cx="10515600" cy="477413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Опишите путь коммерциализации Вашего проекта: </a:t>
            </a:r>
            <a:br>
              <a:rPr lang="ru-RU" sz="2400" dirty="0"/>
            </a:br>
            <a:endParaRPr lang="ru-RU" sz="2400" dirty="0"/>
          </a:p>
          <a:p>
            <a:pPr>
              <a:buClr>
                <a:srgbClr val="CCDD57"/>
              </a:buClr>
            </a:pPr>
            <a:r>
              <a:rPr lang="ru-RU" sz="2000" dirty="0"/>
              <a:t>Количественный объем продаж </a:t>
            </a:r>
          </a:p>
          <a:p>
            <a:pPr>
              <a:buClr>
                <a:srgbClr val="CCDD57"/>
              </a:buClr>
            </a:pPr>
            <a:r>
              <a:rPr lang="ru-RU" sz="2000" dirty="0"/>
              <a:t>Объем продаж в денежном выражении </a:t>
            </a:r>
          </a:p>
          <a:p>
            <a:pPr>
              <a:buClr>
                <a:srgbClr val="CCDD57"/>
              </a:buClr>
            </a:pPr>
            <a:r>
              <a:rPr lang="ru-RU" sz="2000" dirty="0"/>
              <a:t>Кому и сколько планируете продавать и т.п.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384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7944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NeueCyr" panose="02000503040000020004" pitchFamily="2" charset="-52"/>
              </a:rPr>
              <a:t>Команда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293"/>
            <a:ext cx="10515600" cy="477413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Расскажите о тех, кто посвящает проекту 100% своего времени. </a:t>
            </a:r>
          </a:p>
          <a:p>
            <a:pPr marL="0" indent="0">
              <a:buNone/>
            </a:pPr>
            <a:r>
              <a:rPr lang="ru-RU" sz="2400" dirty="0"/>
              <a:t>Есть ли в команде люди с техническими, научными и бизнес компетенциями.</a:t>
            </a:r>
          </a:p>
          <a:p>
            <a:pPr marL="0" indent="0">
              <a:buNone/>
            </a:pPr>
            <a:r>
              <a:rPr lang="ru-RU" sz="2400" dirty="0"/>
              <a:t>Опишите сеть кооперации, желательно международную, если таковая есть.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561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206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HelveticaNeueCyr</vt:lpstr>
      <vt:lpstr>Тема Office</vt:lpstr>
      <vt:lpstr>НАЗВАНИЕ ПРОЕКТА</vt:lpstr>
      <vt:lpstr>Проблема</vt:lpstr>
      <vt:lpstr>Решение</vt:lpstr>
      <vt:lpstr>Предлагаемая технология</vt:lpstr>
      <vt:lpstr>Оценка целевого рынка</vt:lpstr>
      <vt:lpstr>План коммерциализации</vt:lpstr>
      <vt:lpstr>Команда проекта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</dc:title>
  <dc:creator>Цитадель</dc:creator>
  <cp:lastModifiedBy>Зубкова Анна В.</cp:lastModifiedBy>
  <cp:revision>9</cp:revision>
  <dcterms:created xsi:type="dcterms:W3CDTF">2020-11-22T10:39:09Z</dcterms:created>
  <dcterms:modified xsi:type="dcterms:W3CDTF">2022-02-07T13:24:37Z</dcterms:modified>
</cp:coreProperties>
</file>