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32" r:id="rId2"/>
    <p:sldId id="565" r:id="rId3"/>
    <p:sldId id="575" r:id="rId4"/>
    <p:sldId id="576" r:id="rId5"/>
    <p:sldId id="577" r:id="rId6"/>
    <p:sldId id="578" r:id="rId7"/>
    <p:sldId id="579" r:id="rId8"/>
    <p:sldId id="580" r:id="rId9"/>
    <p:sldId id="583" r:id="rId10"/>
    <p:sldId id="584" r:id="rId11"/>
    <p:sldId id="585" r:id="rId12"/>
    <p:sldId id="586" r:id="rId13"/>
    <p:sldId id="587" r:id="rId14"/>
    <p:sldId id="588" r:id="rId15"/>
    <p:sldId id="589" r:id="rId16"/>
    <p:sldId id="613" r:id="rId17"/>
    <p:sldId id="590" r:id="rId18"/>
    <p:sldId id="592" r:id="rId19"/>
    <p:sldId id="594" r:id="rId20"/>
    <p:sldId id="595" r:id="rId21"/>
    <p:sldId id="596" r:id="rId22"/>
    <p:sldId id="614" r:id="rId23"/>
    <p:sldId id="598" r:id="rId24"/>
    <p:sldId id="599" r:id="rId25"/>
    <p:sldId id="600" r:id="rId26"/>
    <p:sldId id="601" r:id="rId27"/>
    <p:sldId id="603" r:id="rId28"/>
    <p:sldId id="615" r:id="rId29"/>
    <p:sldId id="602" r:id="rId30"/>
    <p:sldId id="604" r:id="rId31"/>
    <p:sldId id="597" r:id="rId32"/>
    <p:sldId id="605" r:id="rId33"/>
    <p:sldId id="616" r:id="rId34"/>
    <p:sldId id="606" r:id="rId35"/>
    <p:sldId id="607" r:id="rId36"/>
    <p:sldId id="608" r:id="rId37"/>
    <p:sldId id="617" r:id="rId38"/>
    <p:sldId id="609" r:id="rId39"/>
    <p:sldId id="618" r:id="rId40"/>
    <p:sldId id="612" r:id="rId41"/>
    <p:sldId id="610" r:id="rId42"/>
    <p:sldId id="611" r:id="rId4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FCD"/>
    <a:srgbClr val="B7FFB7"/>
    <a:srgbClr val="99FF99"/>
    <a:srgbClr val="00FF00"/>
    <a:srgbClr val="009900"/>
    <a:srgbClr val="FFFFCC"/>
    <a:srgbClr val="9966FF"/>
    <a:srgbClr val="CC0000"/>
    <a:srgbClr val="FF99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86491" autoAdjust="0"/>
  </p:normalViewPr>
  <p:slideViewPr>
    <p:cSldViewPr>
      <p:cViewPr varScale="1">
        <p:scale>
          <a:sx n="115" d="100"/>
          <a:sy n="115" d="100"/>
        </p:scale>
        <p:origin x="148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8ECA91-8B5C-47C4-BEEE-F4FF1979CBDA}" type="doc">
      <dgm:prSet loTypeId="urn:microsoft.com/office/officeart/2005/8/layout/chart3" loCatId="cycle" qsTypeId="urn:microsoft.com/office/officeart/2005/8/quickstyle/simple1" qsCatId="simple" csTypeId="urn:microsoft.com/office/officeart/2005/8/colors/accent1_1" csCatId="accent1" phldr="1"/>
      <dgm:spPr/>
    </dgm:pt>
    <dgm:pt modelId="{E708787F-F9D4-484C-8999-B301DD3006DD}">
      <dgm:prSet phldrT="[Текст]" phldr="1"/>
      <dgm:spPr/>
      <dgm:t>
        <a:bodyPr/>
        <a:lstStyle/>
        <a:p>
          <a:endParaRPr lang="ru-RU"/>
        </a:p>
      </dgm:t>
    </dgm:pt>
    <dgm:pt modelId="{F5C253B8-8503-4118-8D52-CA5A84C09923}" type="parTrans" cxnId="{13D7DEED-F4D9-4FC3-A238-0D13498DC447}">
      <dgm:prSet/>
      <dgm:spPr/>
      <dgm:t>
        <a:bodyPr/>
        <a:lstStyle/>
        <a:p>
          <a:endParaRPr lang="ru-RU"/>
        </a:p>
      </dgm:t>
    </dgm:pt>
    <dgm:pt modelId="{FBF0FEE2-9ACC-4283-B651-5BCFCBC48317}" type="sibTrans" cxnId="{13D7DEED-F4D9-4FC3-A238-0D13498DC447}">
      <dgm:prSet/>
      <dgm:spPr/>
      <dgm:t>
        <a:bodyPr/>
        <a:lstStyle/>
        <a:p>
          <a:endParaRPr lang="ru-RU"/>
        </a:p>
      </dgm:t>
    </dgm:pt>
    <dgm:pt modelId="{F16A23BE-E57B-40A5-B977-3076D3CA2BD0}">
      <dgm:prSet phldrT="[Текст]" phldr="1"/>
      <dgm:spPr/>
      <dgm:t>
        <a:bodyPr/>
        <a:lstStyle/>
        <a:p>
          <a:endParaRPr lang="ru-RU" dirty="0"/>
        </a:p>
      </dgm:t>
    </dgm:pt>
    <dgm:pt modelId="{4F744C7C-3E80-4CDF-ADAE-5FA1DCB83889}" type="parTrans" cxnId="{26ED2F5D-B416-4A67-BFE1-8C72D1363BF7}">
      <dgm:prSet/>
      <dgm:spPr/>
      <dgm:t>
        <a:bodyPr/>
        <a:lstStyle/>
        <a:p>
          <a:endParaRPr lang="ru-RU"/>
        </a:p>
      </dgm:t>
    </dgm:pt>
    <dgm:pt modelId="{591709E0-A920-4A88-953D-8AFD9C30CC91}" type="sibTrans" cxnId="{26ED2F5D-B416-4A67-BFE1-8C72D1363BF7}">
      <dgm:prSet/>
      <dgm:spPr/>
      <dgm:t>
        <a:bodyPr/>
        <a:lstStyle/>
        <a:p>
          <a:endParaRPr lang="ru-RU"/>
        </a:p>
      </dgm:t>
    </dgm:pt>
    <dgm:pt modelId="{0FB3E6CF-4512-4E6B-8E45-FD599FF0B98C}">
      <dgm:prSet phldrT="[Текст]" phldr="1"/>
      <dgm:spPr/>
      <dgm:t>
        <a:bodyPr/>
        <a:lstStyle/>
        <a:p>
          <a:endParaRPr lang="ru-RU" dirty="0"/>
        </a:p>
      </dgm:t>
    </dgm:pt>
    <dgm:pt modelId="{64FCA5F7-5356-487F-A6ED-9B6045AD8B28}" type="parTrans" cxnId="{0B0266EE-A90E-4065-B8AE-F2D3C37751BF}">
      <dgm:prSet/>
      <dgm:spPr/>
      <dgm:t>
        <a:bodyPr/>
        <a:lstStyle/>
        <a:p>
          <a:endParaRPr lang="ru-RU"/>
        </a:p>
      </dgm:t>
    </dgm:pt>
    <dgm:pt modelId="{F27E87D0-C02C-4310-AC09-3576A6C7ED85}" type="sibTrans" cxnId="{0B0266EE-A90E-4065-B8AE-F2D3C37751BF}">
      <dgm:prSet/>
      <dgm:spPr/>
      <dgm:t>
        <a:bodyPr/>
        <a:lstStyle/>
        <a:p>
          <a:endParaRPr lang="ru-RU"/>
        </a:p>
      </dgm:t>
    </dgm:pt>
    <dgm:pt modelId="{E65EAD97-C9C2-4B00-A59E-586EFEAB0954}">
      <dgm:prSet/>
      <dgm:spPr/>
      <dgm:t>
        <a:bodyPr/>
        <a:lstStyle/>
        <a:p>
          <a:endParaRPr lang="ru-RU"/>
        </a:p>
      </dgm:t>
    </dgm:pt>
    <dgm:pt modelId="{5E656C14-A230-4C7E-9C30-5017E350F625}" type="parTrans" cxnId="{CA3A0DEC-018E-40F5-945B-3490322006CE}">
      <dgm:prSet/>
      <dgm:spPr/>
      <dgm:t>
        <a:bodyPr/>
        <a:lstStyle/>
        <a:p>
          <a:endParaRPr lang="ru-RU"/>
        </a:p>
      </dgm:t>
    </dgm:pt>
    <dgm:pt modelId="{A8EF4682-A81C-4358-942A-8394C7D060FC}" type="sibTrans" cxnId="{CA3A0DEC-018E-40F5-945B-3490322006CE}">
      <dgm:prSet/>
      <dgm:spPr/>
      <dgm:t>
        <a:bodyPr/>
        <a:lstStyle/>
        <a:p>
          <a:endParaRPr lang="ru-RU"/>
        </a:p>
      </dgm:t>
    </dgm:pt>
    <dgm:pt modelId="{45318240-94E6-47E7-8FC9-BD42C4231306}" type="pres">
      <dgm:prSet presAssocID="{F88ECA91-8B5C-47C4-BEEE-F4FF1979CBDA}" presName="compositeShape" presStyleCnt="0">
        <dgm:presLayoutVars>
          <dgm:chMax val="7"/>
          <dgm:dir/>
          <dgm:resizeHandles val="exact"/>
        </dgm:presLayoutVars>
      </dgm:prSet>
      <dgm:spPr/>
    </dgm:pt>
    <dgm:pt modelId="{D09AA84B-ABEB-4A9B-AA73-C5490F320018}" type="pres">
      <dgm:prSet presAssocID="{F88ECA91-8B5C-47C4-BEEE-F4FF1979CBDA}" presName="wedge1" presStyleLbl="node1" presStyleIdx="0" presStyleCnt="4" custLinFactNeighborX="-2908" custLinFactNeighborY="1820"/>
      <dgm:spPr/>
    </dgm:pt>
    <dgm:pt modelId="{A1F98EE5-53D0-4CEE-B544-02C67BB2788B}" type="pres">
      <dgm:prSet presAssocID="{F88ECA91-8B5C-47C4-BEEE-F4FF1979CBDA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DA58D38-09FA-4F5C-8AA7-6F876B952117}" type="pres">
      <dgm:prSet presAssocID="{F88ECA91-8B5C-47C4-BEEE-F4FF1979CBDA}" presName="wedge2" presStyleLbl="node1" presStyleIdx="1" presStyleCnt="4" custLinFactNeighborX="1307" custLinFactNeighborY="684"/>
      <dgm:spPr/>
    </dgm:pt>
    <dgm:pt modelId="{494B2A60-E35A-43E4-9016-14DF3505AAF0}" type="pres">
      <dgm:prSet presAssocID="{F88ECA91-8B5C-47C4-BEEE-F4FF1979CBDA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5C8FD5A-64A8-466B-9C39-8F2011BC0297}" type="pres">
      <dgm:prSet presAssocID="{F88ECA91-8B5C-47C4-BEEE-F4FF1979CBDA}" presName="wedge3" presStyleLbl="node1" presStyleIdx="2" presStyleCnt="4" custLinFactNeighborX="-1772" custLinFactNeighborY="684"/>
      <dgm:spPr/>
    </dgm:pt>
    <dgm:pt modelId="{4B479EFA-31FC-410B-A419-EF5940A7FE62}" type="pres">
      <dgm:prSet presAssocID="{F88ECA91-8B5C-47C4-BEEE-F4FF1979CBDA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51C6DA7-8C77-44FC-8377-325BC8A94D01}" type="pres">
      <dgm:prSet presAssocID="{F88ECA91-8B5C-47C4-BEEE-F4FF1979CBDA}" presName="wedge4" presStyleLbl="node1" presStyleIdx="3" presStyleCnt="4" custLinFactNeighborX="-1772" custLinFactNeighborY="-2394"/>
      <dgm:spPr/>
    </dgm:pt>
    <dgm:pt modelId="{4C38BFF4-35A3-4E61-985E-F3BD100DF95B}" type="pres">
      <dgm:prSet presAssocID="{F88ECA91-8B5C-47C4-BEEE-F4FF1979CBDA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6E4081C-F1FB-4ED4-B1EC-1D2DC1CAAE60}" type="presOf" srcId="{E65EAD97-C9C2-4B00-A59E-586EFEAB0954}" destId="{A1F98EE5-53D0-4CEE-B544-02C67BB2788B}" srcOrd="1" destOrd="0" presId="urn:microsoft.com/office/officeart/2005/8/layout/chart3"/>
    <dgm:cxn modelId="{E36E3922-91B6-4218-BDD4-C43BC97FDE31}" type="presOf" srcId="{F88ECA91-8B5C-47C4-BEEE-F4FF1979CBDA}" destId="{45318240-94E6-47E7-8FC9-BD42C4231306}" srcOrd="0" destOrd="0" presId="urn:microsoft.com/office/officeart/2005/8/layout/chart3"/>
    <dgm:cxn modelId="{A2F5C741-A5AA-4768-83FB-AD011FFFFA40}" type="presOf" srcId="{E708787F-F9D4-484C-8999-B301DD3006DD}" destId="{ADA58D38-09FA-4F5C-8AA7-6F876B952117}" srcOrd="0" destOrd="0" presId="urn:microsoft.com/office/officeart/2005/8/layout/chart3"/>
    <dgm:cxn modelId="{A132F44F-4460-4CE7-88CF-49A4D77130B5}" type="presOf" srcId="{0FB3E6CF-4512-4E6B-8E45-FD599FF0B98C}" destId="{451C6DA7-8C77-44FC-8377-325BC8A94D01}" srcOrd="0" destOrd="0" presId="urn:microsoft.com/office/officeart/2005/8/layout/chart3"/>
    <dgm:cxn modelId="{26ED2F5D-B416-4A67-BFE1-8C72D1363BF7}" srcId="{F88ECA91-8B5C-47C4-BEEE-F4FF1979CBDA}" destId="{F16A23BE-E57B-40A5-B977-3076D3CA2BD0}" srcOrd="2" destOrd="0" parTransId="{4F744C7C-3E80-4CDF-ADAE-5FA1DCB83889}" sibTransId="{591709E0-A920-4A88-953D-8AFD9C30CC91}"/>
    <dgm:cxn modelId="{F7CE9383-63AD-44F9-80D4-D8EF09B00990}" type="presOf" srcId="{E708787F-F9D4-484C-8999-B301DD3006DD}" destId="{494B2A60-E35A-43E4-9016-14DF3505AAF0}" srcOrd="1" destOrd="0" presId="urn:microsoft.com/office/officeart/2005/8/layout/chart3"/>
    <dgm:cxn modelId="{64F4338F-7C58-4EFE-8FDD-28A409AB1021}" type="presOf" srcId="{F16A23BE-E57B-40A5-B977-3076D3CA2BD0}" destId="{75C8FD5A-64A8-466B-9C39-8F2011BC0297}" srcOrd="0" destOrd="0" presId="urn:microsoft.com/office/officeart/2005/8/layout/chart3"/>
    <dgm:cxn modelId="{9942FF8F-B455-43B0-86FD-1A479989C692}" type="presOf" srcId="{E65EAD97-C9C2-4B00-A59E-586EFEAB0954}" destId="{D09AA84B-ABEB-4A9B-AA73-C5490F320018}" srcOrd="0" destOrd="0" presId="urn:microsoft.com/office/officeart/2005/8/layout/chart3"/>
    <dgm:cxn modelId="{8727E1B9-61EB-442C-9E77-A4FF657ED8E0}" type="presOf" srcId="{0FB3E6CF-4512-4E6B-8E45-FD599FF0B98C}" destId="{4C38BFF4-35A3-4E61-985E-F3BD100DF95B}" srcOrd="1" destOrd="0" presId="urn:microsoft.com/office/officeart/2005/8/layout/chart3"/>
    <dgm:cxn modelId="{CA3A0DEC-018E-40F5-945B-3490322006CE}" srcId="{F88ECA91-8B5C-47C4-BEEE-F4FF1979CBDA}" destId="{E65EAD97-C9C2-4B00-A59E-586EFEAB0954}" srcOrd="0" destOrd="0" parTransId="{5E656C14-A230-4C7E-9C30-5017E350F625}" sibTransId="{A8EF4682-A81C-4358-942A-8394C7D060FC}"/>
    <dgm:cxn modelId="{13D7DEED-F4D9-4FC3-A238-0D13498DC447}" srcId="{F88ECA91-8B5C-47C4-BEEE-F4FF1979CBDA}" destId="{E708787F-F9D4-484C-8999-B301DD3006DD}" srcOrd="1" destOrd="0" parTransId="{F5C253B8-8503-4118-8D52-CA5A84C09923}" sibTransId="{FBF0FEE2-9ACC-4283-B651-5BCFCBC48317}"/>
    <dgm:cxn modelId="{0B0266EE-A90E-4065-B8AE-F2D3C37751BF}" srcId="{F88ECA91-8B5C-47C4-BEEE-F4FF1979CBDA}" destId="{0FB3E6CF-4512-4E6B-8E45-FD599FF0B98C}" srcOrd="3" destOrd="0" parTransId="{64FCA5F7-5356-487F-A6ED-9B6045AD8B28}" sibTransId="{F27E87D0-C02C-4310-AC09-3576A6C7ED85}"/>
    <dgm:cxn modelId="{A27E85F9-9D37-4E6B-B128-7884600C9D28}" type="presOf" srcId="{F16A23BE-E57B-40A5-B977-3076D3CA2BD0}" destId="{4B479EFA-31FC-410B-A419-EF5940A7FE62}" srcOrd="1" destOrd="0" presId="urn:microsoft.com/office/officeart/2005/8/layout/chart3"/>
    <dgm:cxn modelId="{29DF3ED9-6095-474C-BD4E-3E317DAE4422}" type="presParOf" srcId="{45318240-94E6-47E7-8FC9-BD42C4231306}" destId="{D09AA84B-ABEB-4A9B-AA73-C5490F320018}" srcOrd="0" destOrd="0" presId="urn:microsoft.com/office/officeart/2005/8/layout/chart3"/>
    <dgm:cxn modelId="{D3456081-D0D3-4080-8F72-0DA336A5272F}" type="presParOf" srcId="{45318240-94E6-47E7-8FC9-BD42C4231306}" destId="{A1F98EE5-53D0-4CEE-B544-02C67BB2788B}" srcOrd="1" destOrd="0" presId="urn:microsoft.com/office/officeart/2005/8/layout/chart3"/>
    <dgm:cxn modelId="{3375F86D-EA35-4E79-B172-B1ACAE9EE2A1}" type="presParOf" srcId="{45318240-94E6-47E7-8FC9-BD42C4231306}" destId="{ADA58D38-09FA-4F5C-8AA7-6F876B952117}" srcOrd="2" destOrd="0" presId="urn:microsoft.com/office/officeart/2005/8/layout/chart3"/>
    <dgm:cxn modelId="{26ADF45D-25FF-41EC-848A-19DC9A3B5A2A}" type="presParOf" srcId="{45318240-94E6-47E7-8FC9-BD42C4231306}" destId="{494B2A60-E35A-43E4-9016-14DF3505AAF0}" srcOrd="3" destOrd="0" presId="urn:microsoft.com/office/officeart/2005/8/layout/chart3"/>
    <dgm:cxn modelId="{30FD383E-8591-44B5-B19A-2EB5F9A7DC56}" type="presParOf" srcId="{45318240-94E6-47E7-8FC9-BD42C4231306}" destId="{75C8FD5A-64A8-466B-9C39-8F2011BC0297}" srcOrd="4" destOrd="0" presId="urn:microsoft.com/office/officeart/2005/8/layout/chart3"/>
    <dgm:cxn modelId="{25732D3D-D346-4C03-9EAF-BB09AAD026B4}" type="presParOf" srcId="{45318240-94E6-47E7-8FC9-BD42C4231306}" destId="{4B479EFA-31FC-410B-A419-EF5940A7FE62}" srcOrd="5" destOrd="0" presId="urn:microsoft.com/office/officeart/2005/8/layout/chart3"/>
    <dgm:cxn modelId="{DAD3B23F-B838-4B27-B136-A5989C1BED98}" type="presParOf" srcId="{45318240-94E6-47E7-8FC9-BD42C4231306}" destId="{451C6DA7-8C77-44FC-8377-325BC8A94D01}" srcOrd="6" destOrd="0" presId="urn:microsoft.com/office/officeart/2005/8/layout/chart3"/>
    <dgm:cxn modelId="{2A67428D-5828-45FC-B034-C3C47857DEE3}" type="presParOf" srcId="{45318240-94E6-47E7-8FC9-BD42C4231306}" destId="{4C38BFF4-35A3-4E61-985E-F3BD100DF95B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87A51-00A6-4C2D-BCCE-DB9B200435F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125993-DAC8-4F5F-A99E-06777B8BFAB0}">
      <dgm:prSet phldrT="[Текст]"/>
      <dgm:spPr/>
      <dgm:t>
        <a:bodyPr/>
        <a:lstStyle/>
        <a:p>
          <a:r>
            <a:rPr lang="ru-RU" dirty="0"/>
            <a:t>Поставщик </a:t>
          </a:r>
        </a:p>
      </dgm:t>
    </dgm:pt>
    <dgm:pt modelId="{5DA0E6D1-A792-4A87-AAA0-48636727A39E}" type="parTrans" cxnId="{4406DC12-CC83-4E2E-AE1B-C38E50A2084C}">
      <dgm:prSet/>
      <dgm:spPr/>
      <dgm:t>
        <a:bodyPr/>
        <a:lstStyle/>
        <a:p>
          <a:endParaRPr lang="ru-RU"/>
        </a:p>
      </dgm:t>
    </dgm:pt>
    <dgm:pt modelId="{53B46379-AF7D-4152-941D-04B261E89393}" type="sibTrans" cxnId="{4406DC12-CC83-4E2E-AE1B-C38E50A2084C}">
      <dgm:prSet/>
      <dgm:spPr/>
      <dgm:t>
        <a:bodyPr/>
        <a:lstStyle/>
        <a:p>
          <a:endParaRPr lang="ru-RU"/>
        </a:p>
      </dgm:t>
    </dgm:pt>
    <dgm:pt modelId="{D1BC467E-2DC1-4EA6-85F3-4B923657B3D6}">
      <dgm:prSet phldrT="[Текст]"/>
      <dgm:spPr/>
      <dgm:t>
        <a:bodyPr/>
        <a:lstStyle/>
        <a:p>
          <a:r>
            <a:rPr lang="ru-RU" dirty="0"/>
            <a:t>Вид продукта </a:t>
          </a:r>
        </a:p>
      </dgm:t>
    </dgm:pt>
    <dgm:pt modelId="{0BC601C6-842E-433D-8AC2-301444C4EB87}" type="parTrans" cxnId="{E0E38C5D-E063-48CE-8F52-07B7A88D4A08}">
      <dgm:prSet/>
      <dgm:spPr/>
      <dgm:t>
        <a:bodyPr/>
        <a:lstStyle/>
        <a:p>
          <a:endParaRPr lang="ru-RU"/>
        </a:p>
      </dgm:t>
    </dgm:pt>
    <dgm:pt modelId="{FF22563D-97AB-428F-8097-D6EA41B56695}" type="sibTrans" cxnId="{E0E38C5D-E063-48CE-8F52-07B7A88D4A08}">
      <dgm:prSet/>
      <dgm:spPr/>
      <dgm:t>
        <a:bodyPr/>
        <a:lstStyle/>
        <a:p>
          <a:endParaRPr lang="ru-RU"/>
        </a:p>
      </dgm:t>
    </dgm:pt>
    <dgm:pt modelId="{C6732896-22F3-4DFA-9D97-A162265F6C8A}">
      <dgm:prSet phldrT="[Текст]"/>
      <dgm:spPr/>
      <dgm:t>
        <a:bodyPr/>
        <a:lstStyle/>
        <a:p>
          <a:r>
            <a:rPr lang="ru-RU" dirty="0"/>
            <a:t>Цена </a:t>
          </a:r>
        </a:p>
      </dgm:t>
    </dgm:pt>
    <dgm:pt modelId="{2ADC8984-7CC3-4BE1-A86F-9856A5D997C6}" type="parTrans" cxnId="{F1284F5A-5188-4DE8-9A18-38A5849FC523}">
      <dgm:prSet/>
      <dgm:spPr/>
      <dgm:t>
        <a:bodyPr/>
        <a:lstStyle/>
        <a:p>
          <a:endParaRPr lang="ru-RU"/>
        </a:p>
      </dgm:t>
    </dgm:pt>
    <dgm:pt modelId="{F131D53D-FB5C-4E27-8361-0E37EA9E8252}" type="sibTrans" cxnId="{F1284F5A-5188-4DE8-9A18-38A5849FC523}">
      <dgm:prSet/>
      <dgm:spPr/>
      <dgm:t>
        <a:bodyPr/>
        <a:lstStyle/>
        <a:p>
          <a:endParaRPr lang="ru-RU"/>
        </a:p>
      </dgm:t>
    </dgm:pt>
    <dgm:pt modelId="{2F241DF5-69D1-4F66-95F0-B7B8A5A5E506}">
      <dgm:prSet phldrT="[Текст]"/>
      <dgm:spPr/>
      <dgm:t>
        <a:bodyPr/>
        <a:lstStyle/>
        <a:p>
          <a:r>
            <a:rPr lang="ru-RU" dirty="0"/>
            <a:t>Потребители </a:t>
          </a:r>
        </a:p>
      </dgm:t>
    </dgm:pt>
    <dgm:pt modelId="{D53AE753-86A5-469D-B1E9-111C8864293F}" type="parTrans" cxnId="{9AADEBE1-DE84-4055-A5AA-9968820774FB}">
      <dgm:prSet/>
      <dgm:spPr/>
      <dgm:t>
        <a:bodyPr/>
        <a:lstStyle/>
        <a:p>
          <a:endParaRPr lang="ru-RU"/>
        </a:p>
      </dgm:t>
    </dgm:pt>
    <dgm:pt modelId="{B5559120-0914-4C01-A5FE-1A6B50C3328A}" type="sibTrans" cxnId="{9AADEBE1-DE84-4055-A5AA-9968820774FB}">
      <dgm:prSet/>
      <dgm:spPr/>
      <dgm:t>
        <a:bodyPr/>
        <a:lstStyle/>
        <a:p>
          <a:endParaRPr lang="ru-RU"/>
        </a:p>
      </dgm:t>
    </dgm:pt>
    <dgm:pt modelId="{F33D5A79-DB5B-49B4-82C1-295981CAE6B2}">
      <dgm:prSet phldrT="[Текст]"/>
      <dgm:spPr/>
      <dgm:t>
        <a:bodyPr/>
        <a:lstStyle/>
        <a:p>
          <a:r>
            <a:rPr lang="ru-RU" dirty="0"/>
            <a:t>Класс потребителя </a:t>
          </a:r>
        </a:p>
      </dgm:t>
    </dgm:pt>
    <dgm:pt modelId="{6CC398EA-9D4A-4DAD-8A85-45C02D53D1CA}" type="parTrans" cxnId="{2F38D344-8F38-4663-AD0B-C19E010F31A0}">
      <dgm:prSet/>
      <dgm:spPr/>
      <dgm:t>
        <a:bodyPr/>
        <a:lstStyle/>
        <a:p>
          <a:endParaRPr lang="ru-RU"/>
        </a:p>
      </dgm:t>
    </dgm:pt>
    <dgm:pt modelId="{219AAAA8-B87D-4469-87F2-9DEE471976D9}" type="sibTrans" cxnId="{2F38D344-8F38-4663-AD0B-C19E010F31A0}">
      <dgm:prSet/>
      <dgm:spPr/>
      <dgm:t>
        <a:bodyPr/>
        <a:lstStyle/>
        <a:p>
          <a:endParaRPr lang="ru-RU"/>
        </a:p>
      </dgm:t>
    </dgm:pt>
    <dgm:pt modelId="{8E14B8C9-BD2C-45CA-B187-8C8B80657E0F}">
      <dgm:prSet phldrT="[Текст]"/>
      <dgm:spPr/>
      <dgm:t>
        <a:bodyPr/>
        <a:lstStyle/>
        <a:p>
          <a:r>
            <a:rPr lang="ru-RU" dirty="0"/>
            <a:t>Качество </a:t>
          </a:r>
        </a:p>
      </dgm:t>
    </dgm:pt>
    <dgm:pt modelId="{D645B45B-05C3-4088-ADB3-E3DCC4AEF8C1}" type="parTrans" cxnId="{0521FFF7-3F64-4D1E-BE63-3047F8355EC5}">
      <dgm:prSet/>
      <dgm:spPr/>
      <dgm:t>
        <a:bodyPr/>
        <a:lstStyle/>
        <a:p>
          <a:endParaRPr lang="ru-RU"/>
        </a:p>
      </dgm:t>
    </dgm:pt>
    <dgm:pt modelId="{A89FECD7-82ED-463B-84E9-19DF8F5935A4}" type="sibTrans" cxnId="{0521FFF7-3F64-4D1E-BE63-3047F8355EC5}">
      <dgm:prSet/>
      <dgm:spPr/>
      <dgm:t>
        <a:bodyPr/>
        <a:lstStyle/>
        <a:p>
          <a:endParaRPr lang="ru-RU"/>
        </a:p>
      </dgm:t>
    </dgm:pt>
    <dgm:pt modelId="{9B7889F4-315E-4C3A-8D1E-A13FE3D33E81}">
      <dgm:prSet/>
      <dgm:spPr/>
      <dgm:t>
        <a:bodyPr/>
        <a:lstStyle/>
        <a:p>
          <a:r>
            <a:rPr lang="ru-RU" dirty="0"/>
            <a:t>Смежник</a:t>
          </a:r>
        </a:p>
      </dgm:t>
    </dgm:pt>
    <dgm:pt modelId="{35512D8E-B8E4-423D-8756-5F9A3475A7DA}" type="parTrans" cxnId="{F7939810-E614-4A37-996A-DB05BFEA0A1B}">
      <dgm:prSet/>
      <dgm:spPr/>
      <dgm:t>
        <a:bodyPr/>
        <a:lstStyle/>
        <a:p>
          <a:endParaRPr lang="ru-RU"/>
        </a:p>
      </dgm:t>
    </dgm:pt>
    <dgm:pt modelId="{A3B69408-8D98-4A4A-963B-171F624C7AC7}" type="sibTrans" cxnId="{F7939810-E614-4A37-996A-DB05BFEA0A1B}">
      <dgm:prSet/>
      <dgm:spPr/>
      <dgm:t>
        <a:bodyPr/>
        <a:lstStyle/>
        <a:p>
          <a:endParaRPr lang="ru-RU"/>
        </a:p>
      </dgm:t>
    </dgm:pt>
    <dgm:pt modelId="{0341B7EF-EB89-4284-9F87-DCEA99D1E944}">
      <dgm:prSet/>
      <dgm:spPr/>
      <dgm:t>
        <a:bodyPr/>
        <a:lstStyle/>
        <a:p>
          <a:r>
            <a:rPr lang="ru-RU" dirty="0"/>
            <a:t>Продукт /услуга</a:t>
          </a:r>
        </a:p>
      </dgm:t>
    </dgm:pt>
    <dgm:pt modelId="{57460A1C-5A47-433B-9190-9868A462AAFE}" type="parTrans" cxnId="{F0AFA6A6-BE92-482F-B296-0F9D4F3583DE}">
      <dgm:prSet/>
      <dgm:spPr/>
      <dgm:t>
        <a:bodyPr/>
        <a:lstStyle/>
        <a:p>
          <a:endParaRPr lang="ru-RU"/>
        </a:p>
      </dgm:t>
    </dgm:pt>
    <dgm:pt modelId="{8209B163-7298-4701-BF2E-3ED3265F3FA3}" type="sibTrans" cxnId="{F0AFA6A6-BE92-482F-B296-0F9D4F3583DE}">
      <dgm:prSet/>
      <dgm:spPr/>
      <dgm:t>
        <a:bodyPr/>
        <a:lstStyle/>
        <a:p>
          <a:endParaRPr lang="ru-RU"/>
        </a:p>
      </dgm:t>
    </dgm:pt>
    <dgm:pt modelId="{0D639689-4996-4074-89F7-A1C24048EEE6}">
      <dgm:prSet/>
      <dgm:spPr/>
      <dgm:t>
        <a:bodyPr/>
        <a:lstStyle/>
        <a:p>
          <a:r>
            <a:rPr lang="ru-RU" dirty="0"/>
            <a:t>Условия поставки</a:t>
          </a:r>
        </a:p>
      </dgm:t>
    </dgm:pt>
    <dgm:pt modelId="{DAE0980E-ACE5-4CC9-BCED-17823579F64A}" type="parTrans" cxnId="{DA637070-37DF-4FF0-9DC4-303C1BC2D88B}">
      <dgm:prSet/>
      <dgm:spPr/>
      <dgm:t>
        <a:bodyPr/>
        <a:lstStyle/>
        <a:p>
          <a:endParaRPr lang="ru-RU"/>
        </a:p>
      </dgm:t>
    </dgm:pt>
    <dgm:pt modelId="{9872382E-E667-4913-85C4-F459908FE640}" type="sibTrans" cxnId="{DA637070-37DF-4FF0-9DC4-303C1BC2D88B}">
      <dgm:prSet/>
      <dgm:spPr/>
      <dgm:t>
        <a:bodyPr/>
        <a:lstStyle/>
        <a:p>
          <a:endParaRPr lang="ru-RU"/>
        </a:p>
      </dgm:t>
    </dgm:pt>
    <dgm:pt modelId="{094E0A9E-BDB2-43B1-885C-FF604FAB2E9B}">
      <dgm:prSet/>
      <dgm:spPr/>
      <dgm:t>
        <a:bodyPr/>
        <a:lstStyle/>
        <a:p>
          <a:r>
            <a:rPr lang="ru-RU" dirty="0"/>
            <a:t>Логистика </a:t>
          </a:r>
        </a:p>
      </dgm:t>
    </dgm:pt>
    <dgm:pt modelId="{59E72EA2-DF83-43F8-A6B9-868194842ABF}" type="parTrans" cxnId="{DF463417-8B85-4B19-A027-03DD0946D29B}">
      <dgm:prSet/>
      <dgm:spPr/>
      <dgm:t>
        <a:bodyPr/>
        <a:lstStyle/>
        <a:p>
          <a:endParaRPr lang="ru-RU"/>
        </a:p>
      </dgm:t>
    </dgm:pt>
    <dgm:pt modelId="{C3D186CD-269D-4F18-9ED8-2528E7C025E2}" type="sibTrans" cxnId="{DF463417-8B85-4B19-A027-03DD0946D29B}">
      <dgm:prSet/>
      <dgm:spPr/>
      <dgm:t>
        <a:bodyPr/>
        <a:lstStyle/>
        <a:p>
          <a:endParaRPr lang="ru-RU"/>
        </a:p>
      </dgm:t>
    </dgm:pt>
    <dgm:pt modelId="{7D69F094-4EEF-4E89-BEB2-B946024C6092}">
      <dgm:prSet/>
      <dgm:spPr/>
      <dgm:t>
        <a:bodyPr/>
        <a:lstStyle/>
        <a:p>
          <a:r>
            <a:rPr lang="ru-RU" dirty="0"/>
            <a:t>Стоимость </a:t>
          </a:r>
        </a:p>
      </dgm:t>
    </dgm:pt>
    <dgm:pt modelId="{D0AD1E2F-EC31-42D8-B7BE-0794FAD7B9D6}" type="parTrans" cxnId="{3C0D69FE-93FF-4559-94E9-BD5D3609554D}">
      <dgm:prSet/>
      <dgm:spPr/>
      <dgm:t>
        <a:bodyPr/>
        <a:lstStyle/>
        <a:p>
          <a:endParaRPr lang="ru-RU"/>
        </a:p>
      </dgm:t>
    </dgm:pt>
    <dgm:pt modelId="{DDF64693-976E-44E5-ACB2-A4E07A705118}" type="sibTrans" cxnId="{3C0D69FE-93FF-4559-94E9-BD5D3609554D}">
      <dgm:prSet/>
      <dgm:spPr/>
      <dgm:t>
        <a:bodyPr/>
        <a:lstStyle/>
        <a:p>
          <a:endParaRPr lang="ru-RU"/>
        </a:p>
      </dgm:t>
    </dgm:pt>
    <dgm:pt modelId="{4ABBAFDF-F0B1-4073-A45F-106C37F3EE93}">
      <dgm:prSet/>
      <dgm:spPr/>
      <dgm:t>
        <a:bodyPr/>
        <a:lstStyle/>
        <a:p>
          <a:r>
            <a:rPr lang="ru-RU" dirty="0"/>
            <a:t>Условия</a:t>
          </a:r>
        </a:p>
      </dgm:t>
    </dgm:pt>
    <dgm:pt modelId="{92B24AF6-CA5A-4C74-B128-B45AE1E622EF}" type="parTrans" cxnId="{EA066518-4149-4D86-B1F9-31D3762E84CC}">
      <dgm:prSet/>
      <dgm:spPr/>
      <dgm:t>
        <a:bodyPr/>
        <a:lstStyle/>
        <a:p>
          <a:endParaRPr lang="ru-RU"/>
        </a:p>
      </dgm:t>
    </dgm:pt>
    <dgm:pt modelId="{481BA0B6-B900-43BA-B97E-00DE749F5C35}" type="sibTrans" cxnId="{EA066518-4149-4D86-B1F9-31D3762E84CC}">
      <dgm:prSet/>
      <dgm:spPr/>
      <dgm:t>
        <a:bodyPr/>
        <a:lstStyle/>
        <a:p>
          <a:endParaRPr lang="ru-RU"/>
        </a:p>
      </dgm:t>
    </dgm:pt>
    <dgm:pt modelId="{0DB133EB-AA74-4B77-93E9-88A05966E293}">
      <dgm:prSet/>
      <dgm:spPr/>
      <dgm:t>
        <a:bodyPr/>
        <a:lstStyle/>
        <a:p>
          <a:r>
            <a:rPr lang="ru-RU" dirty="0"/>
            <a:t>Команда </a:t>
          </a:r>
        </a:p>
      </dgm:t>
    </dgm:pt>
    <dgm:pt modelId="{9274A462-C4E3-40AF-B981-B612339DB358}" type="parTrans" cxnId="{E7C6C950-D46B-4C54-915F-2573916525AE}">
      <dgm:prSet/>
      <dgm:spPr/>
      <dgm:t>
        <a:bodyPr/>
        <a:lstStyle/>
        <a:p>
          <a:endParaRPr lang="ru-RU"/>
        </a:p>
      </dgm:t>
    </dgm:pt>
    <dgm:pt modelId="{73B06E55-D941-4C87-9331-CAD45E84AEDF}" type="sibTrans" cxnId="{E7C6C950-D46B-4C54-915F-2573916525AE}">
      <dgm:prSet/>
      <dgm:spPr/>
      <dgm:t>
        <a:bodyPr/>
        <a:lstStyle/>
        <a:p>
          <a:endParaRPr lang="ru-RU"/>
        </a:p>
      </dgm:t>
    </dgm:pt>
    <dgm:pt modelId="{4CBA5F74-4C2B-41C9-9538-F7553FA535BC}">
      <dgm:prSet/>
      <dgm:spPr/>
      <dgm:t>
        <a:bodyPr/>
        <a:lstStyle/>
        <a:p>
          <a:r>
            <a:rPr lang="ru-RU" dirty="0"/>
            <a:t>Участники</a:t>
          </a:r>
        </a:p>
      </dgm:t>
    </dgm:pt>
    <dgm:pt modelId="{75676876-93AD-4F83-953E-F8004C17F6A3}" type="parTrans" cxnId="{FB0010E7-012B-43FF-9A7F-7C3B7B9739B5}">
      <dgm:prSet/>
      <dgm:spPr/>
      <dgm:t>
        <a:bodyPr/>
        <a:lstStyle/>
        <a:p>
          <a:endParaRPr lang="ru-RU"/>
        </a:p>
      </dgm:t>
    </dgm:pt>
    <dgm:pt modelId="{A6D2D858-52A4-4A20-93F4-6A0B098F97CB}" type="sibTrans" cxnId="{FB0010E7-012B-43FF-9A7F-7C3B7B9739B5}">
      <dgm:prSet/>
      <dgm:spPr/>
      <dgm:t>
        <a:bodyPr/>
        <a:lstStyle/>
        <a:p>
          <a:endParaRPr lang="ru-RU"/>
        </a:p>
      </dgm:t>
    </dgm:pt>
    <dgm:pt modelId="{228745D4-AAC8-4F05-9A8F-2B49618D340D}">
      <dgm:prSet/>
      <dgm:spPr/>
      <dgm:t>
        <a:bodyPr/>
        <a:lstStyle/>
        <a:p>
          <a:r>
            <a:rPr lang="ru-RU" dirty="0"/>
            <a:t>Ожидания </a:t>
          </a:r>
        </a:p>
      </dgm:t>
    </dgm:pt>
    <dgm:pt modelId="{2334EDCC-42AD-42AE-8111-BA63984AC38F}" type="parTrans" cxnId="{9B9CC09C-A73A-4418-8937-9DAFAA592DA0}">
      <dgm:prSet/>
      <dgm:spPr/>
      <dgm:t>
        <a:bodyPr/>
        <a:lstStyle/>
        <a:p>
          <a:endParaRPr lang="ru-RU"/>
        </a:p>
      </dgm:t>
    </dgm:pt>
    <dgm:pt modelId="{95DDEFF0-6F39-4EB3-B9BF-8BCF564FF7D0}" type="sibTrans" cxnId="{9B9CC09C-A73A-4418-8937-9DAFAA592DA0}">
      <dgm:prSet/>
      <dgm:spPr/>
      <dgm:t>
        <a:bodyPr/>
        <a:lstStyle/>
        <a:p>
          <a:endParaRPr lang="ru-RU"/>
        </a:p>
      </dgm:t>
    </dgm:pt>
    <dgm:pt modelId="{A2565176-5E89-40D1-8BF8-6361F09854E9}">
      <dgm:prSet/>
      <dgm:spPr/>
      <dgm:t>
        <a:bodyPr/>
        <a:lstStyle/>
        <a:p>
          <a:r>
            <a:rPr lang="ru-RU" dirty="0"/>
            <a:t>Партнёры и условия </a:t>
          </a:r>
        </a:p>
      </dgm:t>
    </dgm:pt>
    <dgm:pt modelId="{AAA8A953-355C-477F-B9E3-86558C9B4EBC}" type="parTrans" cxnId="{A138A3DD-760D-4D7F-BE37-647D7A26D981}">
      <dgm:prSet/>
      <dgm:spPr/>
      <dgm:t>
        <a:bodyPr/>
        <a:lstStyle/>
        <a:p>
          <a:endParaRPr lang="ru-RU"/>
        </a:p>
      </dgm:t>
    </dgm:pt>
    <dgm:pt modelId="{50232AEC-6D48-4E88-BA0B-FFD5710BF228}" type="sibTrans" cxnId="{A138A3DD-760D-4D7F-BE37-647D7A26D981}">
      <dgm:prSet/>
      <dgm:spPr/>
      <dgm:t>
        <a:bodyPr/>
        <a:lstStyle/>
        <a:p>
          <a:endParaRPr lang="ru-RU"/>
        </a:p>
      </dgm:t>
    </dgm:pt>
    <dgm:pt modelId="{E811B61D-E2D6-4FB0-A2CC-1BAD0C04A3FE}">
      <dgm:prSet/>
      <dgm:spPr/>
      <dgm:t>
        <a:bodyPr/>
        <a:lstStyle/>
        <a:p>
          <a:r>
            <a:rPr lang="ru-RU" dirty="0"/>
            <a:t>Ожидания </a:t>
          </a:r>
        </a:p>
      </dgm:t>
    </dgm:pt>
    <dgm:pt modelId="{C4C2219D-59B2-4454-A86D-104DEA98FF71}" type="parTrans" cxnId="{9E829E7F-322C-403E-A81F-135E5BF572CA}">
      <dgm:prSet/>
      <dgm:spPr/>
      <dgm:t>
        <a:bodyPr/>
        <a:lstStyle/>
        <a:p>
          <a:endParaRPr lang="ru-RU"/>
        </a:p>
      </dgm:t>
    </dgm:pt>
    <dgm:pt modelId="{17F13F51-7FC5-4C99-9D73-2DFE48D1B246}" type="sibTrans" cxnId="{9E829E7F-322C-403E-A81F-135E5BF572CA}">
      <dgm:prSet/>
      <dgm:spPr/>
      <dgm:t>
        <a:bodyPr/>
        <a:lstStyle/>
        <a:p>
          <a:endParaRPr lang="ru-RU"/>
        </a:p>
      </dgm:t>
    </dgm:pt>
    <dgm:pt modelId="{61A14DE9-C8F6-49A8-AE32-C2796180659D}">
      <dgm:prSet/>
      <dgm:spPr/>
      <dgm:t>
        <a:bodyPr/>
        <a:lstStyle/>
        <a:p>
          <a:r>
            <a:rPr lang="ru-RU" dirty="0"/>
            <a:t>Стоимость  продукта</a:t>
          </a:r>
        </a:p>
      </dgm:t>
    </dgm:pt>
    <dgm:pt modelId="{F5BA4223-9CBE-4A6C-B6F4-24C05B5CBA44}" type="parTrans" cxnId="{D9141A1A-4187-4669-9B22-D69033B598C5}">
      <dgm:prSet/>
      <dgm:spPr/>
      <dgm:t>
        <a:bodyPr/>
        <a:lstStyle/>
        <a:p>
          <a:endParaRPr lang="ru-RU"/>
        </a:p>
      </dgm:t>
    </dgm:pt>
    <dgm:pt modelId="{7195ECA8-F3AC-4903-8FEB-952B47699EB2}" type="sibTrans" cxnId="{D9141A1A-4187-4669-9B22-D69033B598C5}">
      <dgm:prSet/>
      <dgm:spPr/>
      <dgm:t>
        <a:bodyPr/>
        <a:lstStyle/>
        <a:p>
          <a:endParaRPr lang="ru-RU"/>
        </a:p>
      </dgm:t>
    </dgm:pt>
    <dgm:pt modelId="{E38F20B7-76F3-461C-A61A-DB0D2723A21B}" type="pres">
      <dgm:prSet presAssocID="{7E387A51-00A6-4C2D-BCCE-DB9B200435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238F799-CFF9-4C63-861C-FB208372D0C5}" type="pres">
      <dgm:prSet presAssocID="{CD125993-DAC8-4F5F-A99E-06777B8BFAB0}" presName="root" presStyleCnt="0"/>
      <dgm:spPr/>
    </dgm:pt>
    <dgm:pt modelId="{246DEEC1-9057-498D-AFB3-819B84CE76FD}" type="pres">
      <dgm:prSet presAssocID="{CD125993-DAC8-4F5F-A99E-06777B8BFAB0}" presName="rootComposite" presStyleCnt="0"/>
      <dgm:spPr/>
    </dgm:pt>
    <dgm:pt modelId="{4E4D5AC2-A24E-44F4-B996-AF895E4C4F55}" type="pres">
      <dgm:prSet presAssocID="{CD125993-DAC8-4F5F-A99E-06777B8BFAB0}" presName="rootText" presStyleLbl="node1" presStyleIdx="0" presStyleCnt="4"/>
      <dgm:spPr/>
    </dgm:pt>
    <dgm:pt modelId="{61B1984A-2871-47BB-977A-B72BD85867D7}" type="pres">
      <dgm:prSet presAssocID="{CD125993-DAC8-4F5F-A99E-06777B8BFAB0}" presName="rootConnector" presStyleLbl="node1" presStyleIdx="0" presStyleCnt="4"/>
      <dgm:spPr/>
    </dgm:pt>
    <dgm:pt modelId="{904CE06A-7D0F-407C-97AF-F23E958E8A92}" type="pres">
      <dgm:prSet presAssocID="{CD125993-DAC8-4F5F-A99E-06777B8BFAB0}" presName="childShape" presStyleCnt="0"/>
      <dgm:spPr/>
    </dgm:pt>
    <dgm:pt modelId="{22529A24-AC7D-4731-B7B2-23384A864E96}" type="pres">
      <dgm:prSet presAssocID="{0BC601C6-842E-433D-8AC2-301444C4EB87}" presName="Name13" presStyleLbl="parChTrans1D2" presStyleIdx="0" presStyleCnt="14"/>
      <dgm:spPr/>
    </dgm:pt>
    <dgm:pt modelId="{45AD6D17-84DD-4EA2-AFD7-DECC9CE72D67}" type="pres">
      <dgm:prSet presAssocID="{D1BC467E-2DC1-4EA6-85F3-4B923657B3D6}" presName="childText" presStyleLbl="bgAcc1" presStyleIdx="0" presStyleCnt="14">
        <dgm:presLayoutVars>
          <dgm:bulletEnabled val="1"/>
        </dgm:presLayoutVars>
      </dgm:prSet>
      <dgm:spPr/>
    </dgm:pt>
    <dgm:pt modelId="{AA2D6990-AC5A-46C9-8013-50CDCBA8B422}" type="pres">
      <dgm:prSet presAssocID="{2ADC8984-7CC3-4BE1-A86F-9856A5D997C6}" presName="Name13" presStyleLbl="parChTrans1D2" presStyleIdx="1" presStyleCnt="14"/>
      <dgm:spPr/>
    </dgm:pt>
    <dgm:pt modelId="{E799C733-D5E7-4B61-A69D-C1BD4A6848ED}" type="pres">
      <dgm:prSet presAssocID="{C6732896-22F3-4DFA-9D97-A162265F6C8A}" presName="childText" presStyleLbl="bgAcc1" presStyleIdx="1" presStyleCnt="14">
        <dgm:presLayoutVars>
          <dgm:bulletEnabled val="1"/>
        </dgm:presLayoutVars>
      </dgm:prSet>
      <dgm:spPr/>
    </dgm:pt>
    <dgm:pt modelId="{E7D89604-2F91-4E7A-B3FD-704599283F28}" type="pres">
      <dgm:prSet presAssocID="{DAE0980E-ACE5-4CC9-BCED-17823579F64A}" presName="Name13" presStyleLbl="parChTrans1D2" presStyleIdx="2" presStyleCnt="14"/>
      <dgm:spPr/>
    </dgm:pt>
    <dgm:pt modelId="{DE37290E-F11D-4C39-96AD-9FD06666BBE3}" type="pres">
      <dgm:prSet presAssocID="{0D639689-4996-4074-89F7-A1C24048EEE6}" presName="childText" presStyleLbl="bgAcc1" presStyleIdx="2" presStyleCnt="14">
        <dgm:presLayoutVars>
          <dgm:bulletEnabled val="1"/>
        </dgm:presLayoutVars>
      </dgm:prSet>
      <dgm:spPr/>
    </dgm:pt>
    <dgm:pt modelId="{4A72ECC3-D9C4-4A00-9C35-0FB1060323F6}" type="pres">
      <dgm:prSet presAssocID="{59E72EA2-DF83-43F8-A6B9-868194842ABF}" presName="Name13" presStyleLbl="parChTrans1D2" presStyleIdx="3" presStyleCnt="14"/>
      <dgm:spPr/>
    </dgm:pt>
    <dgm:pt modelId="{4872EC91-4796-444E-9C94-6547E0ECE23F}" type="pres">
      <dgm:prSet presAssocID="{094E0A9E-BDB2-43B1-885C-FF604FAB2E9B}" presName="childText" presStyleLbl="bgAcc1" presStyleIdx="3" presStyleCnt="14">
        <dgm:presLayoutVars>
          <dgm:bulletEnabled val="1"/>
        </dgm:presLayoutVars>
      </dgm:prSet>
      <dgm:spPr/>
    </dgm:pt>
    <dgm:pt modelId="{927C74ED-F71B-40BD-851C-50B7D9E038B6}" type="pres">
      <dgm:prSet presAssocID="{9B7889F4-315E-4C3A-8D1E-A13FE3D33E81}" presName="root" presStyleCnt="0"/>
      <dgm:spPr/>
    </dgm:pt>
    <dgm:pt modelId="{1F464540-3331-4E12-B69A-D70B77710C60}" type="pres">
      <dgm:prSet presAssocID="{9B7889F4-315E-4C3A-8D1E-A13FE3D33E81}" presName="rootComposite" presStyleCnt="0"/>
      <dgm:spPr/>
    </dgm:pt>
    <dgm:pt modelId="{5EFF2051-3876-4B00-8033-7BE9A2D9ECE6}" type="pres">
      <dgm:prSet presAssocID="{9B7889F4-315E-4C3A-8D1E-A13FE3D33E81}" presName="rootText" presStyleLbl="node1" presStyleIdx="1" presStyleCnt="4"/>
      <dgm:spPr/>
    </dgm:pt>
    <dgm:pt modelId="{5A87C4B7-8E9D-4C80-9A53-2353C7683AC2}" type="pres">
      <dgm:prSet presAssocID="{9B7889F4-315E-4C3A-8D1E-A13FE3D33E81}" presName="rootConnector" presStyleLbl="node1" presStyleIdx="1" presStyleCnt="4"/>
      <dgm:spPr/>
    </dgm:pt>
    <dgm:pt modelId="{B633B3EE-A0EB-4F5A-B178-BF6475DD5DE6}" type="pres">
      <dgm:prSet presAssocID="{9B7889F4-315E-4C3A-8D1E-A13FE3D33E81}" presName="childShape" presStyleCnt="0"/>
      <dgm:spPr/>
    </dgm:pt>
    <dgm:pt modelId="{5FECFFC3-BCD6-4B8B-A9B4-DDA3323C8451}" type="pres">
      <dgm:prSet presAssocID="{57460A1C-5A47-433B-9190-9868A462AAFE}" presName="Name13" presStyleLbl="parChTrans1D2" presStyleIdx="4" presStyleCnt="14"/>
      <dgm:spPr/>
    </dgm:pt>
    <dgm:pt modelId="{3EE10B60-5C39-4E39-8CCE-C63F58E8B5C6}" type="pres">
      <dgm:prSet presAssocID="{0341B7EF-EB89-4284-9F87-DCEA99D1E944}" presName="childText" presStyleLbl="bgAcc1" presStyleIdx="4" presStyleCnt="14">
        <dgm:presLayoutVars>
          <dgm:bulletEnabled val="1"/>
        </dgm:presLayoutVars>
      </dgm:prSet>
      <dgm:spPr/>
    </dgm:pt>
    <dgm:pt modelId="{2ECD489D-78D7-40EA-B1E6-C9DECB18719E}" type="pres">
      <dgm:prSet presAssocID="{D0AD1E2F-EC31-42D8-B7BE-0794FAD7B9D6}" presName="Name13" presStyleLbl="parChTrans1D2" presStyleIdx="5" presStyleCnt="14"/>
      <dgm:spPr/>
    </dgm:pt>
    <dgm:pt modelId="{73930E30-BF07-4453-9282-395C11A1C927}" type="pres">
      <dgm:prSet presAssocID="{7D69F094-4EEF-4E89-BEB2-B946024C6092}" presName="childText" presStyleLbl="bgAcc1" presStyleIdx="5" presStyleCnt="14">
        <dgm:presLayoutVars>
          <dgm:bulletEnabled val="1"/>
        </dgm:presLayoutVars>
      </dgm:prSet>
      <dgm:spPr/>
    </dgm:pt>
    <dgm:pt modelId="{6F7FECBD-46EA-4E76-8E6F-DFB2E8A6B352}" type="pres">
      <dgm:prSet presAssocID="{92B24AF6-CA5A-4C74-B128-B45AE1E622EF}" presName="Name13" presStyleLbl="parChTrans1D2" presStyleIdx="6" presStyleCnt="14"/>
      <dgm:spPr/>
    </dgm:pt>
    <dgm:pt modelId="{090C22F2-6847-4AFD-8426-3F20C1B2AB62}" type="pres">
      <dgm:prSet presAssocID="{4ABBAFDF-F0B1-4073-A45F-106C37F3EE93}" presName="childText" presStyleLbl="bgAcc1" presStyleIdx="6" presStyleCnt="14">
        <dgm:presLayoutVars>
          <dgm:bulletEnabled val="1"/>
        </dgm:presLayoutVars>
      </dgm:prSet>
      <dgm:spPr/>
    </dgm:pt>
    <dgm:pt modelId="{AC4D977B-839A-4E04-86A2-985DFFBDD2EB}" type="pres">
      <dgm:prSet presAssocID="{0DB133EB-AA74-4B77-93E9-88A05966E293}" presName="root" presStyleCnt="0"/>
      <dgm:spPr/>
    </dgm:pt>
    <dgm:pt modelId="{F225DB97-6343-4803-8B6C-401470B75D66}" type="pres">
      <dgm:prSet presAssocID="{0DB133EB-AA74-4B77-93E9-88A05966E293}" presName="rootComposite" presStyleCnt="0"/>
      <dgm:spPr/>
    </dgm:pt>
    <dgm:pt modelId="{A45C8E5A-2E72-433A-B611-15FFB0C4C419}" type="pres">
      <dgm:prSet presAssocID="{0DB133EB-AA74-4B77-93E9-88A05966E293}" presName="rootText" presStyleLbl="node1" presStyleIdx="2" presStyleCnt="4"/>
      <dgm:spPr/>
    </dgm:pt>
    <dgm:pt modelId="{9755D2F5-014B-4ACF-A7CD-D57D2EFEFE11}" type="pres">
      <dgm:prSet presAssocID="{0DB133EB-AA74-4B77-93E9-88A05966E293}" presName="rootConnector" presStyleLbl="node1" presStyleIdx="2" presStyleCnt="4"/>
      <dgm:spPr/>
    </dgm:pt>
    <dgm:pt modelId="{EBF40942-8302-43EF-B405-A50D85664B0D}" type="pres">
      <dgm:prSet presAssocID="{0DB133EB-AA74-4B77-93E9-88A05966E293}" presName="childShape" presStyleCnt="0"/>
      <dgm:spPr/>
    </dgm:pt>
    <dgm:pt modelId="{B05C73B2-7BA5-46C8-91E7-D853F0D1572F}" type="pres">
      <dgm:prSet presAssocID="{75676876-93AD-4F83-953E-F8004C17F6A3}" presName="Name13" presStyleLbl="parChTrans1D2" presStyleIdx="7" presStyleCnt="14"/>
      <dgm:spPr/>
    </dgm:pt>
    <dgm:pt modelId="{DE48F2E5-D000-4AFE-A81F-13DD9A232200}" type="pres">
      <dgm:prSet presAssocID="{4CBA5F74-4C2B-41C9-9538-F7553FA535BC}" presName="childText" presStyleLbl="bgAcc1" presStyleIdx="7" presStyleCnt="14">
        <dgm:presLayoutVars>
          <dgm:bulletEnabled val="1"/>
        </dgm:presLayoutVars>
      </dgm:prSet>
      <dgm:spPr/>
    </dgm:pt>
    <dgm:pt modelId="{87A220F1-D9BF-44DD-B0BE-3A24918B1526}" type="pres">
      <dgm:prSet presAssocID="{2334EDCC-42AD-42AE-8111-BA63984AC38F}" presName="Name13" presStyleLbl="parChTrans1D2" presStyleIdx="8" presStyleCnt="14"/>
      <dgm:spPr/>
    </dgm:pt>
    <dgm:pt modelId="{08F0A531-B2E7-479E-A4B7-270A9F6EEFDA}" type="pres">
      <dgm:prSet presAssocID="{228745D4-AAC8-4F05-9A8F-2B49618D340D}" presName="childText" presStyleLbl="bgAcc1" presStyleIdx="8" presStyleCnt="14">
        <dgm:presLayoutVars>
          <dgm:bulletEnabled val="1"/>
        </dgm:presLayoutVars>
      </dgm:prSet>
      <dgm:spPr/>
    </dgm:pt>
    <dgm:pt modelId="{A4D29C0B-2F34-4CAA-89DD-1E4AFC763648}" type="pres">
      <dgm:prSet presAssocID="{AAA8A953-355C-477F-B9E3-86558C9B4EBC}" presName="Name13" presStyleLbl="parChTrans1D2" presStyleIdx="9" presStyleCnt="14"/>
      <dgm:spPr/>
    </dgm:pt>
    <dgm:pt modelId="{707CD6AF-680F-41F7-9692-E2843F1AFB24}" type="pres">
      <dgm:prSet presAssocID="{A2565176-5E89-40D1-8BF8-6361F09854E9}" presName="childText" presStyleLbl="bgAcc1" presStyleIdx="9" presStyleCnt="14">
        <dgm:presLayoutVars>
          <dgm:bulletEnabled val="1"/>
        </dgm:presLayoutVars>
      </dgm:prSet>
      <dgm:spPr/>
    </dgm:pt>
    <dgm:pt modelId="{967878EA-1939-489E-85B5-725A1347A010}" type="pres">
      <dgm:prSet presAssocID="{2F241DF5-69D1-4F66-95F0-B7B8A5A5E506}" presName="root" presStyleCnt="0"/>
      <dgm:spPr/>
    </dgm:pt>
    <dgm:pt modelId="{80C64774-93BF-431F-9FDB-375DE265EF14}" type="pres">
      <dgm:prSet presAssocID="{2F241DF5-69D1-4F66-95F0-B7B8A5A5E506}" presName="rootComposite" presStyleCnt="0"/>
      <dgm:spPr/>
    </dgm:pt>
    <dgm:pt modelId="{89C588CA-4459-4CEE-AEC9-8B5E024B8C2C}" type="pres">
      <dgm:prSet presAssocID="{2F241DF5-69D1-4F66-95F0-B7B8A5A5E506}" presName="rootText" presStyleLbl="node1" presStyleIdx="3" presStyleCnt="4"/>
      <dgm:spPr/>
    </dgm:pt>
    <dgm:pt modelId="{9E6085C0-BD3E-41F5-8E1A-B54CD6FBD47C}" type="pres">
      <dgm:prSet presAssocID="{2F241DF5-69D1-4F66-95F0-B7B8A5A5E506}" presName="rootConnector" presStyleLbl="node1" presStyleIdx="3" presStyleCnt="4"/>
      <dgm:spPr/>
    </dgm:pt>
    <dgm:pt modelId="{2E6FFC21-6103-467D-9013-E601DEB02907}" type="pres">
      <dgm:prSet presAssocID="{2F241DF5-69D1-4F66-95F0-B7B8A5A5E506}" presName="childShape" presStyleCnt="0"/>
      <dgm:spPr/>
    </dgm:pt>
    <dgm:pt modelId="{D3400E7A-A3D2-45F8-94A3-1692A066B6C3}" type="pres">
      <dgm:prSet presAssocID="{6CC398EA-9D4A-4DAD-8A85-45C02D53D1CA}" presName="Name13" presStyleLbl="parChTrans1D2" presStyleIdx="10" presStyleCnt="14"/>
      <dgm:spPr/>
    </dgm:pt>
    <dgm:pt modelId="{4A2C3D9B-4181-4672-87C4-5A3250D9691A}" type="pres">
      <dgm:prSet presAssocID="{F33D5A79-DB5B-49B4-82C1-295981CAE6B2}" presName="childText" presStyleLbl="bgAcc1" presStyleIdx="10" presStyleCnt="14">
        <dgm:presLayoutVars>
          <dgm:bulletEnabled val="1"/>
        </dgm:presLayoutVars>
      </dgm:prSet>
      <dgm:spPr/>
    </dgm:pt>
    <dgm:pt modelId="{1E113822-998B-4FA3-A0FD-CF1B15DE1253}" type="pres">
      <dgm:prSet presAssocID="{D645B45B-05C3-4088-ADB3-E3DCC4AEF8C1}" presName="Name13" presStyleLbl="parChTrans1D2" presStyleIdx="11" presStyleCnt="14"/>
      <dgm:spPr/>
    </dgm:pt>
    <dgm:pt modelId="{33CE631C-B692-4DC3-9E37-A7404CB01CD9}" type="pres">
      <dgm:prSet presAssocID="{8E14B8C9-BD2C-45CA-B187-8C8B80657E0F}" presName="childText" presStyleLbl="bgAcc1" presStyleIdx="11" presStyleCnt="14">
        <dgm:presLayoutVars>
          <dgm:bulletEnabled val="1"/>
        </dgm:presLayoutVars>
      </dgm:prSet>
      <dgm:spPr/>
    </dgm:pt>
    <dgm:pt modelId="{BBC68292-7ACE-4B4D-8A39-15177C6BEBE9}" type="pres">
      <dgm:prSet presAssocID="{C4C2219D-59B2-4454-A86D-104DEA98FF71}" presName="Name13" presStyleLbl="parChTrans1D2" presStyleIdx="12" presStyleCnt="14"/>
      <dgm:spPr/>
    </dgm:pt>
    <dgm:pt modelId="{F06E0EB1-9242-4B68-ABC4-95EE639CA8EA}" type="pres">
      <dgm:prSet presAssocID="{E811B61D-E2D6-4FB0-A2CC-1BAD0C04A3FE}" presName="childText" presStyleLbl="bgAcc1" presStyleIdx="12" presStyleCnt="14">
        <dgm:presLayoutVars>
          <dgm:bulletEnabled val="1"/>
        </dgm:presLayoutVars>
      </dgm:prSet>
      <dgm:spPr/>
    </dgm:pt>
    <dgm:pt modelId="{246C386F-46D2-4030-BFC4-3016072AAFC8}" type="pres">
      <dgm:prSet presAssocID="{F5BA4223-9CBE-4A6C-B6F4-24C05B5CBA44}" presName="Name13" presStyleLbl="parChTrans1D2" presStyleIdx="13" presStyleCnt="14"/>
      <dgm:spPr/>
    </dgm:pt>
    <dgm:pt modelId="{3025103E-09EC-4F1B-9795-5E9EE0222661}" type="pres">
      <dgm:prSet presAssocID="{61A14DE9-C8F6-49A8-AE32-C2796180659D}" presName="childText" presStyleLbl="bgAcc1" presStyleIdx="13" presStyleCnt="14">
        <dgm:presLayoutVars>
          <dgm:bulletEnabled val="1"/>
        </dgm:presLayoutVars>
      </dgm:prSet>
      <dgm:spPr/>
    </dgm:pt>
  </dgm:ptLst>
  <dgm:cxnLst>
    <dgm:cxn modelId="{29BF7004-FBE6-423E-9895-374EDA5A1E78}" type="presOf" srcId="{8E14B8C9-BD2C-45CA-B187-8C8B80657E0F}" destId="{33CE631C-B692-4DC3-9E37-A7404CB01CD9}" srcOrd="0" destOrd="0" presId="urn:microsoft.com/office/officeart/2005/8/layout/hierarchy3"/>
    <dgm:cxn modelId="{F7939810-E614-4A37-996A-DB05BFEA0A1B}" srcId="{7E387A51-00A6-4C2D-BCCE-DB9B200435F7}" destId="{9B7889F4-315E-4C3A-8D1E-A13FE3D33E81}" srcOrd="1" destOrd="0" parTransId="{35512D8E-B8E4-423D-8756-5F9A3475A7DA}" sibTransId="{A3B69408-8D98-4A4A-963B-171F624C7AC7}"/>
    <dgm:cxn modelId="{4406DC12-CC83-4E2E-AE1B-C38E50A2084C}" srcId="{7E387A51-00A6-4C2D-BCCE-DB9B200435F7}" destId="{CD125993-DAC8-4F5F-A99E-06777B8BFAB0}" srcOrd="0" destOrd="0" parTransId="{5DA0E6D1-A792-4A87-AAA0-48636727A39E}" sibTransId="{53B46379-AF7D-4152-941D-04B261E89393}"/>
    <dgm:cxn modelId="{F00E1216-69FB-4C34-AC1D-367DFD55ED74}" type="presOf" srcId="{C6732896-22F3-4DFA-9D97-A162265F6C8A}" destId="{E799C733-D5E7-4B61-A69D-C1BD4A6848ED}" srcOrd="0" destOrd="0" presId="urn:microsoft.com/office/officeart/2005/8/layout/hierarchy3"/>
    <dgm:cxn modelId="{DF463417-8B85-4B19-A027-03DD0946D29B}" srcId="{CD125993-DAC8-4F5F-A99E-06777B8BFAB0}" destId="{094E0A9E-BDB2-43B1-885C-FF604FAB2E9B}" srcOrd="3" destOrd="0" parTransId="{59E72EA2-DF83-43F8-A6B9-868194842ABF}" sibTransId="{C3D186CD-269D-4F18-9ED8-2528E7C025E2}"/>
    <dgm:cxn modelId="{EA066518-4149-4D86-B1F9-31D3762E84CC}" srcId="{9B7889F4-315E-4C3A-8D1E-A13FE3D33E81}" destId="{4ABBAFDF-F0B1-4073-A45F-106C37F3EE93}" srcOrd="2" destOrd="0" parTransId="{92B24AF6-CA5A-4C74-B128-B45AE1E622EF}" sibTransId="{481BA0B6-B900-43BA-B97E-00DE749F5C35}"/>
    <dgm:cxn modelId="{D9141A1A-4187-4669-9B22-D69033B598C5}" srcId="{2F241DF5-69D1-4F66-95F0-B7B8A5A5E506}" destId="{61A14DE9-C8F6-49A8-AE32-C2796180659D}" srcOrd="3" destOrd="0" parTransId="{F5BA4223-9CBE-4A6C-B6F4-24C05B5CBA44}" sibTransId="{7195ECA8-F3AC-4903-8FEB-952B47699EB2}"/>
    <dgm:cxn modelId="{F64AAE20-5C26-445E-820E-53308DC99AC5}" type="presOf" srcId="{228745D4-AAC8-4F05-9A8F-2B49618D340D}" destId="{08F0A531-B2E7-479E-A4B7-270A9F6EEFDA}" srcOrd="0" destOrd="0" presId="urn:microsoft.com/office/officeart/2005/8/layout/hierarchy3"/>
    <dgm:cxn modelId="{070A2624-AED1-4EF8-B5CC-1EFEBE1A5A24}" type="presOf" srcId="{4CBA5F74-4C2B-41C9-9538-F7553FA535BC}" destId="{DE48F2E5-D000-4AFE-A81F-13DD9A232200}" srcOrd="0" destOrd="0" presId="urn:microsoft.com/office/officeart/2005/8/layout/hierarchy3"/>
    <dgm:cxn modelId="{727E4D27-B064-47AB-B6A5-F93E8A9C685C}" type="presOf" srcId="{2F241DF5-69D1-4F66-95F0-B7B8A5A5E506}" destId="{9E6085C0-BD3E-41F5-8E1A-B54CD6FBD47C}" srcOrd="1" destOrd="0" presId="urn:microsoft.com/office/officeart/2005/8/layout/hierarchy3"/>
    <dgm:cxn modelId="{99DD8B2A-FAEA-495A-84EF-CD9EE476EE69}" type="presOf" srcId="{DAE0980E-ACE5-4CC9-BCED-17823579F64A}" destId="{E7D89604-2F91-4E7A-B3FD-704599283F28}" srcOrd="0" destOrd="0" presId="urn:microsoft.com/office/officeart/2005/8/layout/hierarchy3"/>
    <dgm:cxn modelId="{100C002B-4C8D-4D19-A9A8-67CE0E10F796}" type="presOf" srcId="{57460A1C-5A47-433B-9190-9868A462AAFE}" destId="{5FECFFC3-BCD6-4B8B-A9B4-DDA3323C8451}" srcOrd="0" destOrd="0" presId="urn:microsoft.com/office/officeart/2005/8/layout/hierarchy3"/>
    <dgm:cxn modelId="{0FCB4530-4492-4CF9-BDD7-394BE6D3A876}" type="presOf" srcId="{C4C2219D-59B2-4454-A86D-104DEA98FF71}" destId="{BBC68292-7ACE-4B4D-8A39-15177C6BEBE9}" srcOrd="0" destOrd="0" presId="urn:microsoft.com/office/officeart/2005/8/layout/hierarchy3"/>
    <dgm:cxn modelId="{42D52A32-E5BA-46C3-A762-588ED6A2B608}" type="presOf" srcId="{094E0A9E-BDB2-43B1-885C-FF604FAB2E9B}" destId="{4872EC91-4796-444E-9C94-6547E0ECE23F}" srcOrd="0" destOrd="0" presId="urn:microsoft.com/office/officeart/2005/8/layout/hierarchy3"/>
    <dgm:cxn modelId="{820D7D37-0669-4EC7-8E5B-8FB3F14E9168}" type="presOf" srcId="{7E387A51-00A6-4C2D-BCCE-DB9B200435F7}" destId="{E38F20B7-76F3-461C-A61A-DB0D2723A21B}" srcOrd="0" destOrd="0" presId="urn:microsoft.com/office/officeart/2005/8/layout/hierarchy3"/>
    <dgm:cxn modelId="{2F38D344-8F38-4663-AD0B-C19E010F31A0}" srcId="{2F241DF5-69D1-4F66-95F0-B7B8A5A5E506}" destId="{F33D5A79-DB5B-49B4-82C1-295981CAE6B2}" srcOrd="0" destOrd="0" parTransId="{6CC398EA-9D4A-4DAD-8A85-45C02D53D1CA}" sibTransId="{219AAAA8-B87D-4469-87F2-9DEE471976D9}"/>
    <dgm:cxn modelId="{68EAF84D-3DF5-4B1A-BA05-DE15D7D9EE83}" type="presOf" srcId="{0BC601C6-842E-433D-8AC2-301444C4EB87}" destId="{22529A24-AC7D-4731-B7B2-23384A864E96}" srcOrd="0" destOrd="0" presId="urn:microsoft.com/office/officeart/2005/8/layout/hierarchy3"/>
    <dgm:cxn modelId="{E7C6C950-D46B-4C54-915F-2573916525AE}" srcId="{7E387A51-00A6-4C2D-BCCE-DB9B200435F7}" destId="{0DB133EB-AA74-4B77-93E9-88A05966E293}" srcOrd="2" destOrd="0" parTransId="{9274A462-C4E3-40AF-B981-B612339DB358}" sibTransId="{73B06E55-D941-4C87-9331-CAD45E84AEDF}"/>
    <dgm:cxn modelId="{38248D59-F86A-4EF4-93A3-93955F4268EA}" type="presOf" srcId="{CD125993-DAC8-4F5F-A99E-06777B8BFAB0}" destId="{61B1984A-2871-47BB-977A-B72BD85867D7}" srcOrd="1" destOrd="0" presId="urn:microsoft.com/office/officeart/2005/8/layout/hierarchy3"/>
    <dgm:cxn modelId="{F1284F5A-5188-4DE8-9A18-38A5849FC523}" srcId="{CD125993-DAC8-4F5F-A99E-06777B8BFAB0}" destId="{C6732896-22F3-4DFA-9D97-A162265F6C8A}" srcOrd="1" destOrd="0" parTransId="{2ADC8984-7CC3-4BE1-A86F-9856A5D997C6}" sibTransId="{F131D53D-FB5C-4E27-8361-0E37EA9E8252}"/>
    <dgm:cxn modelId="{AEF5BC5B-CD69-4689-8A6C-F9F236B1359A}" type="presOf" srcId="{92B24AF6-CA5A-4C74-B128-B45AE1E622EF}" destId="{6F7FECBD-46EA-4E76-8E6F-DFB2E8A6B352}" srcOrd="0" destOrd="0" presId="urn:microsoft.com/office/officeart/2005/8/layout/hierarchy3"/>
    <dgm:cxn modelId="{E0E38C5D-E063-48CE-8F52-07B7A88D4A08}" srcId="{CD125993-DAC8-4F5F-A99E-06777B8BFAB0}" destId="{D1BC467E-2DC1-4EA6-85F3-4B923657B3D6}" srcOrd="0" destOrd="0" parTransId="{0BC601C6-842E-433D-8AC2-301444C4EB87}" sibTransId="{FF22563D-97AB-428F-8097-D6EA41B56695}"/>
    <dgm:cxn modelId="{74D38965-BA01-4996-BCCA-403220C29308}" type="presOf" srcId="{0DB133EB-AA74-4B77-93E9-88A05966E293}" destId="{9755D2F5-014B-4ACF-A7CD-D57D2EFEFE11}" srcOrd="1" destOrd="0" presId="urn:microsoft.com/office/officeart/2005/8/layout/hierarchy3"/>
    <dgm:cxn modelId="{2E73DD6D-F013-4901-941B-83FC5A8F0EE6}" type="presOf" srcId="{0D639689-4996-4074-89F7-A1C24048EEE6}" destId="{DE37290E-F11D-4C39-96AD-9FD06666BBE3}" srcOrd="0" destOrd="0" presId="urn:microsoft.com/office/officeart/2005/8/layout/hierarchy3"/>
    <dgm:cxn modelId="{DA637070-37DF-4FF0-9DC4-303C1BC2D88B}" srcId="{CD125993-DAC8-4F5F-A99E-06777B8BFAB0}" destId="{0D639689-4996-4074-89F7-A1C24048EEE6}" srcOrd="2" destOrd="0" parTransId="{DAE0980E-ACE5-4CC9-BCED-17823579F64A}" sibTransId="{9872382E-E667-4913-85C4-F459908FE640}"/>
    <dgm:cxn modelId="{5F546A73-468B-4156-8FE4-72FC77762206}" type="presOf" srcId="{9B7889F4-315E-4C3A-8D1E-A13FE3D33E81}" destId="{5EFF2051-3876-4B00-8033-7BE9A2D9ECE6}" srcOrd="0" destOrd="0" presId="urn:microsoft.com/office/officeart/2005/8/layout/hierarchy3"/>
    <dgm:cxn modelId="{2C918675-FE26-4052-9F82-DF2E86F8950B}" type="presOf" srcId="{A2565176-5E89-40D1-8BF8-6361F09854E9}" destId="{707CD6AF-680F-41F7-9692-E2843F1AFB24}" srcOrd="0" destOrd="0" presId="urn:microsoft.com/office/officeart/2005/8/layout/hierarchy3"/>
    <dgm:cxn modelId="{A9AEF375-D96D-408E-9559-BDD3F6D88438}" type="presOf" srcId="{61A14DE9-C8F6-49A8-AE32-C2796180659D}" destId="{3025103E-09EC-4F1B-9795-5E9EE0222661}" srcOrd="0" destOrd="0" presId="urn:microsoft.com/office/officeart/2005/8/layout/hierarchy3"/>
    <dgm:cxn modelId="{38BCE777-E334-4DD1-B107-A72BDBCB1732}" type="presOf" srcId="{D0AD1E2F-EC31-42D8-B7BE-0794FAD7B9D6}" destId="{2ECD489D-78D7-40EA-B1E6-C9DECB18719E}" srcOrd="0" destOrd="0" presId="urn:microsoft.com/office/officeart/2005/8/layout/hierarchy3"/>
    <dgm:cxn modelId="{AC79FC77-D073-456D-9DAF-C7F91573BF59}" type="presOf" srcId="{E811B61D-E2D6-4FB0-A2CC-1BAD0C04A3FE}" destId="{F06E0EB1-9242-4B68-ABC4-95EE639CA8EA}" srcOrd="0" destOrd="0" presId="urn:microsoft.com/office/officeart/2005/8/layout/hierarchy3"/>
    <dgm:cxn modelId="{19FD287A-F6D9-4C2C-BA30-2EB020ABA5C3}" type="presOf" srcId="{CD125993-DAC8-4F5F-A99E-06777B8BFAB0}" destId="{4E4D5AC2-A24E-44F4-B996-AF895E4C4F55}" srcOrd="0" destOrd="0" presId="urn:microsoft.com/office/officeart/2005/8/layout/hierarchy3"/>
    <dgm:cxn modelId="{C091807E-244A-4CB3-8EFF-765D2C35021D}" type="presOf" srcId="{9B7889F4-315E-4C3A-8D1E-A13FE3D33E81}" destId="{5A87C4B7-8E9D-4C80-9A53-2353C7683AC2}" srcOrd="1" destOrd="0" presId="urn:microsoft.com/office/officeart/2005/8/layout/hierarchy3"/>
    <dgm:cxn modelId="{9E829E7F-322C-403E-A81F-135E5BF572CA}" srcId="{2F241DF5-69D1-4F66-95F0-B7B8A5A5E506}" destId="{E811B61D-E2D6-4FB0-A2CC-1BAD0C04A3FE}" srcOrd="2" destOrd="0" parTransId="{C4C2219D-59B2-4454-A86D-104DEA98FF71}" sibTransId="{17F13F51-7FC5-4C99-9D73-2DFE48D1B246}"/>
    <dgm:cxn modelId="{3700D38F-7F7D-4CFC-B851-2CCB65F1657B}" type="presOf" srcId="{59E72EA2-DF83-43F8-A6B9-868194842ABF}" destId="{4A72ECC3-D9C4-4A00-9C35-0FB1060323F6}" srcOrd="0" destOrd="0" presId="urn:microsoft.com/office/officeart/2005/8/layout/hierarchy3"/>
    <dgm:cxn modelId="{87631698-A9FD-480B-BCCD-D6BF91C0A8A5}" type="presOf" srcId="{D1BC467E-2DC1-4EA6-85F3-4B923657B3D6}" destId="{45AD6D17-84DD-4EA2-AFD7-DECC9CE72D67}" srcOrd="0" destOrd="0" presId="urn:microsoft.com/office/officeart/2005/8/layout/hierarchy3"/>
    <dgm:cxn modelId="{9B9CC09C-A73A-4418-8937-9DAFAA592DA0}" srcId="{0DB133EB-AA74-4B77-93E9-88A05966E293}" destId="{228745D4-AAC8-4F05-9A8F-2B49618D340D}" srcOrd="1" destOrd="0" parTransId="{2334EDCC-42AD-42AE-8111-BA63984AC38F}" sibTransId="{95DDEFF0-6F39-4EB3-B9BF-8BCF564FF7D0}"/>
    <dgm:cxn modelId="{F0AFA6A6-BE92-482F-B296-0F9D4F3583DE}" srcId="{9B7889F4-315E-4C3A-8D1E-A13FE3D33E81}" destId="{0341B7EF-EB89-4284-9F87-DCEA99D1E944}" srcOrd="0" destOrd="0" parTransId="{57460A1C-5A47-433B-9190-9868A462AAFE}" sibTransId="{8209B163-7298-4701-BF2E-3ED3265F3FA3}"/>
    <dgm:cxn modelId="{7BF6AFB1-B6CB-4EC7-9BAD-1268FFA03807}" type="presOf" srcId="{F33D5A79-DB5B-49B4-82C1-295981CAE6B2}" destId="{4A2C3D9B-4181-4672-87C4-5A3250D9691A}" srcOrd="0" destOrd="0" presId="urn:microsoft.com/office/officeart/2005/8/layout/hierarchy3"/>
    <dgm:cxn modelId="{F8AA00BC-83DA-482A-A553-1AECB4C01EA0}" type="presOf" srcId="{2ADC8984-7CC3-4BE1-A86F-9856A5D997C6}" destId="{AA2D6990-AC5A-46C9-8013-50CDCBA8B422}" srcOrd="0" destOrd="0" presId="urn:microsoft.com/office/officeart/2005/8/layout/hierarchy3"/>
    <dgm:cxn modelId="{8F3D5EBE-AE3C-425F-A658-4E9FD52A7A6F}" type="presOf" srcId="{F5BA4223-9CBE-4A6C-B6F4-24C05B5CBA44}" destId="{246C386F-46D2-4030-BFC4-3016072AAFC8}" srcOrd="0" destOrd="0" presId="urn:microsoft.com/office/officeart/2005/8/layout/hierarchy3"/>
    <dgm:cxn modelId="{5A71C1CB-D6DD-4081-8EC6-CD504C94A564}" type="presOf" srcId="{0DB133EB-AA74-4B77-93E9-88A05966E293}" destId="{A45C8E5A-2E72-433A-B611-15FFB0C4C419}" srcOrd="0" destOrd="0" presId="urn:microsoft.com/office/officeart/2005/8/layout/hierarchy3"/>
    <dgm:cxn modelId="{7DEFF2CD-44A7-497B-9D9A-EA12BD480E44}" type="presOf" srcId="{75676876-93AD-4F83-953E-F8004C17F6A3}" destId="{B05C73B2-7BA5-46C8-91E7-D853F0D1572F}" srcOrd="0" destOrd="0" presId="urn:microsoft.com/office/officeart/2005/8/layout/hierarchy3"/>
    <dgm:cxn modelId="{0C0633DB-0665-4DFB-AA21-A68FCB394AF3}" type="presOf" srcId="{2334EDCC-42AD-42AE-8111-BA63984AC38F}" destId="{87A220F1-D9BF-44DD-B0BE-3A24918B1526}" srcOrd="0" destOrd="0" presId="urn:microsoft.com/office/officeart/2005/8/layout/hierarchy3"/>
    <dgm:cxn modelId="{777393DC-B4CA-4B59-9CCD-3BCE8A128164}" type="presOf" srcId="{AAA8A953-355C-477F-B9E3-86558C9B4EBC}" destId="{A4D29C0B-2F34-4CAA-89DD-1E4AFC763648}" srcOrd="0" destOrd="0" presId="urn:microsoft.com/office/officeart/2005/8/layout/hierarchy3"/>
    <dgm:cxn modelId="{A138A3DD-760D-4D7F-BE37-647D7A26D981}" srcId="{0DB133EB-AA74-4B77-93E9-88A05966E293}" destId="{A2565176-5E89-40D1-8BF8-6361F09854E9}" srcOrd="2" destOrd="0" parTransId="{AAA8A953-355C-477F-B9E3-86558C9B4EBC}" sibTransId="{50232AEC-6D48-4E88-BA0B-FFD5710BF228}"/>
    <dgm:cxn modelId="{9AADEBE1-DE84-4055-A5AA-9968820774FB}" srcId="{7E387A51-00A6-4C2D-BCCE-DB9B200435F7}" destId="{2F241DF5-69D1-4F66-95F0-B7B8A5A5E506}" srcOrd="3" destOrd="0" parTransId="{D53AE753-86A5-469D-B1E9-111C8864293F}" sibTransId="{B5559120-0914-4C01-A5FE-1A6B50C3328A}"/>
    <dgm:cxn modelId="{0AB16EE6-934B-4733-B528-98CA958D5C5E}" type="presOf" srcId="{7D69F094-4EEF-4E89-BEB2-B946024C6092}" destId="{73930E30-BF07-4453-9282-395C11A1C927}" srcOrd="0" destOrd="0" presId="urn:microsoft.com/office/officeart/2005/8/layout/hierarchy3"/>
    <dgm:cxn modelId="{FB0010E7-012B-43FF-9A7F-7C3B7B9739B5}" srcId="{0DB133EB-AA74-4B77-93E9-88A05966E293}" destId="{4CBA5F74-4C2B-41C9-9538-F7553FA535BC}" srcOrd="0" destOrd="0" parTransId="{75676876-93AD-4F83-953E-F8004C17F6A3}" sibTransId="{A6D2D858-52A4-4A20-93F4-6A0B098F97CB}"/>
    <dgm:cxn modelId="{DF48FCEC-8E04-4A63-B57D-1A853C6A1FCE}" type="presOf" srcId="{0341B7EF-EB89-4284-9F87-DCEA99D1E944}" destId="{3EE10B60-5C39-4E39-8CCE-C63F58E8B5C6}" srcOrd="0" destOrd="0" presId="urn:microsoft.com/office/officeart/2005/8/layout/hierarchy3"/>
    <dgm:cxn modelId="{0521FFF7-3F64-4D1E-BE63-3047F8355EC5}" srcId="{2F241DF5-69D1-4F66-95F0-B7B8A5A5E506}" destId="{8E14B8C9-BD2C-45CA-B187-8C8B80657E0F}" srcOrd="1" destOrd="0" parTransId="{D645B45B-05C3-4088-ADB3-E3DCC4AEF8C1}" sibTransId="{A89FECD7-82ED-463B-84E9-19DF8F5935A4}"/>
    <dgm:cxn modelId="{E6C64DF8-C73F-4709-B50B-4D6C6A71D59B}" type="presOf" srcId="{6CC398EA-9D4A-4DAD-8A85-45C02D53D1CA}" destId="{D3400E7A-A3D2-45F8-94A3-1692A066B6C3}" srcOrd="0" destOrd="0" presId="urn:microsoft.com/office/officeart/2005/8/layout/hierarchy3"/>
    <dgm:cxn modelId="{BD9A53F9-3566-4DAD-AE44-99AD4B28454A}" type="presOf" srcId="{4ABBAFDF-F0B1-4073-A45F-106C37F3EE93}" destId="{090C22F2-6847-4AFD-8426-3F20C1B2AB62}" srcOrd="0" destOrd="0" presId="urn:microsoft.com/office/officeart/2005/8/layout/hierarchy3"/>
    <dgm:cxn modelId="{BB760BFB-78CF-425C-A605-CB8389E2B269}" type="presOf" srcId="{2F241DF5-69D1-4F66-95F0-B7B8A5A5E506}" destId="{89C588CA-4459-4CEE-AEC9-8B5E024B8C2C}" srcOrd="0" destOrd="0" presId="urn:microsoft.com/office/officeart/2005/8/layout/hierarchy3"/>
    <dgm:cxn modelId="{7D7FA5FB-433A-4CD9-8EA2-1F3746DF3F1B}" type="presOf" srcId="{D645B45B-05C3-4088-ADB3-E3DCC4AEF8C1}" destId="{1E113822-998B-4FA3-A0FD-CF1B15DE1253}" srcOrd="0" destOrd="0" presId="urn:microsoft.com/office/officeart/2005/8/layout/hierarchy3"/>
    <dgm:cxn modelId="{3C0D69FE-93FF-4559-94E9-BD5D3609554D}" srcId="{9B7889F4-315E-4C3A-8D1E-A13FE3D33E81}" destId="{7D69F094-4EEF-4E89-BEB2-B946024C6092}" srcOrd="1" destOrd="0" parTransId="{D0AD1E2F-EC31-42D8-B7BE-0794FAD7B9D6}" sibTransId="{DDF64693-976E-44E5-ACB2-A4E07A705118}"/>
    <dgm:cxn modelId="{59CF971D-0F2D-4C20-8BA4-86358AA3CB0A}" type="presParOf" srcId="{E38F20B7-76F3-461C-A61A-DB0D2723A21B}" destId="{2238F799-CFF9-4C63-861C-FB208372D0C5}" srcOrd="0" destOrd="0" presId="urn:microsoft.com/office/officeart/2005/8/layout/hierarchy3"/>
    <dgm:cxn modelId="{9AB9511E-9A5F-4F2D-97B1-749C6D8F6133}" type="presParOf" srcId="{2238F799-CFF9-4C63-861C-FB208372D0C5}" destId="{246DEEC1-9057-498D-AFB3-819B84CE76FD}" srcOrd="0" destOrd="0" presId="urn:microsoft.com/office/officeart/2005/8/layout/hierarchy3"/>
    <dgm:cxn modelId="{B277FF6A-C982-4054-B771-D13B878020C3}" type="presParOf" srcId="{246DEEC1-9057-498D-AFB3-819B84CE76FD}" destId="{4E4D5AC2-A24E-44F4-B996-AF895E4C4F55}" srcOrd="0" destOrd="0" presId="urn:microsoft.com/office/officeart/2005/8/layout/hierarchy3"/>
    <dgm:cxn modelId="{B00EF78A-DAEB-42CC-B885-C592BD064F27}" type="presParOf" srcId="{246DEEC1-9057-498D-AFB3-819B84CE76FD}" destId="{61B1984A-2871-47BB-977A-B72BD85867D7}" srcOrd="1" destOrd="0" presId="urn:microsoft.com/office/officeart/2005/8/layout/hierarchy3"/>
    <dgm:cxn modelId="{549E340B-E39F-4EAD-932E-A6F82DD8ABD5}" type="presParOf" srcId="{2238F799-CFF9-4C63-861C-FB208372D0C5}" destId="{904CE06A-7D0F-407C-97AF-F23E958E8A92}" srcOrd="1" destOrd="0" presId="urn:microsoft.com/office/officeart/2005/8/layout/hierarchy3"/>
    <dgm:cxn modelId="{92598E99-090E-480F-A189-6062FBDB1A8A}" type="presParOf" srcId="{904CE06A-7D0F-407C-97AF-F23E958E8A92}" destId="{22529A24-AC7D-4731-B7B2-23384A864E96}" srcOrd="0" destOrd="0" presId="urn:microsoft.com/office/officeart/2005/8/layout/hierarchy3"/>
    <dgm:cxn modelId="{00D4F060-BC4F-495B-8294-FF168B502BDC}" type="presParOf" srcId="{904CE06A-7D0F-407C-97AF-F23E958E8A92}" destId="{45AD6D17-84DD-4EA2-AFD7-DECC9CE72D67}" srcOrd="1" destOrd="0" presId="urn:microsoft.com/office/officeart/2005/8/layout/hierarchy3"/>
    <dgm:cxn modelId="{D749DBB9-6D40-4C66-B533-93F294829DF2}" type="presParOf" srcId="{904CE06A-7D0F-407C-97AF-F23E958E8A92}" destId="{AA2D6990-AC5A-46C9-8013-50CDCBA8B422}" srcOrd="2" destOrd="0" presId="urn:microsoft.com/office/officeart/2005/8/layout/hierarchy3"/>
    <dgm:cxn modelId="{D85DA2BC-4ABE-4532-A6F4-7FC8E2A6C041}" type="presParOf" srcId="{904CE06A-7D0F-407C-97AF-F23E958E8A92}" destId="{E799C733-D5E7-4B61-A69D-C1BD4A6848ED}" srcOrd="3" destOrd="0" presId="urn:microsoft.com/office/officeart/2005/8/layout/hierarchy3"/>
    <dgm:cxn modelId="{357A29E8-7738-4D63-BC08-BE1DBC6C6230}" type="presParOf" srcId="{904CE06A-7D0F-407C-97AF-F23E958E8A92}" destId="{E7D89604-2F91-4E7A-B3FD-704599283F28}" srcOrd="4" destOrd="0" presId="urn:microsoft.com/office/officeart/2005/8/layout/hierarchy3"/>
    <dgm:cxn modelId="{3B1F18CC-8206-4B29-8C29-7CC86312901E}" type="presParOf" srcId="{904CE06A-7D0F-407C-97AF-F23E958E8A92}" destId="{DE37290E-F11D-4C39-96AD-9FD06666BBE3}" srcOrd="5" destOrd="0" presId="urn:microsoft.com/office/officeart/2005/8/layout/hierarchy3"/>
    <dgm:cxn modelId="{D84ED1B2-5558-4DE7-BE03-532445C171C2}" type="presParOf" srcId="{904CE06A-7D0F-407C-97AF-F23E958E8A92}" destId="{4A72ECC3-D9C4-4A00-9C35-0FB1060323F6}" srcOrd="6" destOrd="0" presId="urn:microsoft.com/office/officeart/2005/8/layout/hierarchy3"/>
    <dgm:cxn modelId="{E44A4BE4-399C-4792-8C3F-D8C625AAC0E5}" type="presParOf" srcId="{904CE06A-7D0F-407C-97AF-F23E958E8A92}" destId="{4872EC91-4796-444E-9C94-6547E0ECE23F}" srcOrd="7" destOrd="0" presId="urn:microsoft.com/office/officeart/2005/8/layout/hierarchy3"/>
    <dgm:cxn modelId="{CF95DE6B-43CC-4D31-A862-5622301024DF}" type="presParOf" srcId="{E38F20B7-76F3-461C-A61A-DB0D2723A21B}" destId="{927C74ED-F71B-40BD-851C-50B7D9E038B6}" srcOrd="1" destOrd="0" presId="urn:microsoft.com/office/officeart/2005/8/layout/hierarchy3"/>
    <dgm:cxn modelId="{E0BD01FF-F2F7-4492-BA48-09A0E87F7A50}" type="presParOf" srcId="{927C74ED-F71B-40BD-851C-50B7D9E038B6}" destId="{1F464540-3331-4E12-B69A-D70B77710C60}" srcOrd="0" destOrd="0" presId="urn:microsoft.com/office/officeart/2005/8/layout/hierarchy3"/>
    <dgm:cxn modelId="{818B53F3-D9D1-49B4-BA16-118BC14630C5}" type="presParOf" srcId="{1F464540-3331-4E12-B69A-D70B77710C60}" destId="{5EFF2051-3876-4B00-8033-7BE9A2D9ECE6}" srcOrd="0" destOrd="0" presId="urn:microsoft.com/office/officeart/2005/8/layout/hierarchy3"/>
    <dgm:cxn modelId="{4194A46C-9D4E-46F2-80B6-2F385394D2BF}" type="presParOf" srcId="{1F464540-3331-4E12-B69A-D70B77710C60}" destId="{5A87C4B7-8E9D-4C80-9A53-2353C7683AC2}" srcOrd="1" destOrd="0" presId="urn:microsoft.com/office/officeart/2005/8/layout/hierarchy3"/>
    <dgm:cxn modelId="{4D64BF54-2217-435B-8700-0EACCFD53349}" type="presParOf" srcId="{927C74ED-F71B-40BD-851C-50B7D9E038B6}" destId="{B633B3EE-A0EB-4F5A-B178-BF6475DD5DE6}" srcOrd="1" destOrd="0" presId="urn:microsoft.com/office/officeart/2005/8/layout/hierarchy3"/>
    <dgm:cxn modelId="{24827FB3-CA2E-493E-AEA8-D658EAE5850C}" type="presParOf" srcId="{B633B3EE-A0EB-4F5A-B178-BF6475DD5DE6}" destId="{5FECFFC3-BCD6-4B8B-A9B4-DDA3323C8451}" srcOrd="0" destOrd="0" presId="urn:microsoft.com/office/officeart/2005/8/layout/hierarchy3"/>
    <dgm:cxn modelId="{B3678DC9-2F8A-487C-80BE-E9996125A2B6}" type="presParOf" srcId="{B633B3EE-A0EB-4F5A-B178-BF6475DD5DE6}" destId="{3EE10B60-5C39-4E39-8CCE-C63F58E8B5C6}" srcOrd="1" destOrd="0" presId="urn:microsoft.com/office/officeart/2005/8/layout/hierarchy3"/>
    <dgm:cxn modelId="{25ABFEB8-A1EC-4341-BDD8-F2DC708310D5}" type="presParOf" srcId="{B633B3EE-A0EB-4F5A-B178-BF6475DD5DE6}" destId="{2ECD489D-78D7-40EA-B1E6-C9DECB18719E}" srcOrd="2" destOrd="0" presId="urn:microsoft.com/office/officeart/2005/8/layout/hierarchy3"/>
    <dgm:cxn modelId="{44B36597-ACD5-4324-8E86-024CB33B57B9}" type="presParOf" srcId="{B633B3EE-A0EB-4F5A-B178-BF6475DD5DE6}" destId="{73930E30-BF07-4453-9282-395C11A1C927}" srcOrd="3" destOrd="0" presId="urn:microsoft.com/office/officeart/2005/8/layout/hierarchy3"/>
    <dgm:cxn modelId="{127D7137-9D16-4EE3-A668-E0E8247497C4}" type="presParOf" srcId="{B633B3EE-A0EB-4F5A-B178-BF6475DD5DE6}" destId="{6F7FECBD-46EA-4E76-8E6F-DFB2E8A6B352}" srcOrd="4" destOrd="0" presId="urn:microsoft.com/office/officeart/2005/8/layout/hierarchy3"/>
    <dgm:cxn modelId="{2541326E-F906-4F8F-AE96-36580FA8E5E7}" type="presParOf" srcId="{B633B3EE-A0EB-4F5A-B178-BF6475DD5DE6}" destId="{090C22F2-6847-4AFD-8426-3F20C1B2AB62}" srcOrd="5" destOrd="0" presId="urn:microsoft.com/office/officeart/2005/8/layout/hierarchy3"/>
    <dgm:cxn modelId="{A6AE6CA1-CFD9-48D6-B85B-0560893B40A9}" type="presParOf" srcId="{E38F20B7-76F3-461C-A61A-DB0D2723A21B}" destId="{AC4D977B-839A-4E04-86A2-985DFFBDD2EB}" srcOrd="2" destOrd="0" presId="urn:microsoft.com/office/officeart/2005/8/layout/hierarchy3"/>
    <dgm:cxn modelId="{5904CFA0-8A65-4A76-A7B3-EC7E1D593339}" type="presParOf" srcId="{AC4D977B-839A-4E04-86A2-985DFFBDD2EB}" destId="{F225DB97-6343-4803-8B6C-401470B75D66}" srcOrd="0" destOrd="0" presId="urn:microsoft.com/office/officeart/2005/8/layout/hierarchy3"/>
    <dgm:cxn modelId="{AA9F1292-9A45-41EA-817F-E538E68EF55E}" type="presParOf" srcId="{F225DB97-6343-4803-8B6C-401470B75D66}" destId="{A45C8E5A-2E72-433A-B611-15FFB0C4C419}" srcOrd="0" destOrd="0" presId="urn:microsoft.com/office/officeart/2005/8/layout/hierarchy3"/>
    <dgm:cxn modelId="{9C15FE44-C3CC-48B6-8EA9-2A01AB340CFE}" type="presParOf" srcId="{F225DB97-6343-4803-8B6C-401470B75D66}" destId="{9755D2F5-014B-4ACF-A7CD-D57D2EFEFE11}" srcOrd="1" destOrd="0" presId="urn:microsoft.com/office/officeart/2005/8/layout/hierarchy3"/>
    <dgm:cxn modelId="{C9156337-0917-40D9-9EB7-7CF7D20AF8E4}" type="presParOf" srcId="{AC4D977B-839A-4E04-86A2-985DFFBDD2EB}" destId="{EBF40942-8302-43EF-B405-A50D85664B0D}" srcOrd="1" destOrd="0" presId="urn:microsoft.com/office/officeart/2005/8/layout/hierarchy3"/>
    <dgm:cxn modelId="{49E8E850-8A49-4B82-B3A4-FE63DDE1715B}" type="presParOf" srcId="{EBF40942-8302-43EF-B405-A50D85664B0D}" destId="{B05C73B2-7BA5-46C8-91E7-D853F0D1572F}" srcOrd="0" destOrd="0" presId="urn:microsoft.com/office/officeart/2005/8/layout/hierarchy3"/>
    <dgm:cxn modelId="{F3A3B3C7-04E0-4507-84F2-C3D27A2F46BB}" type="presParOf" srcId="{EBF40942-8302-43EF-B405-A50D85664B0D}" destId="{DE48F2E5-D000-4AFE-A81F-13DD9A232200}" srcOrd="1" destOrd="0" presId="urn:microsoft.com/office/officeart/2005/8/layout/hierarchy3"/>
    <dgm:cxn modelId="{C7CC3683-7D49-4293-816C-8FCFFD835DB7}" type="presParOf" srcId="{EBF40942-8302-43EF-B405-A50D85664B0D}" destId="{87A220F1-D9BF-44DD-B0BE-3A24918B1526}" srcOrd="2" destOrd="0" presId="urn:microsoft.com/office/officeart/2005/8/layout/hierarchy3"/>
    <dgm:cxn modelId="{BC3C0A45-306E-430D-9D3A-BCC16B0C6951}" type="presParOf" srcId="{EBF40942-8302-43EF-B405-A50D85664B0D}" destId="{08F0A531-B2E7-479E-A4B7-270A9F6EEFDA}" srcOrd="3" destOrd="0" presId="urn:microsoft.com/office/officeart/2005/8/layout/hierarchy3"/>
    <dgm:cxn modelId="{1B74BC39-F863-4BCF-B6D9-E88A0ED76388}" type="presParOf" srcId="{EBF40942-8302-43EF-B405-A50D85664B0D}" destId="{A4D29C0B-2F34-4CAA-89DD-1E4AFC763648}" srcOrd="4" destOrd="0" presId="urn:microsoft.com/office/officeart/2005/8/layout/hierarchy3"/>
    <dgm:cxn modelId="{332A14F3-1FCE-4AC4-8925-F6964599ED31}" type="presParOf" srcId="{EBF40942-8302-43EF-B405-A50D85664B0D}" destId="{707CD6AF-680F-41F7-9692-E2843F1AFB24}" srcOrd="5" destOrd="0" presId="urn:microsoft.com/office/officeart/2005/8/layout/hierarchy3"/>
    <dgm:cxn modelId="{1424CF97-CF73-4FFE-8E09-40548501B191}" type="presParOf" srcId="{E38F20B7-76F3-461C-A61A-DB0D2723A21B}" destId="{967878EA-1939-489E-85B5-725A1347A010}" srcOrd="3" destOrd="0" presId="urn:microsoft.com/office/officeart/2005/8/layout/hierarchy3"/>
    <dgm:cxn modelId="{4112395A-801C-48B3-BDC5-EEE8DF63B888}" type="presParOf" srcId="{967878EA-1939-489E-85B5-725A1347A010}" destId="{80C64774-93BF-431F-9FDB-375DE265EF14}" srcOrd="0" destOrd="0" presId="urn:microsoft.com/office/officeart/2005/8/layout/hierarchy3"/>
    <dgm:cxn modelId="{957A23E1-A094-48E1-BB6E-B6ADAA288722}" type="presParOf" srcId="{80C64774-93BF-431F-9FDB-375DE265EF14}" destId="{89C588CA-4459-4CEE-AEC9-8B5E024B8C2C}" srcOrd="0" destOrd="0" presId="urn:microsoft.com/office/officeart/2005/8/layout/hierarchy3"/>
    <dgm:cxn modelId="{E1BCD786-8D57-4EC9-AD12-1467D4CD4EB3}" type="presParOf" srcId="{80C64774-93BF-431F-9FDB-375DE265EF14}" destId="{9E6085C0-BD3E-41F5-8E1A-B54CD6FBD47C}" srcOrd="1" destOrd="0" presId="urn:microsoft.com/office/officeart/2005/8/layout/hierarchy3"/>
    <dgm:cxn modelId="{0AB5A38B-5266-4FA9-85B7-4D66773593E8}" type="presParOf" srcId="{967878EA-1939-489E-85B5-725A1347A010}" destId="{2E6FFC21-6103-467D-9013-E601DEB02907}" srcOrd="1" destOrd="0" presId="urn:microsoft.com/office/officeart/2005/8/layout/hierarchy3"/>
    <dgm:cxn modelId="{E71FA975-A56E-40DF-ACAD-554ED6EEA1F7}" type="presParOf" srcId="{2E6FFC21-6103-467D-9013-E601DEB02907}" destId="{D3400E7A-A3D2-45F8-94A3-1692A066B6C3}" srcOrd="0" destOrd="0" presId="urn:microsoft.com/office/officeart/2005/8/layout/hierarchy3"/>
    <dgm:cxn modelId="{4D63A6F9-AA4D-4B3A-AF9A-654A227B6B91}" type="presParOf" srcId="{2E6FFC21-6103-467D-9013-E601DEB02907}" destId="{4A2C3D9B-4181-4672-87C4-5A3250D9691A}" srcOrd="1" destOrd="0" presId="urn:microsoft.com/office/officeart/2005/8/layout/hierarchy3"/>
    <dgm:cxn modelId="{036C9580-982D-41A6-B226-0EB5E533DF04}" type="presParOf" srcId="{2E6FFC21-6103-467D-9013-E601DEB02907}" destId="{1E113822-998B-4FA3-A0FD-CF1B15DE1253}" srcOrd="2" destOrd="0" presId="urn:microsoft.com/office/officeart/2005/8/layout/hierarchy3"/>
    <dgm:cxn modelId="{80F0C602-D6B4-4C71-8209-71533B265B2A}" type="presParOf" srcId="{2E6FFC21-6103-467D-9013-E601DEB02907}" destId="{33CE631C-B692-4DC3-9E37-A7404CB01CD9}" srcOrd="3" destOrd="0" presId="urn:microsoft.com/office/officeart/2005/8/layout/hierarchy3"/>
    <dgm:cxn modelId="{965FA3AB-8E41-4F63-AA59-3B8B77641F80}" type="presParOf" srcId="{2E6FFC21-6103-467D-9013-E601DEB02907}" destId="{BBC68292-7ACE-4B4D-8A39-15177C6BEBE9}" srcOrd="4" destOrd="0" presId="urn:microsoft.com/office/officeart/2005/8/layout/hierarchy3"/>
    <dgm:cxn modelId="{27FAA4FE-BD4D-4EC0-BE51-A2E66A3C75A2}" type="presParOf" srcId="{2E6FFC21-6103-467D-9013-E601DEB02907}" destId="{F06E0EB1-9242-4B68-ABC4-95EE639CA8EA}" srcOrd="5" destOrd="0" presId="urn:microsoft.com/office/officeart/2005/8/layout/hierarchy3"/>
    <dgm:cxn modelId="{4DFA64DD-E6CD-470F-A1F2-A66BAD47CDDE}" type="presParOf" srcId="{2E6FFC21-6103-467D-9013-E601DEB02907}" destId="{246C386F-46D2-4030-BFC4-3016072AAFC8}" srcOrd="6" destOrd="0" presId="urn:microsoft.com/office/officeart/2005/8/layout/hierarchy3"/>
    <dgm:cxn modelId="{B7E4B063-24D5-48BB-8303-924B3397E9AA}" type="presParOf" srcId="{2E6FFC21-6103-467D-9013-E601DEB02907}" destId="{3025103E-09EC-4F1B-9795-5E9EE022266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AA84B-ABEB-4A9B-AA73-C5490F320018}">
      <dsp:nvSpPr>
        <dsp:cNvPr id="0" name=""/>
        <dsp:cNvSpPr/>
      </dsp:nvSpPr>
      <dsp:spPr>
        <a:xfrm>
          <a:off x="1219190" y="228605"/>
          <a:ext cx="2474976" cy="2474976"/>
        </a:xfrm>
        <a:prstGeom prst="pie">
          <a:avLst>
            <a:gd name="adj1" fmla="val 162000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400" kern="1200"/>
        </a:p>
      </dsp:txBody>
      <dsp:txXfrm>
        <a:off x="2484964" y="686475"/>
        <a:ext cx="913384" cy="736600"/>
      </dsp:txXfrm>
    </dsp:sp>
    <dsp:sp modelId="{ADA58D38-09FA-4F5C-8AA7-6F876B952117}">
      <dsp:nvSpPr>
        <dsp:cNvPr id="0" name=""/>
        <dsp:cNvSpPr/>
      </dsp:nvSpPr>
      <dsp:spPr>
        <a:xfrm>
          <a:off x="1219208" y="304792"/>
          <a:ext cx="2474976" cy="2474976"/>
        </a:xfrm>
        <a:prstGeom prst="pie">
          <a:avLst>
            <a:gd name="adj1" fmla="val 0"/>
            <a:gd name="adj2" fmla="val 54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/>
        </a:p>
      </dsp:txBody>
      <dsp:txXfrm>
        <a:off x="2500892" y="1586476"/>
        <a:ext cx="913384" cy="736600"/>
      </dsp:txXfrm>
    </dsp:sp>
    <dsp:sp modelId="{75C8FD5A-64A8-466B-9C39-8F2011BC0297}">
      <dsp:nvSpPr>
        <dsp:cNvPr id="0" name=""/>
        <dsp:cNvSpPr/>
      </dsp:nvSpPr>
      <dsp:spPr>
        <a:xfrm>
          <a:off x="1143004" y="304792"/>
          <a:ext cx="2474976" cy="2474976"/>
        </a:xfrm>
        <a:prstGeom prst="pie">
          <a:avLst>
            <a:gd name="adj1" fmla="val 5400000"/>
            <a:gd name="adj2" fmla="val 10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>
        <a:off x="1422912" y="1586476"/>
        <a:ext cx="913384" cy="736600"/>
      </dsp:txXfrm>
    </dsp:sp>
    <dsp:sp modelId="{451C6DA7-8C77-44FC-8377-325BC8A94D01}">
      <dsp:nvSpPr>
        <dsp:cNvPr id="0" name=""/>
        <dsp:cNvSpPr/>
      </dsp:nvSpPr>
      <dsp:spPr>
        <a:xfrm>
          <a:off x="1143004" y="228612"/>
          <a:ext cx="2474976" cy="2474976"/>
        </a:xfrm>
        <a:prstGeom prst="pie">
          <a:avLst>
            <a:gd name="adj1" fmla="val 108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>
        <a:off x="1422912" y="685304"/>
        <a:ext cx="913384" cy="736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D5AC2-A24E-44F4-B996-AF895E4C4F55}">
      <dsp:nvSpPr>
        <dsp:cNvPr id="0" name=""/>
        <dsp:cNvSpPr/>
      </dsp:nvSpPr>
      <dsp:spPr>
        <a:xfrm>
          <a:off x="1609725" y="0"/>
          <a:ext cx="990599" cy="4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Поставщик </a:t>
          </a:r>
        </a:p>
      </dsp:txBody>
      <dsp:txXfrm>
        <a:off x="1624232" y="14507"/>
        <a:ext cx="961585" cy="466285"/>
      </dsp:txXfrm>
    </dsp:sp>
    <dsp:sp modelId="{22529A24-AC7D-4731-B7B2-23384A864E96}">
      <dsp:nvSpPr>
        <dsp:cNvPr id="0" name=""/>
        <dsp:cNvSpPr/>
      </dsp:nvSpPr>
      <dsp:spPr>
        <a:xfrm>
          <a:off x="1708785" y="495300"/>
          <a:ext cx="99059" cy="371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474"/>
              </a:lnTo>
              <a:lnTo>
                <a:pt x="99059" y="37147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D6D17-84DD-4EA2-AFD7-DECC9CE72D67}">
      <dsp:nvSpPr>
        <dsp:cNvPr id="0" name=""/>
        <dsp:cNvSpPr/>
      </dsp:nvSpPr>
      <dsp:spPr>
        <a:xfrm>
          <a:off x="1807845" y="61912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Вид продукта </a:t>
          </a:r>
        </a:p>
      </dsp:txBody>
      <dsp:txXfrm>
        <a:off x="1822352" y="633632"/>
        <a:ext cx="763465" cy="466285"/>
      </dsp:txXfrm>
    </dsp:sp>
    <dsp:sp modelId="{AA2D6990-AC5A-46C9-8013-50CDCBA8B422}">
      <dsp:nvSpPr>
        <dsp:cNvPr id="0" name=""/>
        <dsp:cNvSpPr/>
      </dsp:nvSpPr>
      <dsp:spPr>
        <a:xfrm>
          <a:off x="1708785" y="495300"/>
          <a:ext cx="99059" cy="990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99"/>
              </a:lnTo>
              <a:lnTo>
                <a:pt x="99059" y="99059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99C733-D5E7-4B61-A69D-C1BD4A6848ED}">
      <dsp:nvSpPr>
        <dsp:cNvPr id="0" name=""/>
        <dsp:cNvSpPr/>
      </dsp:nvSpPr>
      <dsp:spPr>
        <a:xfrm>
          <a:off x="1807845" y="1238250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Цена </a:t>
          </a:r>
        </a:p>
      </dsp:txBody>
      <dsp:txXfrm>
        <a:off x="1822352" y="1252757"/>
        <a:ext cx="763465" cy="466285"/>
      </dsp:txXfrm>
    </dsp:sp>
    <dsp:sp modelId="{E7D89604-2F91-4E7A-B3FD-704599283F28}">
      <dsp:nvSpPr>
        <dsp:cNvPr id="0" name=""/>
        <dsp:cNvSpPr/>
      </dsp:nvSpPr>
      <dsp:spPr>
        <a:xfrm>
          <a:off x="1708785" y="495300"/>
          <a:ext cx="99059" cy="1609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724"/>
              </a:lnTo>
              <a:lnTo>
                <a:pt x="99059" y="160972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7290E-F11D-4C39-96AD-9FD06666BBE3}">
      <dsp:nvSpPr>
        <dsp:cNvPr id="0" name=""/>
        <dsp:cNvSpPr/>
      </dsp:nvSpPr>
      <dsp:spPr>
        <a:xfrm>
          <a:off x="1807845" y="185737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Условия поставки</a:t>
          </a:r>
        </a:p>
      </dsp:txBody>
      <dsp:txXfrm>
        <a:off x="1822352" y="1871882"/>
        <a:ext cx="763465" cy="466285"/>
      </dsp:txXfrm>
    </dsp:sp>
    <dsp:sp modelId="{4A72ECC3-D9C4-4A00-9C35-0FB1060323F6}">
      <dsp:nvSpPr>
        <dsp:cNvPr id="0" name=""/>
        <dsp:cNvSpPr/>
      </dsp:nvSpPr>
      <dsp:spPr>
        <a:xfrm>
          <a:off x="1708785" y="495300"/>
          <a:ext cx="99059" cy="2228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8849"/>
              </a:lnTo>
              <a:lnTo>
                <a:pt x="99059" y="222884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2EC91-4796-444E-9C94-6547E0ECE23F}">
      <dsp:nvSpPr>
        <dsp:cNvPr id="0" name=""/>
        <dsp:cNvSpPr/>
      </dsp:nvSpPr>
      <dsp:spPr>
        <a:xfrm>
          <a:off x="1807845" y="2476499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Логистика </a:t>
          </a:r>
        </a:p>
      </dsp:txBody>
      <dsp:txXfrm>
        <a:off x="1822352" y="2491006"/>
        <a:ext cx="763465" cy="466285"/>
      </dsp:txXfrm>
    </dsp:sp>
    <dsp:sp modelId="{5EFF2051-3876-4B00-8033-7BE9A2D9ECE6}">
      <dsp:nvSpPr>
        <dsp:cNvPr id="0" name=""/>
        <dsp:cNvSpPr/>
      </dsp:nvSpPr>
      <dsp:spPr>
        <a:xfrm>
          <a:off x="2847974" y="0"/>
          <a:ext cx="990599" cy="4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Смежник</a:t>
          </a:r>
        </a:p>
      </dsp:txBody>
      <dsp:txXfrm>
        <a:off x="2862481" y="14507"/>
        <a:ext cx="961585" cy="466285"/>
      </dsp:txXfrm>
    </dsp:sp>
    <dsp:sp modelId="{5FECFFC3-BCD6-4B8B-A9B4-DDA3323C8451}">
      <dsp:nvSpPr>
        <dsp:cNvPr id="0" name=""/>
        <dsp:cNvSpPr/>
      </dsp:nvSpPr>
      <dsp:spPr>
        <a:xfrm>
          <a:off x="2947034" y="495300"/>
          <a:ext cx="99059" cy="371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474"/>
              </a:lnTo>
              <a:lnTo>
                <a:pt x="99059" y="37147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E10B60-5C39-4E39-8CCE-C63F58E8B5C6}">
      <dsp:nvSpPr>
        <dsp:cNvPr id="0" name=""/>
        <dsp:cNvSpPr/>
      </dsp:nvSpPr>
      <dsp:spPr>
        <a:xfrm>
          <a:off x="3046094" y="61912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Продукт /услуга</a:t>
          </a:r>
        </a:p>
      </dsp:txBody>
      <dsp:txXfrm>
        <a:off x="3060601" y="633632"/>
        <a:ext cx="763465" cy="466285"/>
      </dsp:txXfrm>
    </dsp:sp>
    <dsp:sp modelId="{2ECD489D-78D7-40EA-B1E6-C9DECB18719E}">
      <dsp:nvSpPr>
        <dsp:cNvPr id="0" name=""/>
        <dsp:cNvSpPr/>
      </dsp:nvSpPr>
      <dsp:spPr>
        <a:xfrm>
          <a:off x="2947034" y="495300"/>
          <a:ext cx="99059" cy="990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99"/>
              </a:lnTo>
              <a:lnTo>
                <a:pt x="99059" y="99059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930E30-BF07-4453-9282-395C11A1C927}">
      <dsp:nvSpPr>
        <dsp:cNvPr id="0" name=""/>
        <dsp:cNvSpPr/>
      </dsp:nvSpPr>
      <dsp:spPr>
        <a:xfrm>
          <a:off x="3046094" y="1238250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Стоимость </a:t>
          </a:r>
        </a:p>
      </dsp:txBody>
      <dsp:txXfrm>
        <a:off x="3060601" y="1252757"/>
        <a:ext cx="763465" cy="466285"/>
      </dsp:txXfrm>
    </dsp:sp>
    <dsp:sp modelId="{6F7FECBD-46EA-4E76-8E6F-DFB2E8A6B352}">
      <dsp:nvSpPr>
        <dsp:cNvPr id="0" name=""/>
        <dsp:cNvSpPr/>
      </dsp:nvSpPr>
      <dsp:spPr>
        <a:xfrm>
          <a:off x="2947034" y="495300"/>
          <a:ext cx="99059" cy="1609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724"/>
              </a:lnTo>
              <a:lnTo>
                <a:pt x="99059" y="160972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0C22F2-6847-4AFD-8426-3F20C1B2AB62}">
      <dsp:nvSpPr>
        <dsp:cNvPr id="0" name=""/>
        <dsp:cNvSpPr/>
      </dsp:nvSpPr>
      <dsp:spPr>
        <a:xfrm>
          <a:off x="3046094" y="185737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Условия</a:t>
          </a:r>
        </a:p>
      </dsp:txBody>
      <dsp:txXfrm>
        <a:off x="3060601" y="1871882"/>
        <a:ext cx="763465" cy="466285"/>
      </dsp:txXfrm>
    </dsp:sp>
    <dsp:sp modelId="{A45C8E5A-2E72-433A-B611-15FFB0C4C419}">
      <dsp:nvSpPr>
        <dsp:cNvPr id="0" name=""/>
        <dsp:cNvSpPr/>
      </dsp:nvSpPr>
      <dsp:spPr>
        <a:xfrm>
          <a:off x="4086224" y="0"/>
          <a:ext cx="990599" cy="4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Команда </a:t>
          </a:r>
        </a:p>
      </dsp:txBody>
      <dsp:txXfrm>
        <a:off x="4100731" y="14507"/>
        <a:ext cx="961585" cy="466285"/>
      </dsp:txXfrm>
    </dsp:sp>
    <dsp:sp modelId="{B05C73B2-7BA5-46C8-91E7-D853F0D1572F}">
      <dsp:nvSpPr>
        <dsp:cNvPr id="0" name=""/>
        <dsp:cNvSpPr/>
      </dsp:nvSpPr>
      <dsp:spPr>
        <a:xfrm>
          <a:off x="4185284" y="495300"/>
          <a:ext cx="99059" cy="371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474"/>
              </a:lnTo>
              <a:lnTo>
                <a:pt x="99059" y="37147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8F2E5-D000-4AFE-A81F-13DD9A232200}">
      <dsp:nvSpPr>
        <dsp:cNvPr id="0" name=""/>
        <dsp:cNvSpPr/>
      </dsp:nvSpPr>
      <dsp:spPr>
        <a:xfrm>
          <a:off x="4284344" y="61912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Участники</a:t>
          </a:r>
        </a:p>
      </dsp:txBody>
      <dsp:txXfrm>
        <a:off x="4298851" y="633632"/>
        <a:ext cx="763465" cy="466285"/>
      </dsp:txXfrm>
    </dsp:sp>
    <dsp:sp modelId="{87A220F1-D9BF-44DD-B0BE-3A24918B1526}">
      <dsp:nvSpPr>
        <dsp:cNvPr id="0" name=""/>
        <dsp:cNvSpPr/>
      </dsp:nvSpPr>
      <dsp:spPr>
        <a:xfrm>
          <a:off x="4185284" y="495300"/>
          <a:ext cx="99059" cy="990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99"/>
              </a:lnTo>
              <a:lnTo>
                <a:pt x="99059" y="99059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0A531-B2E7-479E-A4B7-270A9F6EEFDA}">
      <dsp:nvSpPr>
        <dsp:cNvPr id="0" name=""/>
        <dsp:cNvSpPr/>
      </dsp:nvSpPr>
      <dsp:spPr>
        <a:xfrm>
          <a:off x="4284344" y="1238250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Ожидания </a:t>
          </a:r>
        </a:p>
      </dsp:txBody>
      <dsp:txXfrm>
        <a:off x="4298851" y="1252757"/>
        <a:ext cx="763465" cy="466285"/>
      </dsp:txXfrm>
    </dsp:sp>
    <dsp:sp modelId="{A4D29C0B-2F34-4CAA-89DD-1E4AFC763648}">
      <dsp:nvSpPr>
        <dsp:cNvPr id="0" name=""/>
        <dsp:cNvSpPr/>
      </dsp:nvSpPr>
      <dsp:spPr>
        <a:xfrm>
          <a:off x="4185284" y="495300"/>
          <a:ext cx="99059" cy="1609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724"/>
              </a:lnTo>
              <a:lnTo>
                <a:pt x="99059" y="160972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CD6AF-680F-41F7-9692-E2843F1AFB24}">
      <dsp:nvSpPr>
        <dsp:cNvPr id="0" name=""/>
        <dsp:cNvSpPr/>
      </dsp:nvSpPr>
      <dsp:spPr>
        <a:xfrm>
          <a:off x="4284344" y="185737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Партнёры и условия </a:t>
          </a:r>
        </a:p>
      </dsp:txBody>
      <dsp:txXfrm>
        <a:off x="4298851" y="1871882"/>
        <a:ext cx="763465" cy="466285"/>
      </dsp:txXfrm>
    </dsp:sp>
    <dsp:sp modelId="{89C588CA-4459-4CEE-AEC9-8B5E024B8C2C}">
      <dsp:nvSpPr>
        <dsp:cNvPr id="0" name=""/>
        <dsp:cNvSpPr/>
      </dsp:nvSpPr>
      <dsp:spPr>
        <a:xfrm>
          <a:off x="5324474" y="0"/>
          <a:ext cx="990599" cy="4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Потребители </a:t>
          </a:r>
        </a:p>
      </dsp:txBody>
      <dsp:txXfrm>
        <a:off x="5338981" y="14507"/>
        <a:ext cx="961585" cy="466285"/>
      </dsp:txXfrm>
    </dsp:sp>
    <dsp:sp modelId="{D3400E7A-A3D2-45F8-94A3-1692A066B6C3}">
      <dsp:nvSpPr>
        <dsp:cNvPr id="0" name=""/>
        <dsp:cNvSpPr/>
      </dsp:nvSpPr>
      <dsp:spPr>
        <a:xfrm>
          <a:off x="5423534" y="495300"/>
          <a:ext cx="99059" cy="371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474"/>
              </a:lnTo>
              <a:lnTo>
                <a:pt x="99059" y="37147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C3D9B-4181-4672-87C4-5A3250D9691A}">
      <dsp:nvSpPr>
        <dsp:cNvPr id="0" name=""/>
        <dsp:cNvSpPr/>
      </dsp:nvSpPr>
      <dsp:spPr>
        <a:xfrm>
          <a:off x="5522594" y="61912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Класс потребителя </a:t>
          </a:r>
        </a:p>
      </dsp:txBody>
      <dsp:txXfrm>
        <a:off x="5537101" y="633632"/>
        <a:ext cx="763465" cy="466285"/>
      </dsp:txXfrm>
    </dsp:sp>
    <dsp:sp modelId="{1E113822-998B-4FA3-A0FD-CF1B15DE1253}">
      <dsp:nvSpPr>
        <dsp:cNvPr id="0" name=""/>
        <dsp:cNvSpPr/>
      </dsp:nvSpPr>
      <dsp:spPr>
        <a:xfrm>
          <a:off x="5423534" y="495300"/>
          <a:ext cx="99059" cy="990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99"/>
              </a:lnTo>
              <a:lnTo>
                <a:pt x="99059" y="99059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E631C-B692-4DC3-9E37-A7404CB01CD9}">
      <dsp:nvSpPr>
        <dsp:cNvPr id="0" name=""/>
        <dsp:cNvSpPr/>
      </dsp:nvSpPr>
      <dsp:spPr>
        <a:xfrm>
          <a:off x="5522594" y="1238250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Качество </a:t>
          </a:r>
        </a:p>
      </dsp:txBody>
      <dsp:txXfrm>
        <a:off x="5537101" y="1252757"/>
        <a:ext cx="763465" cy="466285"/>
      </dsp:txXfrm>
    </dsp:sp>
    <dsp:sp modelId="{BBC68292-7ACE-4B4D-8A39-15177C6BEBE9}">
      <dsp:nvSpPr>
        <dsp:cNvPr id="0" name=""/>
        <dsp:cNvSpPr/>
      </dsp:nvSpPr>
      <dsp:spPr>
        <a:xfrm>
          <a:off x="5423534" y="495300"/>
          <a:ext cx="99059" cy="1609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724"/>
              </a:lnTo>
              <a:lnTo>
                <a:pt x="99059" y="1609724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E0EB1-9242-4B68-ABC4-95EE639CA8EA}">
      <dsp:nvSpPr>
        <dsp:cNvPr id="0" name=""/>
        <dsp:cNvSpPr/>
      </dsp:nvSpPr>
      <dsp:spPr>
        <a:xfrm>
          <a:off x="5522594" y="1857375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Ожидания </a:t>
          </a:r>
        </a:p>
      </dsp:txBody>
      <dsp:txXfrm>
        <a:off x="5537101" y="1871882"/>
        <a:ext cx="763465" cy="466285"/>
      </dsp:txXfrm>
    </dsp:sp>
    <dsp:sp modelId="{246C386F-46D2-4030-BFC4-3016072AAFC8}">
      <dsp:nvSpPr>
        <dsp:cNvPr id="0" name=""/>
        <dsp:cNvSpPr/>
      </dsp:nvSpPr>
      <dsp:spPr>
        <a:xfrm>
          <a:off x="5423534" y="495300"/>
          <a:ext cx="99059" cy="2228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8849"/>
              </a:lnTo>
              <a:lnTo>
                <a:pt x="99059" y="2228849"/>
              </a:lnTo>
            </a:path>
          </a:pathLst>
        </a:custGeom>
        <a:noFill/>
        <a:ln w="254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5103E-09EC-4F1B-9795-5E9EE0222661}">
      <dsp:nvSpPr>
        <dsp:cNvPr id="0" name=""/>
        <dsp:cNvSpPr/>
      </dsp:nvSpPr>
      <dsp:spPr>
        <a:xfrm>
          <a:off x="5522594" y="2476499"/>
          <a:ext cx="792479" cy="49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Стоимость  продукта</a:t>
          </a:r>
        </a:p>
      </dsp:txBody>
      <dsp:txXfrm>
        <a:off x="5537101" y="2491006"/>
        <a:ext cx="763465" cy="466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90600" y="2438400"/>
            <a:ext cx="7883825" cy="1200329"/>
          </a:xfrm>
          <a:prstGeom prst="rect">
            <a:avLst/>
          </a:prstGeom>
          <a:noFill/>
          <a:scene3d>
            <a:camera prst="obliqueTopRight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Студенческий акселератор  </a:t>
            </a:r>
          </a:p>
          <a:p>
            <a:pPr algn="ctr"/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МГТУ им Баумана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37C9BEC-7367-9A01-6F79-DAA8B979B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64680"/>
              </p:ext>
            </p:extLst>
          </p:nvPr>
        </p:nvGraphicFramePr>
        <p:xfrm>
          <a:off x="9601201" y="3962400"/>
          <a:ext cx="1371600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8333">
                  <a:extLst>
                    <a:ext uri="{9D8B030D-6E8A-4147-A177-3AD203B41FA5}">
                      <a16:colId xmlns:a16="http://schemas.microsoft.com/office/drawing/2014/main" val="3273300837"/>
                    </a:ext>
                  </a:extLst>
                </a:gridCol>
                <a:gridCol w="683267">
                  <a:extLst>
                    <a:ext uri="{9D8B030D-6E8A-4147-A177-3AD203B41FA5}">
                      <a16:colId xmlns:a16="http://schemas.microsoft.com/office/drawing/2014/main" val="2251134014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just"/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ЗАКАЗЧИК</a:t>
                      </a:r>
                    </a:p>
                    <a:p>
                      <a:pPr algn="just"/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590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387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EDB20-11DF-98A3-4561-E37CBF9C3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Листинг проектов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946F12-5B68-CCF8-01E9-8A86F2AD0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Формирование связи автора  и проекта, необходима для мотивационной «Инициатива не отделена от инициатора» , и для того чтобы снять соревнование между   похожими проектами (через их объединение)</a:t>
            </a:r>
          </a:p>
          <a:p>
            <a:pPr marL="0" indent="0" algn="ctr">
              <a:buNone/>
            </a:pPr>
            <a:endParaRPr lang="ru-RU" sz="2200" dirty="0"/>
          </a:p>
          <a:p>
            <a:pPr marL="0" indent="0" algn="ctr">
              <a:buNone/>
            </a:pPr>
            <a:r>
              <a:rPr lang="ru-RU" sz="2200" dirty="0"/>
              <a:t>Проекты авторов должны быть иметь внутреннюю мотивацию. Соревнование может происходить только между сложившимися проектами, иначе мы будем терять интересные решения.  </a:t>
            </a:r>
          </a:p>
        </p:txBody>
      </p:sp>
    </p:spTree>
    <p:extLst>
      <p:ext uri="{BB962C8B-B14F-4D97-AF65-F5344CB8AC3E}">
        <p14:creationId xmlns:p14="http://schemas.microsoft.com/office/powerpoint/2010/main" val="3360975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ПЕРВЫЙ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800" dirty="0"/>
              <a:t>Знакомство с участниками.</a:t>
            </a:r>
          </a:p>
          <a:p>
            <a:r>
              <a:rPr lang="ru-RU" sz="2800" dirty="0"/>
              <a:t>Вводная часть про продуктовое мышление и ценностный подход.</a:t>
            </a:r>
          </a:p>
          <a:p>
            <a:r>
              <a:rPr lang="ru-RU" sz="2800" dirty="0"/>
              <a:t>Групповая работа, по технологии чистый лист.</a:t>
            </a:r>
          </a:p>
          <a:p>
            <a:r>
              <a:rPr lang="ru-RU" sz="2800" dirty="0"/>
              <a:t>Ввод понятия стратегическая полнота проекта </a:t>
            </a:r>
          </a:p>
          <a:p>
            <a:r>
              <a:rPr lang="ru-RU" sz="2800" dirty="0"/>
              <a:t>Домашнее задание.</a:t>
            </a:r>
          </a:p>
          <a:p>
            <a:r>
              <a:rPr lang="ru-RU" sz="2800" dirty="0"/>
              <a:t>Рефлексия по итогам проекта.</a:t>
            </a:r>
          </a:p>
          <a:p>
            <a:pPr marL="514350" indent="-514350">
              <a:buAutoNum type="arabicPeriod" startAt="2"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052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ПЕРВЫЙ ТАКТ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Знакомство:</a:t>
            </a:r>
          </a:p>
          <a:p>
            <a:pPr marL="0" indent="0" algn="just">
              <a:buNone/>
            </a:pPr>
            <a:r>
              <a:rPr lang="ru-RU" sz="1600" dirty="0"/>
              <a:t>Знакомство проводится в проводиться в следующем формате : участник представляются   - имя , фамилия, какой факультет, зачем пришёл, какой проект - краткое описание (в течении пяти минут) Все представляются по очереди, лучше стараться , чтобы остальные участники не мешали выступающему. </a:t>
            </a:r>
          </a:p>
          <a:p>
            <a:pPr marL="0" indent="0" algn="just">
              <a:buNone/>
            </a:pPr>
            <a:r>
              <a:rPr lang="ru-RU" sz="1600" dirty="0"/>
              <a:t>Модератор , </a:t>
            </a:r>
            <a:r>
              <a:rPr lang="ru-RU" sz="1600" dirty="0" err="1"/>
              <a:t>трекер</a:t>
            </a:r>
            <a:r>
              <a:rPr lang="ru-RU" sz="1600" dirty="0"/>
              <a:t> обращает внимание на то что студенты говорят больше о процессе , о том как и что они будут делать и переключает внимание на то , что базовый элемент любого бизнеса это продукт:</a:t>
            </a:r>
          </a:p>
          <a:p>
            <a:pPr marL="0" indent="0" algn="just">
              <a:buNone/>
            </a:pPr>
            <a:r>
              <a:rPr lang="ru-RU" sz="1600" dirty="0"/>
              <a:t>	</a:t>
            </a:r>
            <a:r>
              <a:rPr lang="ru-RU" sz="1600" b="1" dirty="0"/>
              <a:t>Продукт</a:t>
            </a:r>
            <a:r>
              <a:rPr lang="ru-RU" sz="1600" dirty="0"/>
              <a:t> является , не результатом деятельности команды,  а результатом коммуникации в которой  команда и потребитель услуги согласуют свои предоставления о результате деятельности команды, только данная коммутация является продуктивной, приводящей к контракту. Лучше ввести понятие Эмпатии, как способность предположить чувства и дей</a:t>
            </a:r>
          </a:p>
          <a:p>
            <a:pPr marL="0" indent="0" algn="just">
              <a:buNone/>
            </a:pPr>
            <a:r>
              <a:rPr lang="ru-RU" sz="1600" dirty="0"/>
              <a:t>	</a:t>
            </a:r>
            <a:r>
              <a:rPr lang="ru-RU" sz="1600" b="1" dirty="0"/>
              <a:t>Ценность</a:t>
            </a:r>
            <a:r>
              <a:rPr lang="ru-RU" sz="1600" dirty="0"/>
              <a:t>  -  команда должна принять тот факт,  что каждый их членов команды, контрагентов является ценностью, по своему функционалу и правильная согласованность членов команды по ценностям и представлениям приведет команду к результату. </a:t>
            </a:r>
          </a:p>
          <a:p>
            <a:pPr marL="0" indent="0" algn="ctr">
              <a:buNone/>
            </a:pPr>
            <a:r>
              <a:rPr lang="ru-RU" sz="1600" dirty="0"/>
              <a:t>Формула </a:t>
            </a:r>
          </a:p>
          <a:p>
            <a:pPr marL="0" indent="0" algn="ctr">
              <a:buNone/>
            </a:pPr>
            <a:r>
              <a:rPr lang="ru-RU" sz="1600" b="1" dirty="0"/>
              <a:t>Команда </a:t>
            </a:r>
            <a:r>
              <a:rPr lang="ru-RU" sz="1600" dirty="0"/>
              <a:t> формирует ценность – </a:t>
            </a:r>
            <a:r>
              <a:rPr lang="ru-RU" sz="1600" b="1" dirty="0"/>
              <a:t>Ценность</a:t>
            </a:r>
            <a:r>
              <a:rPr lang="ru-RU" sz="1600" dirty="0"/>
              <a:t>   предмет коммуникации с   </a:t>
            </a:r>
            <a:r>
              <a:rPr lang="ru-RU" sz="1600" b="1" dirty="0"/>
              <a:t>Потребителем</a:t>
            </a:r>
            <a:r>
              <a:rPr lang="ru-RU" sz="1600" dirty="0"/>
              <a:t> 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602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ПЕРВЫЙ ТАКТ  (2)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Групповая работа:</a:t>
            </a:r>
          </a:p>
          <a:p>
            <a:pPr marL="0" indent="0">
              <a:buNone/>
            </a:pPr>
            <a:r>
              <a:rPr lang="ru-RU" sz="1600" dirty="0"/>
              <a:t>Участникам задаётся три вопроса:</a:t>
            </a:r>
          </a:p>
          <a:p>
            <a:pPr marL="0" indent="0">
              <a:buNone/>
            </a:pPr>
            <a:r>
              <a:rPr lang="ru-RU" sz="1600" dirty="0"/>
              <a:t>1. </a:t>
            </a:r>
            <a:r>
              <a:rPr lang="ru-RU" sz="1600" b="1" dirty="0"/>
              <a:t>Ваше мнение о  существующих рыночных нишах </a:t>
            </a:r>
            <a:r>
              <a:rPr lang="ru-RU" sz="1600" dirty="0"/>
              <a:t>или потребностях того рынка или направления деятельности? Тема которая интересует именно студента ( не группу проекта в которой он участвует).</a:t>
            </a:r>
          </a:p>
          <a:p>
            <a:pPr marL="0" indent="0">
              <a:buNone/>
            </a:pPr>
            <a:r>
              <a:rPr lang="ru-RU" sz="1600" dirty="0"/>
              <a:t>2. </a:t>
            </a:r>
            <a:r>
              <a:rPr lang="ru-RU" sz="1600" b="1" dirty="0"/>
              <a:t>Ваша роль на рынке и в проекте</a:t>
            </a:r>
            <a:r>
              <a:rPr lang="ru-RU" sz="1600" dirty="0"/>
              <a:t>, как вы позиционируете себя на рынке , или  в команде. Очень важно чтобы студент лично позиционировал себя перед командой, и определи своё видение проекта на рынке.</a:t>
            </a:r>
          </a:p>
          <a:p>
            <a:pPr marL="0" indent="0">
              <a:buNone/>
            </a:pPr>
            <a:r>
              <a:rPr lang="ru-RU" sz="1600" dirty="0"/>
              <a:t>3. </a:t>
            </a:r>
            <a:r>
              <a:rPr lang="ru-RU" sz="1600" b="1" dirty="0"/>
              <a:t>Одеяльный образ будущего проекта</a:t>
            </a:r>
            <a:r>
              <a:rPr lang="ru-RU" sz="1600" dirty="0"/>
              <a:t>, как студент видит идеальную реализацию, срок реализации в данном случае не принципиален, главное как видит идеальное будущее проекта. Очень важно конкретное описание с какими то понятными параметрами. </a:t>
            </a:r>
          </a:p>
          <a:p>
            <a:pPr marL="0" indent="0">
              <a:buNone/>
            </a:pPr>
            <a:r>
              <a:rPr lang="ru-RU" sz="1600" dirty="0"/>
              <a:t>Все ответы студенты записывают на чистом листе, и по очереди зачитывают, очень важно , чтобы именно записали, так как это пробуждает когнитивную рефлексию, пробуждает творческие способности студента.</a:t>
            </a:r>
          </a:p>
          <a:p>
            <a:pPr marL="0" indent="0">
              <a:buNone/>
            </a:pPr>
            <a:r>
              <a:rPr lang="ru-RU" sz="1600" dirty="0"/>
              <a:t>На запись лучше давать не более 7 минут , чтобы они не отвлекались.</a:t>
            </a:r>
          </a:p>
          <a:p>
            <a:pPr marL="0" indent="0">
              <a:buNone/>
            </a:pPr>
            <a:r>
              <a:rPr lang="ru-RU" sz="1600" dirty="0"/>
              <a:t>Далее студенты по очереди зачитывают свою позицию. После каждого выступления важно чтобы команда  и участники других команд, которые будут на встрече рефлексировали на выступление и давали оценку по положительном залоге.  Дискуссия га это этапе возможна но ее надо, моделировать до 1 - 2 мин</a:t>
            </a:r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409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ПЕРВЫЙ ТАКТ  (3)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Стратегическая полнота проекта:</a:t>
            </a:r>
          </a:p>
          <a:p>
            <a:pPr marL="0" indent="0">
              <a:buNone/>
            </a:pPr>
            <a:r>
              <a:rPr lang="ru-RU" sz="1600" dirty="0"/>
              <a:t>По завершению групповой работы участникам даётся термин «стратегическая полнота – необходимые и достаточные факторы  и ресурсы для реализации минимально но рентабельного сценария проекта. Фактически что необходимо для выхода проекта на точку рентабельности, для чего рисуется круг и делится на сектора: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Круг обозначает полноту и цельность проекта , а сектора определяют  те факторы, ресурсы направления которые закрыты , и соответственно штрихуются и те которые на данный момент отсутствуют. 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4E86774C-07CB-111D-CA74-85F685A8B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1318274"/>
              </p:ext>
            </p:extLst>
          </p:nvPr>
        </p:nvGraphicFramePr>
        <p:xfrm>
          <a:off x="1600200" y="2209800"/>
          <a:ext cx="49530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899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ПЕРВЫЙ ТАКТ  (3)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r>
              <a:rPr lang="ru-RU" sz="1600" b="1" dirty="0"/>
              <a:t>Домашнее задание :</a:t>
            </a:r>
          </a:p>
          <a:p>
            <a:pPr marL="0" indent="0" algn="just">
              <a:buNone/>
            </a:pPr>
            <a:r>
              <a:rPr lang="ru-RU" sz="1600" dirty="0"/>
              <a:t>	В качестве домашнего задания команде надо будет определиться со своим проектом, и сделать на него презентацию из трёх страниц. Презентация позволит  вербализовать видение проекта командой,  и довести проект для каких то реальных амбиций. Главное условие презентации – это сжать первый этап реализации до одного месяца.</a:t>
            </a:r>
          </a:p>
          <a:p>
            <a:pPr marL="0" indent="0" algn="just">
              <a:buNone/>
            </a:pPr>
            <a:r>
              <a:rPr lang="ru-RU" sz="1600" dirty="0"/>
              <a:t>	Домашнее задание присылается за день до встречи.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r>
              <a:rPr lang="ru-RU" sz="1600" b="1" dirty="0"/>
              <a:t>Рефлексия:</a:t>
            </a:r>
          </a:p>
          <a:p>
            <a:pPr marL="0" indent="0" algn="just">
              <a:buNone/>
            </a:pPr>
            <a:r>
              <a:rPr lang="ru-RU" sz="1600" dirty="0"/>
              <a:t>	В завершении занятия проводиться рефлексия на которой каждый студент рассказывает о своих чувствах, какие он испытывал во время занятия. Студенты говорят об этом по очереди.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228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95EEA-1159-10A0-9D83-26A69550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первого такта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E74E74-1E8E-039E-BFFF-2CB25845D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Формирование образа проекта </a:t>
            </a:r>
          </a:p>
          <a:p>
            <a:r>
              <a:rPr lang="ru-RU" dirty="0"/>
              <a:t>Уплотнение образа проекта до одного месяца, через оригинальные решения и использования опыта в этой области.</a:t>
            </a:r>
          </a:p>
          <a:p>
            <a:r>
              <a:rPr lang="ru-RU" dirty="0"/>
              <a:t>Обеспечение понимание командой стратегической полноты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908332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ВТОРОЙ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800" dirty="0"/>
              <a:t>Знакомство с участниками.</a:t>
            </a:r>
          </a:p>
          <a:p>
            <a:r>
              <a:rPr lang="ru-RU" sz="2800" dirty="0"/>
              <a:t>Презентация домашнего задания каждой проектной группой</a:t>
            </a:r>
          </a:p>
          <a:p>
            <a:r>
              <a:rPr lang="ru-RU" sz="2800" dirty="0"/>
              <a:t>Групповая работа, контрагенты и связи.</a:t>
            </a:r>
          </a:p>
          <a:p>
            <a:r>
              <a:rPr lang="ru-RU" sz="2800" dirty="0"/>
              <a:t>Создание бизнес-схемы </a:t>
            </a:r>
          </a:p>
          <a:p>
            <a:r>
              <a:rPr lang="ru-RU" sz="2800" dirty="0"/>
              <a:t>Рефлексия по итогам занятия.</a:t>
            </a:r>
          </a:p>
          <a:p>
            <a:pPr marL="514350" indent="-514350">
              <a:buAutoNum type="arabicPeriod" startAt="2"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2736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ВТОРОЙ  ТАКТ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Знакомство:</a:t>
            </a:r>
          </a:p>
          <a:p>
            <a:pPr marL="0" indent="0" algn="just">
              <a:buNone/>
            </a:pPr>
            <a:r>
              <a:rPr lang="ru-RU" sz="1600" dirty="0"/>
              <a:t>Знакомство проводится в проводиться в следующем формате : участник представляются   -  имя, к какой проектной группе относится (название проекта) и зачем пришёл. </a:t>
            </a:r>
          </a:p>
          <a:p>
            <a:pPr marL="0" indent="0" algn="just">
              <a:buNone/>
            </a:pPr>
            <a:r>
              <a:rPr lang="ru-RU" sz="1600" b="1" dirty="0"/>
              <a:t>Презентация домашней работы:</a:t>
            </a:r>
          </a:p>
          <a:p>
            <a:pPr marL="0" indent="0" algn="just">
              <a:buNone/>
            </a:pPr>
            <a:r>
              <a:rPr lang="ru-RU" sz="1600" dirty="0"/>
              <a:t>Лидеры команд или авторы проектов,  презентуют работу  на 3 листах – описание проекта, со своими комментариями, и презентуют диаграмму стратегической полноты. Участники других проектов. </a:t>
            </a:r>
          </a:p>
          <a:p>
            <a:pPr marL="0" indent="0" algn="just">
              <a:buNone/>
            </a:pPr>
            <a:r>
              <a:rPr lang="ru-RU" sz="1600" dirty="0"/>
              <a:t>Другие участники рефлексируют на  доклад предлагают какие-то свои решения или выходы на какие то ресурсы. В данном шаге очень важна групповая работа </a:t>
            </a:r>
          </a:p>
          <a:p>
            <a:pPr marL="0" indent="0" algn="just">
              <a:buNone/>
            </a:pPr>
            <a:r>
              <a:rPr lang="ru-RU" sz="1600" b="1" dirty="0"/>
              <a:t>Групповая работа – контрагенты, связи:</a:t>
            </a:r>
          </a:p>
          <a:p>
            <a:pPr marL="0" indent="0" algn="just">
              <a:buNone/>
            </a:pPr>
            <a:r>
              <a:rPr lang="ru-RU" sz="1600" dirty="0"/>
              <a:t>В начале даётся вводная часть , что такое группа  - компания , её деловая и социальная миссия , что такое контрагенты компании и как они связаны с ядерной , основной группой компании.</a:t>
            </a:r>
          </a:p>
          <a:p>
            <a:pPr marL="0" indent="0" algn="just">
              <a:buNone/>
            </a:pPr>
            <a:r>
              <a:rPr lang="ru-RU" sz="1600" dirty="0"/>
              <a:t>Далее , методом Чистого листа, участники по отдельности выписывают контрагентов компании (потребителей услуг и  продукции компании), поставщиков (смежников) и других контрагентов , которые обеспечивают помогающие процессы. </a:t>
            </a:r>
          </a:p>
          <a:p>
            <a:pPr marL="0" indent="0" algn="just">
              <a:buNone/>
            </a:pPr>
            <a:r>
              <a:rPr lang="ru-RU" sz="1600" dirty="0"/>
              <a:t>После создание 3х таблиц участники рейтингуют контрагентов , если их больше чем пять, если контрагент является незаменимым, то его оставляют. Если контрагентов , тот рейтингуют не самих контрагентов, а их классы и виды.</a:t>
            </a:r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08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ВТОРОЙ  ТАКТ (2)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/>
              <a:t>Групповая работа – контрагенты, связи:</a:t>
            </a:r>
          </a:p>
          <a:p>
            <a:pPr marL="0" indent="0" algn="just">
              <a:buNone/>
            </a:pPr>
            <a:r>
              <a:rPr lang="ru-RU" sz="1600" dirty="0"/>
              <a:t>По итогам работы с контрагентами у каждой команды появляется три таблицы, потребители, поставщики , смежниками.</a:t>
            </a:r>
          </a:p>
          <a:p>
            <a:pPr marL="0" indent="0" algn="just">
              <a:buNone/>
            </a:pPr>
            <a:r>
              <a:rPr lang="ru-RU" sz="1600" dirty="0"/>
              <a:t>Контрагенты, размещаются в схеме: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ABFBFE7-952C-B20B-38EE-D347BB74964C}"/>
              </a:ext>
            </a:extLst>
          </p:cNvPr>
          <p:cNvSpPr/>
          <p:nvPr/>
        </p:nvSpPr>
        <p:spPr>
          <a:xfrm>
            <a:off x="3657600" y="32766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Проект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2B9344-F1FE-9761-017B-290896A068A2}"/>
              </a:ext>
            </a:extLst>
          </p:cNvPr>
          <p:cNvSpPr/>
          <p:nvPr/>
        </p:nvSpPr>
        <p:spPr>
          <a:xfrm>
            <a:off x="8382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3318F26-ABF4-FD56-3382-6C44001A2E96}"/>
              </a:ext>
            </a:extLst>
          </p:cNvPr>
          <p:cNvSpPr/>
          <p:nvPr/>
        </p:nvSpPr>
        <p:spPr>
          <a:xfrm>
            <a:off x="838200" y="36195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67D019-46FC-5498-D843-FCE2515708F3}"/>
              </a:ext>
            </a:extLst>
          </p:cNvPr>
          <p:cNvSpPr/>
          <p:nvPr/>
        </p:nvSpPr>
        <p:spPr>
          <a:xfrm>
            <a:off x="838200" y="4260175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DAC82D6-47C3-7515-9F1A-A3388DC7CDCA}"/>
              </a:ext>
            </a:extLst>
          </p:cNvPr>
          <p:cNvSpPr/>
          <p:nvPr/>
        </p:nvSpPr>
        <p:spPr>
          <a:xfrm>
            <a:off x="60960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Потребитель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26EF9D6-B64F-AF4B-575E-0F6194D12746}"/>
              </a:ext>
            </a:extLst>
          </p:cNvPr>
          <p:cNvSpPr/>
          <p:nvPr/>
        </p:nvSpPr>
        <p:spPr>
          <a:xfrm>
            <a:off x="6096000" y="36195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Потребитель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CD7D29A-D723-1FF9-5974-3136DDD536C5}"/>
              </a:ext>
            </a:extLst>
          </p:cNvPr>
          <p:cNvSpPr/>
          <p:nvPr/>
        </p:nvSpPr>
        <p:spPr>
          <a:xfrm>
            <a:off x="6096000" y="4260175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Потребитель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C7129DA4-5FA2-84F2-C87D-62899EF942DD}"/>
              </a:ext>
            </a:extLst>
          </p:cNvPr>
          <p:cNvCxnSpPr>
            <a:stCxn id="5" idx="3"/>
            <a:endCxn id="4" idx="2"/>
          </p:cNvCxnSpPr>
          <p:nvPr/>
        </p:nvCxnSpPr>
        <p:spPr>
          <a:xfrm>
            <a:off x="2667000" y="3238500"/>
            <a:ext cx="990600" cy="647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908BEFC6-A044-3955-46B7-A7C95285C34F}"/>
              </a:ext>
            </a:extLst>
          </p:cNvPr>
          <p:cNvCxnSpPr>
            <a:stCxn id="6" idx="3"/>
            <a:endCxn id="4" idx="2"/>
          </p:cNvCxnSpPr>
          <p:nvPr/>
        </p:nvCxnSpPr>
        <p:spPr>
          <a:xfrm>
            <a:off x="2667000" y="3886200"/>
            <a:ext cx="990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F7882AA-ADB3-D85B-CCCC-973354FD165D}"/>
              </a:ext>
            </a:extLst>
          </p:cNvPr>
          <p:cNvCxnSpPr>
            <a:stCxn id="7" idx="3"/>
            <a:endCxn id="4" idx="2"/>
          </p:cNvCxnSpPr>
          <p:nvPr/>
        </p:nvCxnSpPr>
        <p:spPr>
          <a:xfrm flipV="1">
            <a:off x="2667000" y="3886200"/>
            <a:ext cx="990600" cy="64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B964FCE5-6BD7-06B5-A555-11B033BB077D}"/>
              </a:ext>
            </a:extLst>
          </p:cNvPr>
          <p:cNvCxnSpPr>
            <a:stCxn id="4" idx="6"/>
            <a:endCxn id="8" idx="1"/>
          </p:cNvCxnSpPr>
          <p:nvPr/>
        </p:nvCxnSpPr>
        <p:spPr>
          <a:xfrm flipV="1">
            <a:off x="4953000" y="3238500"/>
            <a:ext cx="1143000" cy="647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0C46D9F2-6A0A-031E-812F-ACAED558A7B1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4953000" y="3886200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F2C98801-AC37-A4DE-9476-F8CE4CDEDF29}"/>
              </a:ext>
            </a:extLst>
          </p:cNvPr>
          <p:cNvCxnSpPr>
            <a:stCxn id="4" idx="6"/>
            <a:endCxn id="10" idx="1"/>
          </p:cNvCxnSpPr>
          <p:nvPr/>
        </p:nvCxnSpPr>
        <p:spPr>
          <a:xfrm>
            <a:off x="4953000" y="3886200"/>
            <a:ext cx="1143000" cy="64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4971551-6748-F404-2329-DE61655DF829}"/>
              </a:ext>
            </a:extLst>
          </p:cNvPr>
          <p:cNvSpPr/>
          <p:nvPr/>
        </p:nvSpPr>
        <p:spPr>
          <a:xfrm>
            <a:off x="2971800" y="53340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Смежники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A55A6E4-C430-B179-8E1D-CADE03B1B048}"/>
              </a:ext>
            </a:extLst>
          </p:cNvPr>
          <p:cNvSpPr/>
          <p:nvPr/>
        </p:nvSpPr>
        <p:spPr>
          <a:xfrm>
            <a:off x="4648200" y="53340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Смежники</a:t>
            </a: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844B8AA-F45F-2D51-1CAD-C7B6CE151821}"/>
              </a:ext>
            </a:extLst>
          </p:cNvPr>
          <p:cNvCxnSpPr>
            <a:stCxn id="23" idx="0"/>
            <a:endCxn id="4" idx="4"/>
          </p:cNvCxnSpPr>
          <p:nvPr/>
        </p:nvCxnSpPr>
        <p:spPr>
          <a:xfrm flipV="1">
            <a:off x="3619500" y="4495800"/>
            <a:ext cx="68580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7EC29832-8624-2609-32C2-5B72B2470DB4}"/>
              </a:ext>
            </a:extLst>
          </p:cNvPr>
          <p:cNvCxnSpPr>
            <a:stCxn id="24" idx="0"/>
            <a:endCxn id="4" idx="4"/>
          </p:cNvCxnSpPr>
          <p:nvPr/>
        </p:nvCxnSpPr>
        <p:spPr>
          <a:xfrm flipH="1" flipV="1">
            <a:off x="4305300" y="4495800"/>
            <a:ext cx="99060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BF1274CD-66A7-E4AB-564C-67756A2485C2}"/>
              </a:ext>
            </a:extLst>
          </p:cNvPr>
          <p:cNvSpPr/>
          <p:nvPr/>
        </p:nvSpPr>
        <p:spPr>
          <a:xfrm>
            <a:off x="3581400" y="2360388"/>
            <a:ext cx="1371600" cy="502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Команда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E1C0D2B7-9203-3B00-D0CC-61D8E7729594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4267200" y="2862714"/>
            <a:ext cx="1630" cy="3939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53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4233E4-C73C-E1E6-556E-4D58F111E7A1}"/>
              </a:ext>
            </a:extLst>
          </p:cNvPr>
          <p:cNvSpPr txBox="1"/>
          <p:nvPr/>
        </p:nvSpPr>
        <p:spPr>
          <a:xfrm>
            <a:off x="228600" y="609600"/>
            <a:ext cx="86868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b="1" dirty="0"/>
              <a:t>Цели внедрения акселерационной программы:</a:t>
            </a:r>
          </a:p>
          <a:p>
            <a:r>
              <a:rPr lang="ru-RU" sz="1900" b="1" dirty="0"/>
              <a:t>развитие университетского технологического предпринимательства</a:t>
            </a:r>
          </a:p>
          <a:p>
            <a:r>
              <a:rPr lang="ru-RU" sz="1900" b="1" dirty="0"/>
              <a:t>формирования инновационных продуктов и вовлечения проектных программ </a:t>
            </a:r>
            <a:r>
              <a:rPr lang="ru-RU" sz="1900" dirty="0"/>
              <a:t>в технологическое предпринимательство по одному из технологических направлений, определенных с учетом приоритетных направлений развития науки, технологий и техники в Российской Федерации и (или) перечня критических технологий Российской Федерации, которые утверждены Указом Президента Российской Федерации от 7 июля 2011 г. № 899 «Об утверждении приоритетных направлений развития науки, технологий и техники в Российской Федерации и перечня критических технологий Российской Федерации».</a:t>
            </a:r>
          </a:p>
          <a:p>
            <a:r>
              <a:rPr lang="ru-RU" sz="1900" b="1" dirty="0"/>
              <a:t>Повышение количества и качества студенческих технологических проектов</a:t>
            </a:r>
            <a:r>
              <a:rPr lang="ru-RU" sz="1900" dirty="0"/>
              <a:t>;</a:t>
            </a:r>
          </a:p>
          <a:p>
            <a:r>
              <a:rPr lang="ru-RU" sz="1900" b="1" dirty="0"/>
              <a:t>Стимулирование предпринимательской деятельности студентов </a:t>
            </a:r>
            <a:r>
              <a:rPr lang="ru-RU" sz="1900" dirty="0"/>
              <a:t>в вузах;</a:t>
            </a:r>
          </a:p>
          <a:p>
            <a:r>
              <a:rPr lang="ru-RU" sz="1900" b="1" dirty="0"/>
              <a:t>Коммерциализация научных разработок</a:t>
            </a:r>
            <a:r>
              <a:rPr lang="ru-RU" sz="1900" dirty="0"/>
              <a:t>;</a:t>
            </a:r>
          </a:p>
          <a:p>
            <a:r>
              <a:rPr lang="ru-RU" sz="1900" b="1" dirty="0"/>
              <a:t>Доступ к информации о развитии проектов</a:t>
            </a:r>
            <a:r>
              <a:rPr lang="ru-RU" sz="1900" dirty="0"/>
              <a:t>;</a:t>
            </a:r>
          </a:p>
          <a:p>
            <a:r>
              <a:rPr lang="ru-RU" sz="1900" b="1" dirty="0"/>
              <a:t>Предоставление экспертизы профессорско-преподавательского состава </a:t>
            </a:r>
            <a:r>
              <a:rPr lang="ru-RU" sz="1900" dirty="0"/>
              <a:t>(ППС), научных сотрудников и аспирантов;</a:t>
            </a:r>
          </a:p>
          <a:p>
            <a:r>
              <a:rPr lang="ru-RU" sz="1900" b="1" dirty="0"/>
              <a:t>Создание связей между экспертами в лице ППС </a:t>
            </a:r>
            <a:r>
              <a:rPr lang="ru-RU" sz="1900" dirty="0"/>
              <a:t>и студенческими стартапами;</a:t>
            </a:r>
          </a:p>
          <a:p>
            <a:r>
              <a:rPr lang="ru-RU" sz="1900" b="1" dirty="0"/>
              <a:t>Сфокусированный запрос со стороны бизнес-заказчиков </a:t>
            </a:r>
            <a:r>
              <a:rPr lang="ru-RU" sz="1900" dirty="0"/>
              <a:t>в отношении</a:t>
            </a:r>
          </a:p>
        </p:txBody>
      </p:sp>
    </p:spTree>
    <p:extLst>
      <p:ext uri="{BB962C8B-B14F-4D97-AF65-F5344CB8AC3E}">
        <p14:creationId xmlns:p14="http://schemas.microsoft.com/office/powerpoint/2010/main" val="4200033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ВТОРОЙ  ТАКТ (3)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/>
              <a:t>Групповая работа – контрагенты, связи:</a:t>
            </a:r>
          </a:p>
          <a:p>
            <a:pPr marL="0" indent="0" algn="just">
              <a:buNone/>
            </a:pPr>
            <a:r>
              <a:rPr lang="ru-RU" sz="1600" dirty="0"/>
              <a:t>Команда  расставляет элементы в  бизнес схеме, определяя конкретных контрагентов прямо в схеме. Задача этапа , это визуализация бизнес – схемы, и понимание роли каждого контрагента. Каждый контрагент расшивается на следующие параметры которые студентам необходимо уточнить: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D3071B8-63A3-D560-A074-5973717844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9175158"/>
              </p:ext>
            </p:extLst>
          </p:nvPr>
        </p:nvGraphicFramePr>
        <p:xfrm>
          <a:off x="609600" y="2590800"/>
          <a:ext cx="79248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5834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ВТОРОЙ  ТАКТ (4)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Групповая работа – контрагенты, связи:</a:t>
            </a:r>
          </a:p>
          <a:p>
            <a:pPr marL="0" indent="0">
              <a:buNone/>
            </a:pPr>
            <a:r>
              <a:rPr lang="ru-RU" sz="1600" dirty="0"/>
              <a:t>Ввод модели </a:t>
            </a:r>
            <a:r>
              <a:rPr lang="en-US" sz="1600" b="1" dirty="0"/>
              <a:t>Customer Development</a:t>
            </a:r>
            <a:r>
              <a:rPr lang="ru-RU" sz="1600" b="1" dirty="0"/>
              <a:t>, </a:t>
            </a:r>
            <a:r>
              <a:rPr lang="ru-RU" sz="1600" dirty="0"/>
              <a:t>методология глубокого исследования рынка, которая позволяет исследовать полноценно исследовать потребителя, в том случае если рынок стартапа </a:t>
            </a:r>
            <a:r>
              <a:rPr lang="en-US" sz="1600" dirty="0"/>
              <a:t>B2C</a:t>
            </a:r>
            <a:r>
              <a:rPr lang="ru-RU" sz="1600" dirty="0"/>
              <a:t>. Но так или иначе , эти компетенции будут нужны стартапу.</a:t>
            </a:r>
          </a:p>
          <a:p>
            <a:pPr marL="0" indent="0">
              <a:buNone/>
            </a:pPr>
            <a:r>
              <a:rPr lang="ru-RU" sz="1600" b="1" dirty="0"/>
              <a:t>Рефлексия:</a:t>
            </a:r>
          </a:p>
          <a:p>
            <a:pPr marL="0" indent="0">
              <a:buNone/>
            </a:pPr>
            <a:r>
              <a:rPr lang="ru-RU" sz="1600" dirty="0"/>
              <a:t>По итогам занятия проводиться рефлексия в стандартной форме.</a:t>
            </a:r>
          </a:p>
          <a:p>
            <a:pPr marL="0" indent="0">
              <a:buNone/>
            </a:pPr>
            <a:r>
              <a:rPr lang="ru-RU" sz="1600" b="1" dirty="0"/>
              <a:t>Домашняя работа:</a:t>
            </a:r>
          </a:p>
          <a:p>
            <a:pPr marL="0" indent="0">
              <a:buNone/>
            </a:pPr>
            <a:r>
              <a:rPr lang="ru-RU" sz="1600" dirty="0"/>
              <a:t>В рамках домашнего задания, студенты проводят опрос потенциальных потребителей услуг и продуктов старта и постараться получить от них информацию о примерной стоимости продукта на рынке, и также если продукт не уникален, и рынок на него уже существует, студенты формируют сравнительную таблицу по конкурентам.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Методичка как проводить исследования потребительского рынка прилагается.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9634F91A-F0A5-1063-5CF7-1335F1265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939280"/>
              </p:ext>
            </p:extLst>
          </p:nvPr>
        </p:nvGraphicFramePr>
        <p:xfrm>
          <a:off x="1371600" y="4038600"/>
          <a:ext cx="6096000" cy="130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1665157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24984735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3853194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2760292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0690696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12208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Название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Особенность продукта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Стоимость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Фишки продукта по отношению к конкуренту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/>
                        <a:t>Недостатики</a:t>
                      </a:r>
                      <a:r>
                        <a:rPr lang="ru-RU" sz="1100" dirty="0"/>
                        <a:t> продукта по отношению к конкуренту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Минимальный </a:t>
                      </a:r>
                      <a:r>
                        <a:rPr lang="ru-RU" sz="1100" dirty="0" err="1"/>
                        <a:t>уровнь</a:t>
                      </a:r>
                      <a:r>
                        <a:rPr lang="ru-RU" sz="1100" dirty="0"/>
                        <a:t> стоимости товара/</a:t>
                      </a:r>
                      <a:r>
                        <a:rPr lang="ru-RU" sz="1100" dirty="0" err="1"/>
                        <a:t>услкги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err="1"/>
                        <a:t>стратапа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98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903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064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6BA07-5F7A-46B0-2166-B4D29AC1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второго такта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7C7C47-1999-A0F9-FA6C-ADDEBAFFC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Определены  ключевые контрагенты и свойств.</a:t>
            </a:r>
          </a:p>
          <a:p>
            <a:r>
              <a:rPr lang="ru-RU" dirty="0"/>
              <a:t>Сформирование структура проекта </a:t>
            </a:r>
          </a:p>
          <a:p>
            <a:r>
              <a:rPr lang="ru-RU" dirty="0"/>
              <a:t>Изучены принципы «Бережливого стартапа» и методика изучения рынка.</a:t>
            </a:r>
          </a:p>
          <a:p>
            <a:r>
              <a:rPr lang="ru-RU" dirty="0"/>
              <a:t>Сформированы таблиц по контрагентам  в т.ч. внутренним.</a:t>
            </a:r>
          </a:p>
        </p:txBody>
      </p:sp>
    </p:spTree>
    <p:extLst>
      <p:ext uri="{BB962C8B-B14F-4D97-AF65-F5344CB8AC3E}">
        <p14:creationId xmlns:p14="http://schemas.microsoft.com/office/powerpoint/2010/main" val="3494506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ТРЕТИЙ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800" dirty="0"/>
              <a:t>Знакомство с участниками.</a:t>
            </a:r>
          </a:p>
          <a:p>
            <a:r>
              <a:rPr lang="ru-RU" sz="2800" dirty="0"/>
              <a:t>Презентация группой результатов исследования рынка и остальных контрагентов.</a:t>
            </a:r>
          </a:p>
          <a:p>
            <a:r>
              <a:rPr lang="en-US" sz="2800" dirty="0"/>
              <a:t>Unit</a:t>
            </a:r>
            <a:r>
              <a:rPr lang="ru-RU" sz="2800" dirty="0"/>
              <a:t> экономика – моделирование работы бизнеса.</a:t>
            </a:r>
          </a:p>
          <a:p>
            <a:r>
              <a:rPr lang="ru-RU" sz="2800" dirty="0"/>
              <a:t>Ввод понятия бизнес процесса, и их классификации.</a:t>
            </a:r>
          </a:p>
          <a:p>
            <a:r>
              <a:rPr lang="ru-RU" sz="2800" dirty="0"/>
              <a:t>Рефлексия по итогам занятия.</a:t>
            </a:r>
          </a:p>
          <a:p>
            <a:pPr marL="514350" indent="-514350">
              <a:buAutoNum type="arabicPeriod" startAt="2"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124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ТРЕРИЙ ТАКТ 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Знакомство:</a:t>
            </a:r>
          </a:p>
          <a:p>
            <a:pPr marL="0" indent="0" algn="just">
              <a:buNone/>
            </a:pPr>
            <a:r>
              <a:rPr lang="ru-RU" sz="1600" dirty="0"/>
              <a:t>Знакомство проводится в проводиться в следующем формате : участник представляются   -  имя, к какой проектной группе относится (название проекта) и зачем пришёл. </a:t>
            </a:r>
          </a:p>
          <a:p>
            <a:pPr marL="0" indent="0" algn="just">
              <a:buNone/>
            </a:pPr>
            <a:r>
              <a:rPr lang="ru-RU" sz="1600" b="1" dirty="0"/>
              <a:t>Презентация домашней работы:</a:t>
            </a:r>
          </a:p>
          <a:p>
            <a:pPr marL="0" indent="0" algn="just">
              <a:buNone/>
            </a:pPr>
            <a:r>
              <a:rPr lang="ru-RU" sz="1600" dirty="0"/>
              <a:t>Студенты,  кто проводит исследование рынка и контрагентов рассказывает о своём опыте. Лучше записывать данный опыт на видео и формировать базу данных для всего акселератора по исследованиям рынка. По результатам доклада , могут рефлексировать участники других групп.  Основным результатом домашнего задания должна быть бизнес схема,  в которой видны связи между проектом и контрагентами, и каждому контрагенту соответствует таблица с данными. </a:t>
            </a:r>
          </a:p>
          <a:p>
            <a:pPr marL="0" indent="0" algn="just">
              <a:buNone/>
            </a:pPr>
            <a:r>
              <a:rPr lang="ru-RU" sz="1600" b="1" dirty="0"/>
              <a:t>Групповая работа – </a:t>
            </a:r>
            <a:r>
              <a:rPr lang="en-US" sz="1600" b="1" dirty="0"/>
              <a:t>UNIT  </a:t>
            </a:r>
            <a:r>
              <a:rPr lang="ru-RU" sz="1600" b="1" dirty="0"/>
              <a:t>экономика:</a:t>
            </a:r>
          </a:p>
          <a:p>
            <a:pPr marL="0" indent="0" algn="just">
              <a:buNone/>
            </a:pPr>
            <a:r>
              <a:rPr lang="ru-RU" sz="1600" dirty="0"/>
              <a:t>В начале даётся вводная часть , что такое </a:t>
            </a:r>
            <a:r>
              <a:rPr lang="en-US" sz="1600" dirty="0"/>
              <a:t>UNIT </a:t>
            </a:r>
            <a:r>
              <a:rPr lang="ru-RU" sz="1600" dirty="0"/>
              <a:t>экономика (экономика единицы продукции с введением коэффициента масштабирования).  Описание модели </a:t>
            </a:r>
            <a:r>
              <a:rPr lang="en-US" sz="1600" dirty="0"/>
              <a:t>UNIT </a:t>
            </a:r>
            <a:r>
              <a:rPr lang="ru-RU" sz="1600" dirty="0"/>
              <a:t>экономики (описание даётся отдельно).</a:t>
            </a:r>
          </a:p>
          <a:p>
            <a:pPr marL="0" indent="0" algn="just">
              <a:buNone/>
            </a:pPr>
            <a:r>
              <a:rPr lang="ru-RU" sz="1600" dirty="0"/>
              <a:t>Студенты в групповом формате делают модель </a:t>
            </a:r>
            <a:r>
              <a:rPr lang="en-US" sz="1600" dirty="0"/>
              <a:t>UNIT </a:t>
            </a:r>
            <a:r>
              <a:rPr lang="ru-RU" sz="1600" dirty="0"/>
              <a:t>экономики.</a:t>
            </a:r>
          </a:p>
          <a:p>
            <a:pPr marL="0" indent="0" algn="just">
              <a:buNone/>
            </a:pPr>
            <a:r>
              <a:rPr lang="ru-RU" sz="1600" dirty="0"/>
              <a:t>Модель </a:t>
            </a:r>
            <a:r>
              <a:rPr lang="en-US" sz="1600" dirty="0"/>
              <a:t>UNIT</a:t>
            </a:r>
            <a:r>
              <a:rPr lang="ru-RU" sz="1600" dirty="0"/>
              <a:t>  экономики даётся отдельно , главное это понимание расходов с основным производственным процессов – по продуцированию стоимости , и вспомогательными процессами , в том числе процесса по обеспечению деятельности команды и сотрудников.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345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ТРЕРИЙ ТАКТ  (2)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" y="899318"/>
            <a:ext cx="8229600" cy="56840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600" b="1" dirty="0"/>
              <a:t>Групповая работа –</a:t>
            </a:r>
            <a:r>
              <a:rPr lang="en-US" sz="1600" b="1" dirty="0"/>
              <a:t>UNIT  </a:t>
            </a:r>
            <a:r>
              <a:rPr lang="ru-RU" sz="1600" b="1" dirty="0"/>
              <a:t>экономика:</a:t>
            </a:r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b="1" dirty="0"/>
          </a:p>
          <a:p>
            <a:pPr marL="0" indent="0" algn="just">
              <a:buNone/>
            </a:pPr>
            <a:r>
              <a:rPr lang="ru-RU" sz="1600" b="1" dirty="0"/>
              <a:t>- ((расходы </a:t>
            </a:r>
            <a:r>
              <a:rPr lang="ru-RU" sz="1600" b="1" dirty="0" err="1"/>
              <a:t>осн</a:t>
            </a:r>
            <a:r>
              <a:rPr lang="ru-RU" sz="1600" b="1" dirty="0"/>
              <a:t>. проц. на ед. продукции) + (</a:t>
            </a:r>
            <a:r>
              <a:rPr lang="ru-RU" sz="1600" b="1" dirty="0" err="1"/>
              <a:t>расх</a:t>
            </a:r>
            <a:r>
              <a:rPr lang="ru-RU" sz="1600" b="1" dirty="0"/>
              <a:t>. на. помог. проц. (за время </a:t>
            </a:r>
            <a:r>
              <a:rPr lang="ru-RU" sz="1600" b="1" dirty="0" err="1"/>
              <a:t>произв</a:t>
            </a:r>
            <a:r>
              <a:rPr lang="ru-RU" sz="1600" b="1" dirty="0"/>
              <a:t> ед. продукции)) + (</a:t>
            </a:r>
            <a:r>
              <a:rPr lang="ru-RU" sz="1600" b="1" dirty="0" err="1"/>
              <a:t>расх</a:t>
            </a:r>
            <a:r>
              <a:rPr lang="ru-RU" sz="1600" b="1" dirty="0"/>
              <a:t>. команда) + (прибыль)) + (стоимость единицы продукции) + (</a:t>
            </a:r>
            <a:r>
              <a:rPr lang="ru-RU" sz="1600" b="1" dirty="0" err="1"/>
              <a:t>доа</a:t>
            </a:r>
            <a:r>
              <a:rPr lang="ru-RU" sz="1600" b="1" dirty="0"/>
              <a:t>. доходы) = должно быть больше нуля. 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E346AB1-1146-FFA2-D9E5-0FF6ACD48E06}"/>
              </a:ext>
            </a:extLst>
          </p:cNvPr>
          <p:cNvSpPr/>
          <p:nvPr/>
        </p:nvSpPr>
        <p:spPr>
          <a:xfrm>
            <a:off x="3733800" y="26670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Проект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8FAD0F-E134-22C8-333A-2C91ABAF64D9}"/>
              </a:ext>
            </a:extLst>
          </p:cNvPr>
          <p:cNvSpPr/>
          <p:nvPr/>
        </p:nvSpPr>
        <p:spPr>
          <a:xfrm>
            <a:off x="1219200" y="23622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3D247E4-5CCE-A455-44D6-31A9409CEF86}"/>
              </a:ext>
            </a:extLst>
          </p:cNvPr>
          <p:cNvSpPr/>
          <p:nvPr/>
        </p:nvSpPr>
        <p:spPr>
          <a:xfrm>
            <a:off x="1219200" y="28194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E19DFA4-9F5F-8DE4-7C39-54E5C5E10786}"/>
              </a:ext>
            </a:extLst>
          </p:cNvPr>
          <p:cNvSpPr/>
          <p:nvPr/>
        </p:nvSpPr>
        <p:spPr>
          <a:xfrm>
            <a:off x="1219200" y="32766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7F199F8-2FF8-FA22-7782-232E1875D7E6}"/>
              </a:ext>
            </a:extLst>
          </p:cNvPr>
          <p:cNvSpPr/>
          <p:nvPr/>
        </p:nvSpPr>
        <p:spPr>
          <a:xfrm>
            <a:off x="1210733" y="37338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5183BA7-790B-3107-8F32-6F75136596C5}"/>
              </a:ext>
            </a:extLst>
          </p:cNvPr>
          <p:cNvSpPr/>
          <p:nvPr/>
        </p:nvSpPr>
        <p:spPr>
          <a:xfrm>
            <a:off x="6112933" y="2404532"/>
            <a:ext cx="1316569" cy="33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AFD941-A976-1458-E69B-CB04E29AE459}"/>
              </a:ext>
            </a:extLst>
          </p:cNvPr>
          <p:cNvSpPr/>
          <p:nvPr/>
        </p:nvSpPr>
        <p:spPr>
          <a:xfrm>
            <a:off x="6112933" y="2861732"/>
            <a:ext cx="1316569" cy="33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CD9F9-8E9D-8F9F-6527-62F52DCA2F7A}"/>
              </a:ext>
            </a:extLst>
          </p:cNvPr>
          <p:cNvSpPr/>
          <p:nvPr/>
        </p:nvSpPr>
        <p:spPr>
          <a:xfrm>
            <a:off x="6112933" y="3318932"/>
            <a:ext cx="1316569" cy="33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9ED15BA-4795-292B-AB10-345D3A24D487}"/>
              </a:ext>
            </a:extLst>
          </p:cNvPr>
          <p:cNvSpPr/>
          <p:nvPr/>
        </p:nvSpPr>
        <p:spPr>
          <a:xfrm>
            <a:off x="6104466" y="3776132"/>
            <a:ext cx="1316569" cy="33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Потреб.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3F18B6A5-E55D-DE3C-921F-4F762C5E4BA2}"/>
              </a:ext>
            </a:extLst>
          </p:cNvPr>
          <p:cNvCxnSpPr>
            <a:stCxn id="5" idx="3"/>
            <a:endCxn id="4" idx="2"/>
          </p:cNvCxnSpPr>
          <p:nvPr/>
        </p:nvCxnSpPr>
        <p:spPr>
          <a:xfrm>
            <a:off x="2514600" y="2552700"/>
            <a:ext cx="1219200" cy="647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0998028A-594A-95B7-F2C3-593FEBC0A48B}"/>
              </a:ext>
            </a:extLst>
          </p:cNvPr>
          <p:cNvCxnSpPr>
            <a:stCxn id="6" idx="3"/>
            <a:endCxn id="4" idx="2"/>
          </p:cNvCxnSpPr>
          <p:nvPr/>
        </p:nvCxnSpPr>
        <p:spPr>
          <a:xfrm>
            <a:off x="2514600" y="3009900"/>
            <a:ext cx="1219200" cy="190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5CCE336A-5A39-ABA1-271F-E9C852A6C25F}"/>
              </a:ext>
            </a:extLst>
          </p:cNvPr>
          <p:cNvCxnSpPr>
            <a:stCxn id="7" idx="3"/>
            <a:endCxn id="4" idx="2"/>
          </p:cNvCxnSpPr>
          <p:nvPr/>
        </p:nvCxnSpPr>
        <p:spPr>
          <a:xfrm flipV="1">
            <a:off x="2514600" y="3200400"/>
            <a:ext cx="1219200" cy="266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80ABD490-659C-9EBE-8F28-34399198C3C7}"/>
              </a:ext>
            </a:extLst>
          </p:cNvPr>
          <p:cNvCxnSpPr>
            <a:stCxn id="8" idx="3"/>
            <a:endCxn id="4" idx="2"/>
          </p:cNvCxnSpPr>
          <p:nvPr/>
        </p:nvCxnSpPr>
        <p:spPr>
          <a:xfrm flipV="1">
            <a:off x="2506133" y="3200400"/>
            <a:ext cx="1227667" cy="723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69EE7EBE-4CA7-D629-2BE9-3A5978E640E0}"/>
              </a:ext>
            </a:extLst>
          </p:cNvPr>
          <p:cNvCxnSpPr>
            <a:stCxn id="4" idx="6"/>
            <a:endCxn id="9" idx="1"/>
          </p:cNvCxnSpPr>
          <p:nvPr/>
        </p:nvCxnSpPr>
        <p:spPr>
          <a:xfrm flipV="1">
            <a:off x="5029200" y="2573866"/>
            <a:ext cx="1083733" cy="626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E1B401B-6437-CFE7-3B35-674CDD7B96A7}"/>
              </a:ext>
            </a:extLst>
          </p:cNvPr>
          <p:cNvCxnSpPr>
            <a:cxnSpLocks/>
            <a:stCxn id="4" idx="6"/>
            <a:endCxn id="10" idx="1"/>
          </p:cNvCxnSpPr>
          <p:nvPr/>
        </p:nvCxnSpPr>
        <p:spPr>
          <a:xfrm flipV="1">
            <a:off x="5029200" y="3031066"/>
            <a:ext cx="1083733" cy="16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31A491B5-E279-AB7A-D530-8D496A46D251}"/>
              </a:ext>
            </a:extLst>
          </p:cNvPr>
          <p:cNvCxnSpPr>
            <a:stCxn id="4" idx="6"/>
            <a:endCxn id="11" idx="1"/>
          </p:cNvCxnSpPr>
          <p:nvPr/>
        </p:nvCxnSpPr>
        <p:spPr>
          <a:xfrm>
            <a:off x="5029200" y="3200400"/>
            <a:ext cx="1083733" cy="287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10608ED2-1C62-7839-7817-3CC75D002564}"/>
              </a:ext>
            </a:extLst>
          </p:cNvPr>
          <p:cNvCxnSpPr>
            <a:stCxn id="4" idx="6"/>
            <a:endCxn id="12" idx="1"/>
          </p:cNvCxnSpPr>
          <p:nvPr/>
        </p:nvCxnSpPr>
        <p:spPr>
          <a:xfrm>
            <a:off x="5029200" y="3200400"/>
            <a:ext cx="1075266" cy="745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CCB09564-98DD-4651-66D8-D8826718FACA}"/>
              </a:ext>
            </a:extLst>
          </p:cNvPr>
          <p:cNvSpPr/>
          <p:nvPr/>
        </p:nvSpPr>
        <p:spPr>
          <a:xfrm>
            <a:off x="990600" y="2057400"/>
            <a:ext cx="6705600" cy="23622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3DF375-7093-754C-307A-6EA8499FC9A6}"/>
              </a:ext>
            </a:extLst>
          </p:cNvPr>
          <p:cNvSpPr txBox="1"/>
          <p:nvPr/>
        </p:nvSpPr>
        <p:spPr>
          <a:xfrm>
            <a:off x="3276599" y="2159025"/>
            <a:ext cx="2590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Основной процесс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75E1D15-0A2B-008D-7A36-F2175A2C220D}"/>
              </a:ext>
            </a:extLst>
          </p:cNvPr>
          <p:cNvSpPr/>
          <p:nvPr/>
        </p:nvSpPr>
        <p:spPr>
          <a:xfrm>
            <a:off x="1790700" y="4737100"/>
            <a:ext cx="1447800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Смежники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C29626C2-696C-FE93-0670-4B3F31D46E57}"/>
              </a:ext>
            </a:extLst>
          </p:cNvPr>
          <p:cNvSpPr/>
          <p:nvPr/>
        </p:nvSpPr>
        <p:spPr>
          <a:xfrm>
            <a:off x="3619500" y="4737100"/>
            <a:ext cx="1447800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Услуги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51FDCCC9-609B-73DB-7B71-E08CDB575410}"/>
              </a:ext>
            </a:extLst>
          </p:cNvPr>
          <p:cNvSpPr/>
          <p:nvPr/>
        </p:nvSpPr>
        <p:spPr>
          <a:xfrm>
            <a:off x="5448300" y="4737100"/>
            <a:ext cx="1638300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Оборудование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C38ABA5-800D-93E8-23BE-E43CEA36780C}"/>
              </a:ext>
            </a:extLst>
          </p:cNvPr>
          <p:cNvSpPr/>
          <p:nvPr/>
        </p:nvSpPr>
        <p:spPr>
          <a:xfrm>
            <a:off x="3657600" y="1344083"/>
            <a:ext cx="1447800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Команда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3888BFE4-C701-E6A2-3D05-9D722979166E}"/>
              </a:ext>
            </a:extLst>
          </p:cNvPr>
          <p:cNvSpPr/>
          <p:nvPr/>
        </p:nvSpPr>
        <p:spPr>
          <a:xfrm>
            <a:off x="6104466" y="1473200"/>
            <a:ext cx="1447800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Доп.доходы</a:t>
            </a:r>
            <a:endParaRPr lang="ru-RU" dirty="0"/>
          </a:p>
        </p:txBody>
      </p: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25CBAB2F-9AC4-8A99-304F-44688B66C62C}"/>
              </a:ext>
            </a:extLst>
          </p:cNvPr>
          <p:cNvCxnSpPr>
            <a:stCxn id="38" idx="2"/>
            <a:endCxn id="4" idx="0"/>
          </p:cNvCxnSpPr>
          <p:nvPr/>
        </p:nvCxnSpPr>
        <p:spPr>
          <a:xfrm>
            <a:off x="4381500" y="1763183"/>
            <a:ext cx="0" cy="903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941DF583-18FC-9A4A-E62E-5A0C91DBEB29}"/>
              </a:ext>
            </a:extLst>
          </p:cNvPr>
          <p:cNvCxnSpPr>
            <a:stCxn id="4" idx="7"/>
            <a:endCxn id="39" idx="2"/>
          </p:cNvCxnSpPr>
          <p:nvPr/>
        </p:nvCxnSpPr>
        <p:spPr>
          <a:xfrm flipV="1">
            <a:off x="4839493" y="1892300"/>
            <a:ext cx="1988873" cy="930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Левая фигурная скобка 43">
            <a:extLst>
              <a:ext uri="{FF2B5EF4-FFF2-40B4-BE49-F238E27FC236}">
                <a16:creationId xmlns:a16="http://schemas.microsoft.com/office/drawing/2014/main" id="{C0EE46D0-862A-7F5F-BF4A-EC16306E0CAC}"/>
              </a:ext>
            </a:extLst>
          </p:cNvPr>
          <p:cNvSpPr/>
          <p:nvPr/>
        </p:nvSpPr>
        <p:spPr>
          <a:xfrm>
            <a:off x="4343400" y="639233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51EE9AC7-D830-8043-2E98-8B211C7356DD}"/>
              </a:ext>
            </a:extLst>
          </p:cNvPr>
          <p:cNvCxnSpPr>
            <a:stCxn id="33" idx="0"/>
            <a:endCxn id="4" idx="3"/>
          </p:cNvCxnSpPr>
          <p:nvPr/>
        </p:nvCxnSpPr>
        <p:spPr>
          <a:xfrm flipV="1">
            <a:off x="2514600" y="3577571"/>
            <a:ext cx="1408907" cy="1159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F586C8B6-780D-D3E2-48C6-48EB6BB83D8C}"/>
              </a:ext>
            </a:extLst>
          </p:cNvPr>
          <p:cNvCxnSpPr>
            <a:stCxn id="36" idx="0"/>
            <a:endCxn id="4" idx="4"/>
          </p:cNvCxnSpPr>
          <p:nvPr/>
        </p:nvCxnSpPr>
        <p:spPr>
          <a:xfrm flipV="1">
            <a:off x="4343400" y="3733800"/>
            <a:ext cx="38100" cy="1003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5C29F940-C090-D6EE-BDDE-C2DF02B48BBA}"/>
              </a:ext>
            </a:extLst>
          </p:cNvPr>
          <p:cNvCxnSpPr>
            <a:stCxn id="37" idx="0"/>
            <a:endCxn id="4" idx="5"/>
          </p:cNvCxnSpPr>
          <p:nvPr/>
        </p:nvCxnSpPr>
        <p:spPr>
          <a:xfrm flipH="1" flipV="1">
            <a:off x="4839493" y="3577571"/>
            <a:ext cx="1427957" cy="1159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: скругленные углы 50">
            <a:extLst>
              <a:ext uri="{FF2B5EF4-FFF2-40B4-BE49-F238E27FC236}">
                <a16:creationId xmlns:a16="http://schemas.microsoft.com/office/drawing/2014/main" id="{31E992F9-D153-1E76-034C-1C0A488722FC}"/>
              </a:ext>
            </a:extLst>
          </p:cNvPr>
          <p:cNvSpPr/>
          <p:nvPr/>
        </p:nvSpPr>
        <p:spPr>
          <a:xfrm>
            <a:off x="990600" y="4571999"/>
            <a:ext cx="6705600" cy="1075671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148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ТРЕРИЙ ТАКТ 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Групповая работа – </a:t>
            </a:r>
            <a:r>
              <a:rPr lang="en-US" sz="1600" b="1" dirty="0"/>
              <a:t>UNIT  </a:t>
            </a:r>
            <a:r>
              <a:rPr lang="ru-RU" sz="1600" b="1" dirty="0"/>
              <a:t>экономика:</a:t>
            </a:r>
          </a:p>
          <a:p>
            <a:pPr marL="0" indent="0" algn="just">
              <a:buNone/>
            </a:pPr>
            <a:r>
              <a:rPr lang="ru-RU" sz="1600" dirty="0"/>
              <a:t>Каждая команда рисует схему  и формулу </a:t>
            </a:r>
            <a:r>
              <a:rPr lang="en-US" sz="1600" dirty="0"/>
              <a:t>UNIT</a:t>
            </a:r>
            <a:r>
              <a:rPr lang="ru-RU" sz="1600" dirty="0"/>
              <a:t> экономики,  которую </a:t>
            </a:r>
            <a:r>
              <a:rPr lang="ru-RU" sz="1600" dirty="0" err="1"/>
              <a:t>тытаю</a:t>
            </a:r>
            <a:r>
              <a:rPr lang="ru-RU" sz="1600" dirty="0"/>
              <a:t>=</a:t>
            </a:r>
            <a:r>
              <a:rPr lang="ru-RU" sz="1600" dirty="0" err="1"/>
              <a:t>тся</a:t>
            </a:r>
            <a:r>
              <a:rPr lang="ru-RU" sz="1600" dirty="0"/>
              <a:t> так сконфигурировать, чтобы получить положительный результат. </a:t>
            </a:r>
          </a:p>
          <a:p>
            <a:pPr marL="0" indent="0" algn="just">
              <a:buNone/>
            </a:pPr>
            <a:r>
              <a:rPr lang="ru-RU" sz="1600" dirty="0"/>
              <a:t>Командам даётся установка , что свою рентабельность, согласованную с командой они не могут уменьшать. </a:t>
            </a:r>
          </a:p>
          <a:p>
            <a:pPr marL="0" indent="0" algn="just">
              <a:buNone/>
            </a:pPr>
            <a:r>
              <a:rPr lang="ru-RU" sz="1600" dirty="0"/>
              <a:t>Задача этого группового этапа проверить экономическую модель в различных вариантах и понять что экономический результат достигается  различными путями. </a:t>
            </a:r>
          </a:p>
          <a:p>
            <a:pPr marL="0" indent="0" algn="just">
              <a:buNone/>
            </a:pPr>
            <a:r>
              <a:rPr lang="ru-RU" sz="1600" dirty="0"/>
              <a:t>Для домашнего задания участникам вводиться  понятие процесса , как экономической категории.</a:t>
            </a:r>
          </a:p>
          <a:p>
            <a:pPr marL="0" indent="0" algn="just">
              <a:buNone/>
            </a:pPr>
            <a:r>
              <a:rPr lang="ru-RU" sz="1600" b="1" dirty="0"/>
              <a:t>Домашнее задание :</a:t>
            </a:r>
          </a:p>
          <a:p>
            <a:pPr marL="0" indent="0" algn="just">
              <a:buNone/>
            </a:pPr>
            <a:r>
              <a:rPr lang="ru-RU" sz="1600" dirty="0"/>
              <a:t>Группам предлагается в качестве домашнего задания  определить процессы в их бизнесе :</a:t>
            </a:r>
          </a:p>
          <a:p>
            <a:pPr algn="just">
              <a:buAutoNum type="arabicPeriod"/>
            </a:pPr>
            <a:r>
              <a:rPr lang="ru-RU" sz="1600" dirty="0"/>
              <a:t>Основной процесс – который формирует ценность предлагаемую компанией в качестве  продукта.</a:t>
            </a:r>
          </a:p>
          <a:p>
            <a:pPr algn="just">
              <a:buAutoNum type="arabicPeriod"/>
            </a:pPr>
            <a:r>
              <a:rPr lang="ru-RU" sz="1600" dirty="0"/>
              <a:t>Помогающие процессы  - которые формирую среду , обеспечивающую реализацию основного процесса.</a:t>
            </a:r>
          </a:p>
          <a:p>
            <a:pPr marL="0" indent="0" algn="just">
              <a:buNone/>
            </a:pPr>
            <a:r>
              <a:rPr lang="ru-RU" sz="1600" dirty="0"/>
              <a:t>После определения основных процессов в их бизнесе участникам предлагается определить кто из команды какой процесс курирует , и какой внешний контрагент включён в этот процесс.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005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ТРЕРИЙ ТАКТ 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Групповая работа – </a:t>
            </a:r>
            <a:r>
              <a:rPr lang="en-US" sz="1600" b="1" dirty="0"/>
              <a:t>UNIT  </a:t>
            </a:r>
            <a:r>
              <a:rPr lang="ru-RU" sz="1600" b="1" dirty="0"/>
              <a:t>экономика:</a:t>
            </a:r>
          </a:p>
          <a:p>
            <a:pPr marL="0" indent="0" algn="just">
              <a:buNone/>
            </a:pPr>
            <a:r>
              <a:rPr lang="ru-RU" sz="1600" dirty="0"/>
              <a:t>Каждая команда рисует схему  и формулу </a:t>
            </a:r>
            <a:r>
              <a:rPr lang="en-US" sz="1600" dirty="0"/>
              <a:t>UNIT</a:t>
            </a:r>
            <a:r>
              <a:rPr lang="ru-RU" sz="1600" dirty="0"/>
              <a:t> экономики,  которую </a:t>
            </a:r>
            <a:r>
              <a:rPr lang="ru-RU" sz="1600" dirty="0" err="1"/>
              <a:t>тытаю</a:t>
            </a:r>
            <a:r>
              <a:rPr lang="ru-RU" sz="1600" dirty="0"/>
              <a:t>=</a:t>
            </a:r>
            <a:r>
              <a:rPr lang="ru-RU" sz="1600" dirty="0" err="1"/>
              <a:t>тся</a:t>
            </a:r>
            <a:r>
              <a:rPr lang="ru-RU" sz="1600" dirty="0"/>
              <a:t> так сконфигурировать, чтобы получить положительный результат. </a:t>
            </a:r>
          </a:p>
          <a:p>
            <a:pPr marL="0" indent="0" algn="just">
              <a:buNone/>
            </a:pPr>
            <a:r>
              <a:rPr lang="ru-RU" sz="1600" dirty="0"/>
              <a:t>Командам даётся установка , что свою рентабельность, согласованную с командой они не могут уменьшать. </a:t>
            </a:r>
          </a:p>
          <a:p>
            <a:pPr marL="0" indent="0" algn="just">
              <a:buNone/>
            </a:pPr>
            <a:r>
              <a:rPr lang="ru-RU" sz="1600" dirty="0"/>
              <a:t>Задача этого группового этапа проверить экономическую модель в различных вариантах и понять что экономический результат достигается  различными путями. </a:t>
            </a:r>
          </a:p>
          <a:p>
            <a:pPr marL="0" indent="0" algn="just">
              <a:buNone/>
            </a:pPr>
            <a:r>
              <a:rPr lang="ru-RU" sz="1600" dirty="0"/>
              <a:t>Для домашнего задания участникам вводиться  понятие процесса , как экономической категории.</a:t>
            </a:r>
          </a:p>
          <a:p>
            <a:pPr marL="0" indent="0" algn="just">
              <a:buNone/>
            </a:pPr>
            <a:r>
              <a:rPr lang="ru-RU" sz="1600" b="1" dirty="0"/>
              <a:t>Домашнее задание :</a:t>
            </a:r>
          </a:p>
          <a:p>
            <a:pPr marL="0" indent="0" algn="just">
              <a:buNone/>
            </a:pPr>
            <a:r>
              <a:rPr lang="ru-RU" sz="1600" dirty="0"/>
              <a:t>Группам предлагается в качестве домашнего задания  определить процессы в их бизнесе :</a:t>
            </a:r>
          </a:p>
          <a:p>
            <a:pPr algn="just">
              <a:buAutoNum type="arabicPeriod"/>
            </a:pPr>
            <a:r>
              <a:rPr lang="ru-RU" sz="1600" dirty="0"/>
              <a:t>Основной процесс – который формирует ценность предлагаемую компанией в качестве  продукта.</a:t>
            </a:r>
          </a:p>
          <a:p>
            <a:pPr algn="just">
              <a:buAutoNum type="arabicPeriod"/>
            </a:pPr>
            <a:r>
              <a:rPr lang="ru-RU" sz="1600" dirty="0"/>
              <a:t>Помогающие процессы  - которые формирую среду , обеспечивающую реализацию основного процесса.</a:t>
            </a:r>
          </a:p>
          <a:p>
            <a:pPr marL="0" indent="0" algn="just">
              <a:buNone/>
            </a:pPr>
            <a:r>
              <a:rPr lang="ru-RU" sz="1600" dirty="0"/>
              <a:t>После определения основных процессов в их бизнесе участникам предлагается определить кто из команды какой процесс курирует , и какой внешний контрагент включён в этот процесс.</a:t>
            </a:r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4606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746D45-7310-6E77-B374-3C27822B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третьего такта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62D16F-F946-5AF9-72EB-853EE1BF0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Проанализированы результаты исследования рынка.</a:t>
            </a:r>
          </a:p>
          <a:p>
            <a:r>
              <a:rPr lang="ru-RU" dirty="0"/>
              <a:t>Сформирована бизнес модель проекта.</a:t>
            </a:r>
          </a:p>
          <a:p>
            <a:r>
              <a:rPr lang="ru-RU" dirty="0"/>
              <a:t>Изучены основные принципы </a:t>
            </a:r>
            <a:r>
              <a:rPr lang="en-US" dirty="0"/>
              <a:t>UNIT </a:t>
            </a:r>
            <a:r>
              <a:rPr lang="ru-RU" dirty="0"/>
              <a:t>экономики.</a:t>
            </a:r>
          </a:p>
          <a:p>
            <a:r>
              <a:rPr lang="ru-RU" dirty="0"/>
              <a:t> Определена оптимальная на данный момент бизнес модель</a:t>
            </a:r>
          </a:p>
          <a:p>
            <a:r>
              <a:rPr lang="ru-RU" dirty="0"/>
              <a:t>Изучено понятие процесса как экономической категории</a:t>
            </a:r>
          </a:p>
        </p:txBody>
      </p:sp>
    </p:spTree>
    <p:extLst>
      <p:ext uri="{BB962C8B-B14F-4D97-AF65-F5344CB8AC3E}">
        <p14:creationId xmlns:p14="http://schemas.microsoft.com/office/powerpoint/2010/main" val="38268286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ЧЕТВЕРТЫЙ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800" dirty="0"/>
              <a:t>Знакомство с участников.</a:t>
            </a:r>
          </a:p>
          <a:p>
            <a:r>
              <a:rPr lang="ru-RU" sz="2800" dirty="0"/>
              <a:t>Презентация группой результатов домашнего задания  - оптимальная экономическая модель, процессы и статусы.</a:t>
            </a:r>
          </a:p>
          <a:p>
            <a:r>
              <a:rPr lang="ru-RU" sz="2800" dirty="0"/>
              <a:t>Процессный анализ и административный маркетинг.</a:t>
            </a:r>
          </a:p>
          <a:p>
            <a:r>
              <a:rPr lang="ru-RU" sz="2800" dirty="0"/>
              <a:t>Блог по социальному позиционированию бизнеса.</a:t>
            </a:r>
          </a:p>
          <a:p>
            <a:r>
              <a:rPr lang="ru-RU" sz="2800" dirty="0"/>
              <a:t>Рефлексия по итогам занятия.</a:t>
            </a:r>
          </a:p>
          <a:p>
            <a:pPr marL="514350" indent="-514350">
              <a:buAutoNum type="arabicPeriod" startAt="2"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задачи – что?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Стратегия достижения результата в команде (групповая динамика – проектный подход подход)</a:t>
            </a:r>
          </a:p>
          <a:p>
            <a:r>
              <a:rPr lang="ru-RU" dirty="0"/>
              <a:t>Основные практические бизнес навыки.</a:t>
            </a:r>
          </a:p>
          <a:p>
            <a:r>
              <a:rPr lang="ru-RU" dirty="0"/>
              <a:t>Реальные представления о маркетинге в России. </a:t>
            </a:r>
          </a:p>
          <a:p>
            <a:r>
              <a:rPr lang="ru-RU" dirty="0"/>
              <a:t>Процессный подход, структурирование бизнеса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17169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ЧЕТВЕРТЫЙ ТАКТ 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Знакомство:</a:t>
            </a:r>
          </a:p>
          <a:p>
            <a:pPr marL="0" indent="0" algn="just">
              <a:buNone/>
            </a:pPr>
            <a:r>
              <a:rPr lang="ru-RU" sz="1600" dirty="0"/>
              <a:t>Знакомство проводится в проводиться в следующем формате : участник представляются   -  имя, к какой проектной группе относится (название проекта) и зачем пришёл. </a:t>
            </a:r>
          </a:p>
          <a:p>
            <a:pPr marL="0" indent="0" algn="just">
              <a:buNone/>
            </a:pPr>
            <a:r>
              <a:rPr lang="ru-RU" sz="1600" b="1" dirty="0"/>
              <a:t>Презентация домашней работы:</a:t>
            </a:r>
          </a:p>
          <a:p>
            <a:pPr marL="0" indent="0" algn="just">
              <a:buNone/>
            </a:pPr>
            <a:r>
              <a:rPr lang="ru-RU" sz="1600" dirty="0"/>
              <a:t>Команды презентуют экономические модели  и их видение экономики процесса сс вариантом масштабирования, оценивая эффекты от масштабирования бизнеса.</a:t>
            </a:r>
          </a:p>
          <a:p>
            <a:pPr marL="0" indent="0" algn="just">
              <a:buNone/>
            </a:pPr>
            <a:r>
              <a:rPr lang="ru-RU" sz="1600" dirty="0"/>
              <a:t>Команды презентуют какие процессы они выделили в своих бизнесах и кто будет заниматься</a:t>
            </a:r>
            <a:r>
              <a:rPr lang="ru-RU" sz="1600" b="1" dirty="0"/>
              <a:t> </a:t>
            </a:r>
            <a:r>
              <a:rPr lang="ru-RU" sz="1600" dirty="0"/>
              <a:t>тем или иным контрагентов и какая стратегия по данному контрагенту.</a:t>
            </a:r>
          </a:p>
          <a:p>
            <a:pPr marL="0" indent="0" algn="just">
              <a:buNone/>
            </a:pPr>
            <a:r>
              <a:rPr lang="ru-RU" sz="1600" b="1" dirty="0"/>
              <a:t>Групповая работа :Процессный анализ и административный маркетинг.</a:t>
            </a:r>
          </a:p>
          <a:p>
            <a:pPr marL="0" indent="0" algn="just">
              <a:buNone/>
            </a:pPr>
            <a:r>
              <a:rPr lang="ru-RU" sz="1600" dirty="0"/>
              <a:t>Каждый из команды отдельно пишет свой процесс своего контрагента , которому он прикреплён, или которого он выбрал, и отвечает на следующие вопросы:</a:t>
            </a:r>
          </a:p>
          <a:p>
            <a:pPr algn="just">
              <a:buAutoNum type="arabicPeriod"/>
            </a:pPr>
            <a:r>
              <a:rPr lang="ru-RU" sz="1600" dirty="0"/>
              <a:t>Какие эффекты контрагент ожидает от него, и какие эффекты или продукты он ожидает от контрагента.</a:t>
            </a:r>
          </a:p>
          <a:p>
            <a:pPr algn="just">
              <a:buAutoNum type="arabicPeriod"/>
            </a:pPr>
            <a:r>
              <a:rPr lang="ru-RU" sz="1600" dirty="0"/>
              <a:t>Какой формат отношений (устная или посменная договоренность, какой договор, какие гарантии предоставлены с каждой стороны и какие ожидания сейчас есть от контрагента (экономические условия (крайние мак- мин).</a:t>
            </a:r>
          </a:p>
          <a:p>
            <a:pPr algn="just">
              <a:buAutoNum type="arabicPeriod"/>
            </a:pPr>
            <a:r>
              <a:rPr lang="ru-RU" sz="1600" dirty="0"/>
              <a:t>Какие риски возможны в отношения с контрагентом (невыполнение обязательств, раскрытие информации, </a:t>
            </a:r>
            <a:r>
              <a:rPr lang="ru-RU" sz="1600" dirty="0" err="1"/>
              <a:t>и.т.д</a:t>
            </a:r>
            <a:r>
              <a:rPr lang="ru-RU" sz="1600" dirty="0"/>
              <a:t>) и </a:t>
            </a:r>
            <a:r>
              <a:rPr lang="ru-RU" sz="1600" dirty="0" err="1"/>
              <a:t>и</a:t>
            </a:r>
            <a:r>
              <a:rPr lang="ru-RU" sz="1600" dirty="0"/>
              <a:t> как участник собирается страховаться от этих рисков)</a:t>
            </a:r>
          </a:p>
          <a:p>
            <a:pPr algn="just">
              <a:buAutoNum type="arabicPeriod"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9933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82FCE774-9C5D-7EBE-3EF6-F38AADEEF5B5}"/>
              </a:ext>
            </a:extLst>
          </p:cNvPr>
          <p:cNvSpPr/>
          <p:nvPr/>
        </p:nvSpPr>
        <p:spPr>
          <a:xfrm>
            <a:off x="3151672" y="3290769"/>
            <a:ext cx="2590800" cy="1524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55C147A2-E11F-28FE-EA4E-CB240CE1C6CB}"/>
              </a:ext>
            </a:extLst>
          </p:cNvPr>
          <p:cNvSpPr/>
          <p:nvPr/>
        </p:nvSpPr>
        <p:spPr>
          <a:xfrm rot="20049539">
            <a:off x="2072425" y="4296876"/>
            <a:ext cx="2425499" cy="8851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3400B0AE-5F03-0AF2-FE6B-6FE5F126104F}"/>
              </a:ext>
            </a:extLst>
          </p:cNvPr>
          <p:cNvSpPr/>
          <p:nvPr/>
        </p:nvSpPr>
        <p:spPr>
          <a:xfrm rot="19444145">
            <a:off x="4681889" y="2652904"/>
            <a:ext cx="2725514" cy="11710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D380CDE4-2461-A65C-5479-585E548B5E66}"/>
              </a:ext>
            </a:extLst>
          </p:cNvPr>
          <p:cNvSpPr/>
          <p:nvPr/>
        </p:nvSpPr>
        <p:spPr>
          <a:xfrm rot="5088711">
            <a:off x="3171633" y="2371965"/>
            <a:ext cx="2205278" cy="8851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1C54A963-9143-5E1B-FE37-29DED876531C}"/>
              </a:ext>
            </a:extLst>
          </p:cNvPr>
          <p:cNvSpPr/>
          <p:nvPr/>
        </p:nvSpPr>
        <p:spPr>
          <a:xfrm rot="1127943">
            <a:off x="1726384" y="3122636"/>
            <a:ext cx="2205278" cy="8851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ЧЕТВЕРТЫЙ  ТАКТ (2)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272" y="886239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/>
              <a:t>Групповая работа - процессный анализ и административный маркетинг.</a:t>
            </a:r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C0FB501-BC71-CC93-A707-927BA1720DF8}"/>
              </a:ext>
            </a:extLst>
          </p:cNvPr>
          <p:cNvSpPr/>
          <p:nvPr/>
        </p:nvSpPr>
        <p:spPr>
          <a:xfrm>
            <a:off x="4218472" y="3519369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27E0A293-1BDE-CAA0-DB9A-E34956456588}"/>
              </a:ext>
            </a:extLst>
          </p:cNvPr>
          <p:cNvSpPr/>
          <p:nvPr/>
        </p:nvSpPr>
        <p:spPr>
          <a:xfrm>
            <a:off x="3608872" y="3779245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FF84B23-CADA-701B-22DB-5E7781EEF6DE}"/>
              </a:ext>
            </a:extLst>
          </p:cNvPr>
          <p:cNvSpPr/>
          <p:nvPr/>
        </p:nvSpPr>
        <p:spPr>
          <a:xfrm>
            <a:off x="4904272" y="3671769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0640328A-DD2B-AAE4-C181-027CC1C377F9}"/>
              </a:ext>
            </a:extLst>
          </p:cNvPr>
          <p:cNvSpPr/>
          <p:nvPr/>
        </p:nvSpPr>
        <p:spPr>
          <a:xfrm>
            <a:off x="4066072" y="4205169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8A72D3A-2CBF-04F8-9D2F-706B9EE3324D}"/>
              </a:ext>
            </a:extLst>
          </p:cNvPr>
          <p:cNvSpPr/>
          <p:nvPr/>
        </p:nvSpPr>
        <p:spPr>
          <a:xfrm>
            <a:off x="4751872" y="418215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C2013A01-7FF7-7D9E-E782-C44C70F8DE11}"/>
              </a:ext>
            </a:extLst>
          </p:cNvPr>
          <p:cNvSpPr/>
          <p:nvPr/>
        </p:nvSpPr>
        <p:spPr>
          <a:xfrm>
            <a:off x="2161072" y="305818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B9C4DD5-0D84-BC6F-1150-127037113046}"/>
              </a:ext>
            </a:extLst>
          </p:cNvPr>
          <p:cNvSpPr/>
          <p:nvPr/>
        </p:nvSpPr>
        <p:spPr>
          <a:xfrm>
            <a:off x="2313472" y="3567705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079007DE-B47D-E38F-79F3-8FA35D0DF55D}"/>
              </a:ext>
            </a:extLst>
          </p:cNvPr>
          <p:cNvSpPr/>
          <p:nvPr/>
        </p:nvSpPr>
        <p:spPr>
          <a:xfrm>
            <a:off x="4370872" y="2604969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7BB348D-0B2E-3EBC-0263-79A35AEF4D82}"/>
              </a:ext>
            </a:extLst>
          </p:cNvPr>
          <p:cNvSpPr/>
          <p:nvPr/>
        </p:nvSpPr>
        <p:spPr>
          <a:xfrm>
            <a:off x="3913672" y="265815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ECFA428E-AAA8-04B8-9AAD-E0A4E9B46D02}"/>
              </a:ext>
            </a:extLst>
          </p:cNvPr>
          <p:cNvSpPr/>
          <p:nvPr/>
        </p:nvSpPr>
        <p:spPr>
          <a:xfrm>
            <a:off x="6199672" y="277245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01232A8E-943D-369B-641B-B931837E7F8C}"/>
              </a:ext>
            </a:extLst>
          </p:cNvPr>
          <p:cNvSpPr/>
          <p:nvPr/>
        </p:nvSpPr>
        <p:spPr>
          <a:xfrm>
            <a:off x="6694972" y="2999913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CA034-5784-85DF-C4A2-BA9384DF79E1}"/>
              </a:ext>
            </a:extLst>
          </p:cNvPr>
          <p:cNvSpPr/>
          <p:nvPr/>
        </p:nvSpPr>
        <p:spPr>
          <a:xfrm>
            <a:off x="6656872" y="4352451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6A072E85-778F-FDA6-AD79-3E672D3086CF}"/>
              </a:ext>
            </a:extLst>
          </p:cNvPr>
          <p:cNvSpPr/>
          <p:nvPr/>
        </p:nvSpPr>
        <p:spPr>
          <a:xfrm>
            <a:off x="6353778" y="4814769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32FD476-D408-180A-297F-322C0A18334F}"/>
              </a:ext>
            </a:extLst>
          </p:cNvPr>
          <p:cNvSpPr/>
          <p:nvPr/>
        </p:nvSpPr>
        <p:spPr>
          <a:xfrm>
            <a:off x="2297550" y="4857987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088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ЧЕТВЕРТЫЙ ТАКТ  (3)   </a:t>
            </a: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88236D25-6104-29F5-FD79-5174610605F2}"/>
              </a:ext>
            </a:extLst>
          </p:cNvPr>
          <p:cNvSpPr txBox="1">
            <a:spLocks/>
          </p:cNvSpPr>
          <p:nvPr/>
        </p:nvSpPr>
        <p:spPr>
          <a:xfrm>
            <a:off x="381000" y="1143000"/>
            <a:ext cx="8229600" cy="513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latinLnBrk="0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latinLnBrk="0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latinLnBrk="0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ru-RU" sz="1600" b="1" dirty="0"/>
              <a:t>Групповая работа :Процессный анализ и административный маркетинг</a:t>
            </a:r>
          </a:p>
          <a:p>
            <a:pPr marL="0" indent="0" algn="just">
              <a:buFont typeface="Arial" pitchFamily="34" charset="0"/>
              <a:buNone/>
            </a:pPr>
            <a:r>
              <a:rPr lang="ru-RU" sz="1600" dirty="0"/>
              <a:t>То итогам команда формирует сой состав по ролям, и статусам.</a:t>
            </a:r>
          </a:p>
          <a:p>
            <a:pPr marL="0" indent="0" algn="just">
              <a:buFont typeface="Arial" pitchFamily="34" charset="0"/>
              <a:buNone/>
            </a:pPr>
            <a:r>
              <a:rPr lang="ru-RU" sz="1600" dirty="0"/>
              <a:t>В конце знаётся знаниевый модель по социальной и профессиональной имплементации проекта.  Состав модуля в приложении.</a:t>
            </a:r>
          </a:p>
          <a:p>
            <a:pPr marL="0" indent="0" algn="just">
              <a:buFont typeface="Arial" pitchFamily="34" charset="0"/>
              <a:buNone/>
            </a:pPr>
            <a:endParaRPr lang="ru-RU" sz="1600" dirty="0"/>
          </a:p>
          <a:p>
            <a:pPr marL="0" indent="0" algn="just">
              <a:buFont typeface="Arial" pitchFamily="34" charset="0"/>
              <a:buNone/>
            </a:pPr>
            <a:r>
              <a:rPr lang="ru-RU" sz="1600" b="1" dirty="0"/>
              <a:t>Домашнее задание:</a:t>
            </a:r>
          </a:p>
          <a:p>
            <a:pPr marL="0" indent="0" algn="just">
              <a:buFont typeface="Arial" pitchFamily="34" charset="0"/>
              <a:buNone/>
            </a:pPr>
            <a:r>
              <a:rPr lang="ru-RU" sz="1600" dirty="0"/>
              <a:t>Команде предлагается подготовить полноценную, продающую инвестору, презентацию по шаблону. </a:t>
            </a:r>
          </a:p>
          <a:p>
            <a:pPr marL="0" indent="0" algn="just">
              <a:buFont typeface="Arial" pitchFamily="34" charset="0"/>
              <a:buNone/>
            </a:pPr>
            <a:endParaRPr lang="ru-RU" sz="1600" b="1" dirty="0"/>
          </a:p>
          <a:p>
            <a:pPr marL="0" indent="0" algn="just">
              <a:buFont typeface="Arial" pitchFamily="34" charset="0"/>
              <a:buNone/>
            </a:pPr>
            <a:endParaRPr lang="ru-RU" sz="1600" b="1" dirty="0"/>
          </a:p>
          <a:p>
            <a:pPr marL="0" indent="0" algn="just">
              <a:buFont typeface="Arial" pitchFamily="34" charset="0"/>
              <a:buNone/>
            </a:pPr>
            <a:endParaRPr lang="ru-RU" sz="1600" dirty="0"/>
          </a:p>
          <a:p>
            <a:pPr marL="0" indent="0" algn="just">
              <a:buFont typeface="Arial" pitchFamily="34" charset="0"/>
              <a:buNone/>
            </a:pPr>
            <a:endParaRPr lang="ru-RU" sz="1600" dirty="0"/>
          </a:p>
          <a:p>
            <a:pPr marL="0" indent="0" algn="just">
              <a:buFont typeface="Arial" pitchFamily="34" charset="0"/>
              <a:buNone/>
            </a:pPr>
            <a:endParaRPr lang="ru-RU" sz="1600" dirty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  <a:p>
            <a:pPr marL="514350" indent="-514350">
              <a:buFont typeface="Arial" pitchFamily="34" charset="0"/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37691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B6F8F-1634-0729-6FAD-89BAE697F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четвертого такта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3A3621-62CF-2343-F990-7CD3D44E4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Сформирована схема внутренних процессов по предприятию.</a:t>
            </a:r>
          </a:p>
          <a:p>
            <a:r>
              <a:rPr lang="ru-RU" dirty="0"/>
              <a:t>Определены роли в соответствии с теми процессами которые контролируют участники.</a:t>
            </a:r>
          </a:p>
          <a:p>
            <a:r>
              <a:rPr lang="ru-RU" dirty="0"/>
              <a:t>Конкретизированы условия с внешними контрагентами  и внутренними процессами.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7379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ПЯТЫЙ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400" dirty="0"/>
              <a:t>Проведение </a:t>
            </a:r>
            <a:r>
              <a:rPr lang="ru-RU" sz="2400" dirty="0" err="1"/>
              <a:t>Краш</a:t>
            </a:r>
            <a:r>
              <a:rPr lang="ru-RU" sz="2400" dirty="0"/>
              <a:t> – теста   </a:t>
            </a:r>
          </a:p>
          <a:p>
            <a:r>
              <a:rPr lang="ru-RU" sz="2400" dirty="0"/>
              <a:t>Сбор всех вопросов  и доработка проектов которые не прошли </a:t>
            </a:r>
            <a:r>
              <a:rPr lang="ru-RU" sz="2400" dirty="0" err="1"/>
              <a:t>Краш</a:t>
            </a:r>
            <a:r>
              <a:rPr lang="ru-RU" sz="2400" dirty="0"/>
              <a:t> - тест. </a:t>
            </a:r>
          </a:p>
          <a:p>
            <a:r>
              <a:rPr lang="ru-RU" sz="2400" dirty="0"/>
              <a:t>Подготовка каждой группой пакета предложений  для инвесторов.</a:t>
            </a:r>
          </a:p>
          <a:p>
            <a:r>
              <a:rPr lang="ru-RU" sz="2400" dirty="0"/>
              <a:t>Подписание каждой группой правил и соглашений. </a:t>
            </a:r>
          </a:p>
          <a:p>
            <a:r>
              <a:rPr lang="ru-RU" sz="2400" dirty="0"/>
              <a:t>Рассылка инвесторам материалов групп и приглашение их на инвестиционную сессию.</a:t>
            </a:r>
          </a:p>
          <a:p>
            <a:r>
              <a:rPr lang="ru-RU" sz="2400" dirty="0"/>
              <a:t>Подписание с инвесторами соглашения о </a:t>
            </a:r>
            <a:r>
              <a:rPr lang="ru-RU" sz="2400" dirty="0" err="1"/>
              <a:t>нераглашении</a:t>
            </a:r>
            <a:endParaRPr lang="ru-RU" sz="2400" dirty="0"/>
          </a:p>
          <a:p>
            <a:pPr marL="514350" indent="-514350">
              <a:buAutoNum type="arabicPeriod" startAt="2"/>
            </a:pPr>
            <a:endParaRPr lang="ru-RU" sz="2400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9963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Пятый такт (1)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b="1" dirty="0"/>
              <a:t>Проведение </a:t>
            </a:r>
            <a:r>
              <a:rPr lang="ru-RU" sz="1600" b="1" dirty="0" err="1"/>
              <a:t>краш</a:t>
            </a:r>
            <a:r>
              <a:rPr lang="ru-RU" sz="1600" b="1" dirty="0"/>
              <a:t> – теста:</a:t>
            </a:r>
          </a:p>
          <a:p>
            <a:pPr marL="0" indent="0">
              <a:buNone/>
            </a:pPr>
            <a:r>
              <a:rPr lang="ru-RU" sz="1600" b="1" dirty="0"/>
              <a:t>Задачи:</a:t>
            </a:r>
          </a:p>
          <a:p>
            <a:pPr marL="0" indent="0">
              <a:buNone/>
            </a:pPr>
            <a:r>
              <a:rPr lang="ru-RU" sz="1600" b="1" dirty="0"/>
              <a:t>Добиться сплочения команды, поиск слабых место в проекте.</a:t>
            </a:r>
          </a:p>
          <a:p>
            <a:pPr marL="0" indent="0">
              <a:buNone/>
            </a:pPr>
            <a:r>
              <a:rPr lang="ru-RU" sz="1600" b="1" dirty="0"/>
              <a:t>Методика проведения:</a:t>
            </a:r>
          </a:p>
          <a:p>
            <a:pPr marL="0" indent="0">
              <a:buNone/>
            </a:pPr>
            <a:r>
              <a:rPr lang="ru-RU" sz="1600" dirty="0"/>
              <a:t>Собирается от 5ти до 10 групп, для проведения презентации проектов</a:t>
            </a:r>
          </a:p>
          <a:p>
            <a:pPr marL="0" indent="0">
              <a:buNone/>
            </a:pPr>
            <a:r>
              <a:rPr lang="ru-RU" sz="1600" dirty="0"/>
              <a:t>Готовые презентации рассылаются всем группами примерно за день для ознакомления , и доля подготовки вопросов и комментариев к ним. </a:t>
            </a:r>
          </a:p>
          <a:p>
            <a:pPr marL="0" indent="0">
              <a:buNone/>
            </a:pPr>
            <a:r>
              <a:rPr lang="ru-RU" sz="1600" dirty="0"/>
              <a:t>Механика проведения КРАШ теста</a:t>
            </a:r>
          </a:p>
          <a:p>
            <a:pPr marL="0" indent="0">
              <a:buNone/>
            </a:pPr>
            <a:r>
              <a:rPr lang="ru-RU" sz="1600" b="1" dirty="0"/>
              <a:t>Участники:</a:t>
            </a:r>
          </a:p>
          <a:p>
            <a:pPr marL="0" indent="0">
              <a:buNone/>
            </a:pPr>
            <a:r>
              <a:rPr lang="ru-RU" sz="1600" b="1" dirty="0"/>
              <a:t>Ведущий (один из тренеров групп, тренеры и менторы групп) , от 5 до 10 команд.</a:t>
            </a:r>
          </a:p>
          <a:p>
            <a:pPr marL="0" indent="0">
              <a:buNone/>
            </a:pPr>
            <a:r>
              <a:rPr lang="ru-RU" sz="1600" b="1" dirty="0"/>
              <a:t>Ведущий сообщает командам, что все проекты. которые пройдут </a:t>
            </a:r>
            <a:r>
              <a:rPr lang="ru-RU" sz="1600" b="1" dirty="0" err="1"/>
              <a:t>краш</a:t>
            </a:r>
            <a:r>
              <a:rPr lang="ru-RU" sz="1600" b="1" dirty="0"/>
              <a:t> – тест выходят на инвестиционную сессию.</a:t>
            </a:r>
          </a:p>
          <a:p>
            <a:pPr marL="0" indent="0">
              <a:buNone/>
            </a:pPr>
            <a:r>
              <a:rPr lang="ru-RU" sz="1600" b="1" dirty="0"/>
              <a:t>Оценка проектов проходит по следующим критериям  :</a:t>
            </a:r>
          </a:p>
          <a:p>
            <a:pPr marL="0" indent="0">
              <a:buNone/>
            </a:pPr>
            <a:r>
              <a:rPr lang="ru-RU" sz="1600" b="1" dirty="0"/>
              <a:t>1..  Качество понятность выступления команды.</a:t>
            </a:r>
          </a:p>
          <a:p>
            <a:pPr>
              <a:buAutoNum type="arabicPeriod" startAt="2"/>
            </a:pPr>
            <a:r>
              <a:rPr lang="ru-RU" sz="1600" b="1" dirty="0"/>
              <a:t>Перспективность проекта (чисто </a:t>
            </a:r>
            <a:r>
              <a:rPr lang="ru-RU" sz="1600" b="1" dirty="0" err="1"/>
              <a:t>эмоциольная</a:t>
            </a:r>
            <a:r>
              <a:rPr lang="ru-RU" sz="1600" b="1" dirty="0"/>
              <a:t> оценка на соответствен трендам)</a:t>
            </a:r>
          </a:p>
          <a:p>
            <a:pPr>
              <a:buAutoNum type="arabicPeriod" startAt="2"/>
            </a:pPr>
            <a:r>
              <a:rPr lang="ru-RU" sz="1600" b="1" dirty="0"/>
              <a:t>Качество  и проработанность представляемого материала.</a:t>
            </a:r>
          </a:p>
          <a:p>
            <a:pPr marL="0" indent="0">
              <a:buNone/>
            </a:pPr>
            <a:r>
              <a:rPr lang="ru-RU" sz="1600" b="1" dirty="0"/>
              <a:t>В оценке участвуют </a:t>
            </a:r>
            <a:r>
              <a:rPr lang="ru-RU" sz="1600" b="1" dirty="0" err="1"/>
              <a:t>трекеры</a:t>
            </a:r>
            <a:r>
              <a:rPr lang="ru-RU" sz="1600" b="1" dirty="0"/>
              <a:t> и менторы, оценки от 1 - 5</a:t>
            </a:r>
          </a:p>
          <a:p>
            <a:pPr marL="0" indent="0">
              <a:buNone/>
            </a:pPr>
            <a:r>
              <a:rPr lang="ru-RU" sz="1600" b="1" dirty="0"/>
              <a:t>Если от группы задают внятных вопросов выступающей группе, с группы снимается один бал, команды задают вопросы в телеграмм канал, презентуемая группа письменно  </a:t>
            </a:r>
            <a:r>
              <a:rPr lang="ru-RU" sz="1600" b="1" dirty="0" err="1"/>
              <a:t>отвечаеьт</a:t>
            </a:r>
            <a:r>
              <a:rPr lang="ru-RU" sz="1600" b="1" dirty="0"/>
              <a:t> на вопросы и предложения групп.</a:t>
            </a: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827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639762"/>
          </a:xfrm>
        </p:spPr>
        <p:txBody>
          <a:bodyPr>
            <a:normAutofit/>
          </a:bodyPr>
          <a:lstStyle/>
          <a:p>
            <a:pPr algn="l"/>
            <a:r>
              <a:rPr lang="ru-RU" sz="3200" dirty="0"/>
              <a:t>1 часть, Пятый такт (2) 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Проведение </a:t>
            </a:r>
            <a:r>
              <a:rPr lang="ru-RU" sz="2400" b="1" dirty="0" err="1"/>
              <a:t>краш</a:t>
            </a:r>
            <a:r>
              <a:rPr lang="ru-RU" sz="2400" b="1" dirty="0"/>
              <a:t> – теста:</a:t>
            </a:r>
          </a:p>
          <a:p>
            <a:pPr marL="0" indent="0">
              <a:buNone/>
            </a:pPr>
            <a:r>
              <a:rPr lang="ru-RU" sz="2400" b="1" dirty="0"/>
              <a:t>Сценарий:</a:t>
            </a:r>
            <a:endParaRPr lang="ru-RU" sz="1600" b="1" dirty="0"/>
          </a:p>
          <a:p>
            <a:pPr marL="0" indent="0">
              <a:buNone/>
            </a:pPr>
            <a:r>
              <a:rPr lang="ru-RU" sz="2400" b="1" dirty="0"/>
              <a:t>Вводная часть ведущего </a:t>
            </a:r>
          </a:p>
          <a:p>
            <a:pPr marL="0" indent="0">
              <a:buNone/>
            </a:pPr>
            <a:r>
              <a:rPr lang="ru-RU" sz="2400" b="1" dirty="0"/>
              <a:t>Выступление групп по очереди (лучше если всем составом)</a:t>
            </a:r>
          </a:p>
          <a:p>
            <a:pPr marL="0" indent="0">
              <a:buNone/>
            </a:pPr>
            <a:r>
              <a:rPr lang="ru-RU" sz="2400" b="1" dirty="0"/>
              <a:t>Вопросы менторов и </a:t>
            </a:r>
            <a:r>
              <a:rPr lang="ru-RU" sz="2400" b="1" dirty="0" err="1"/>
              <a:t>трекеров</a:t>
            </a:r>
            <a:r>
              <a:rPr lang="ru-RU" sz="2400" b="1" dirty="0"/>
              <a:t> после выступления каждой группы, и вопросы групп задаётся в телеграмм.</a:t>
            </a:r>
          </a:p>
          <a:p>
            <a:pPr marL="0" indent="0">
              <a:buNone/>
            </a:pPr>
            <a:r>
              <a:rPr lang="ru-RU" sz="2400" b="1" dirty="0"/>
              <a:t>Команда выступает односложно в течении пяти минут, потом не более 5ти вопросов.</a:t>
            </a:r>
          </a:p>
          <a:p>
            <a:pPr marL="0" indent="0">
              <a:buNone/>
            </a:pPr>
            <a:r>
              <a:rPr lang="ru-RU" sz="2400" b="1" dirty="0"/>
              <a:t>Все вопросы групп письменно в телеграмм.</a:t>
            </a:r>
          </a:p>
          <a:p>
            <a:pPr marL="0" indent="0">
              <a:buNone/>
            </a:pPr>
            <a:r>
              <a:rPr lang="ru-RU" sz="2400" b="1" dirty="0"/>
              <a:t>Объявление тех групп которые проходят на инвестиционную сессию ведущим.</a:t>
            </a:r>
          </a:p>
          <a:p>
            <a:pPr marL="0" indent="0">
              <a:buNone/>
            </a:pPr>
            <a:r>
              <a:rPr lang="ru-RU" sz="2400" b="1" dirty="0"/>
              <a:t>Рефлексия по одной от группы. </a:t>
            </a:r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marL="0" indent="0" algn="just">
              <a:buNone/>
            </a:pPr>
            <a:endParaRPr lang="ru-RU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3240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AA9E5-9C25-A708-B3CB-AFF2BD46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пятого  такта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4E8ACE-1120-773F-9FDB-B044D3133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Проектная группа сформировала окончательную презентацию.</a:t>
            </a:r>
          </a:p>
          <a:p>
            <a:r>
              <a:rPr lang="ru-RU" dirty="0"/>
              <a:t>Проведен «стресс тест» проектной команды.</a:t>
            </a:r>
          </a:p>
          <a:p>
            <a:r>
              <a:rPr lang="ru-RU" dirty="0"/>
              <a:t>Проведена работа над ошибками по вопросам заданным на </a:t>
            </a:r>
            <a:r>
              <a:rPr lang="ru-RU" dirty="0" err="1"/>
              <a:t>краш</a:t>
            </a:r>
            <a:r>
              <a:rPr lang="ru-RU" dirty="0"/>
              <a:t> – тесте.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9416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1 часть, 6 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400" dirty="0"/>
              <a:t>Проведение инвестиционной сессии   </a:t>
            </a:r>
          </a:p>
          <a:p>
            <a:r>
              <a:rPr lang="ru-RU" sz="2400" dirty="0"/>
              <a:t>Сбор обратной связи от инвесторов.</a:t>
            </a:r>
          </a:p>
          <a:p>
            <a:r>
              <a:rPr lang="ru-RU" sz="2400" dirty="0"/>
              <a:t>Работа над ошибками. </a:t>
            </a:r>
          </a:p>
          <a:p>
            <a:r>
              <a:rPr lang="ru-RU" sz="2400" dirty="0"/>
              <a:t>Формирование инвестиционного предложения команды . </a:t>
            </a:r>
          </a:p>
          <a:p>
            <a:r>
              <a:rPr lang="ru-RU" sz="2400" dirty="0"/>
              <a:t>Согласование с руководством сценария запуска проекта.</a:t>
            </a:r>
          </a:p>
          <a:p>
            <a:r>
              <a:rPr lang="ru-RU" sz="2400" dirty="0"/>
              <a:t>Выстраивание стратегии по каждой группе инвесторов и институтов поддержки.</a:t>
            </a:r>
          </a:p>
          <a:p>
            <a:r>
              <a:rPr lang="ru-RU" sz="2400" dirty="0"/>
              <a:t>Запуск проекта.</a:t>
            </a:r>
          </a:p>
          <a:p>
            <a:pPr marL="514350" indent="-514350">
              <a:buAutoNum type="arabicPeriod" startAt="2"/>
            </a:pPr>
            <a:endParaRPr lang="ru-RU" sz="2400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7881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A63A7-8C5D-761E-3669-4EC428D34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шестого такта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F81078-0277-94EE-408F-01AA0E2ED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Получена рецензия инвесторов.</a:t>
            </a:r>
          </a:p>
          <a:p>
            <a:r>
              <a:rPr lang="ru-RU" dirty="0"/>
              <a:t>Проведена работа над ошибками.</a:t>
            </a:r>
          </a:p>
          <a:p>
            <a:r>
              <a:rPr lang="ru-RU" dirty="0"/>
              <a:t>Сформировано инвестиционное предложение.</a:t>
            </a:r>
          </a:p>
          <a:p>
            <a:r>
              <a:rPr lang="ru-RU" dirty="0"/>
              <a:t>Определены потенциальные инвесторы и стратегия работы с ними.</a:t>
            </a:r>
          </a:p>
          <a:p>
            <a:r>
              <a:rPr lang="ru-RU" dirty="0"/>
              <a:t>Разосланы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414278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этапы, </a:t>
            </a:r>
            <a:br>
              <a:rPr lang="ru-RU" dirty="0"/>
            </a:br>
            <a:r>
              <a:rPr lang="ru-RU" dirty="0"/>
              <a:t> ВВОДНАЯ ЧАСТЬ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Фокус внимания – уплотнение идей  - стратегическая полнота, продуктовое мышление</a:t>
            </a:r>
          </a:p>
          <a:p>
            <a:r>
              <a:rPr lang="ru-RU" dirty="0"/>
              <a:t>Анализ контрагентов и связей с ними, </a:t>
            </a:r>
            <a:r>
              <a:rPr lang="en-US" dirty="0"/>
              <a:t>Customer Development</a:t>
            </a:r>
            <a:r>
              <a:rPr lang="ru-RU" dirty="0"/>
              <a:t> </a:t>
            </a:r>
            <a:r>
              <a:rPr lang="en-US" dirty="0"/>
              <a:t>(</a:t>
            </a:r>
            <a:r>
              <a:rPr lang="en-US" dirty="0" err="1"/>
              <a:t>CosDev</a:t>
            </a:r>
            <a:r>
              <a:rPr lang="en-US" dirty="0"/>
              <a:t>)  - </a:t>
            </a:r>
            <a:r>
              <a:rPr lang="ru-RU" dirty="0"/>
              <a:t>проверка  гипотез.  анализ по контрагентам, Оценка </a:t>
            </a:r>
            <a:r>
              <a:rPr lang="en-US" dirty="0"/>
              <a:t>Unit </a:t>
            </a:r>
            <a:r>
              <a:rPr lang="ru-RU" dirty="0"/>
              <a:t>экономики.</a:t>
            </a:r>
          </a:p>
          <a:p>
            <a:r>
              <a:rPr lang="ru-RU" dirty="0"/>
              <a:t>Процессный анализ проекта, определение ролей и статусов участников команды, создание упрощённой модели деятельности.</a:t>
            </a:r>
          </a:p>
          <a:p>
            <a:r>
              <a:rPr lang="ru-RU" dirty="0"/>
              <a:t>Моделирование деятельности компании, создание образа продукта, создание  базовой презентации дорожной карты и сценария запуска проекта.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1582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6AE9-CAB2-9F6F-F113-B286A66B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/>
          </a:bodyPr>
          <a:lstStyle/>
          <a:p>
            <a:r>
              <a:rPr lang="ru-RU" dirty="0"/>
              <a:t>2 часть, первый такт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2113F-B684-6405-3AE1-D49D5B9F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План встречи:</a:t>
            </a:r>
          </a:p>
          <a:p>
            <a:r>
              <a:rPr lang="ru-RU" sz="2400" dirty="0"/>
              <a:t> Знакомство участников    </a:t>
            </a:r>
          </a:p>
          <a:p>
            <a:r>
              <a:rPr lang="ru-RU" sz="2400" dirty="0"/>
              <a:t>Согласование ролей и подписание меморандума о совместной деятельности.</a:t>
            </a:r>
          </a:p>
          <a:p>
            <a:r>
              <a:rPr lang="ru-RU" sz="2400" dirty="0"/>
              <a:t>Формирование диаграммы </a:t>
            </a:r>
            <a:r>
              <a:rPr lang="ru-RU" sz="2400" dirty="0" err="1"/>
              <a:t>Ганта</a:t>
            </a:r>
            <a:r>
              <a:rPr lang="ru-RU" sz="2400" dirty="0"/>
              <a:t> до М</a:t>
            </a:r>
            <a:r>
              <a:rPr lang="en-US" sz="2400" dirty="0"/>
              <a:t>VP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pPr marL="514350" indent="-514350">
              <a:buAutoNum type="arabicPeriod" startAt="2"/>
            </a:pPr>
            <a:endParaRPr lang="ru-RU" sz="2400" dirty="0"/>
          </a:p>
          <a:p>
            <a:pPr marL="514350" indent="-51435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1536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67BB6-7E4D-C1D8-4FE0-8F51D0D17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968D4F-4FC8-84DA-5414-E5F9763CC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7286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83B3A-20C7-2401-9382-8B92148A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33F3B-B0AD-96FD-0E84-D87E223DC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706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этапы </a:t>
            </a:r>
            <a:br>
              <a:rPr lang="ru-RU" dirty="0"/>
            </a:br>
            <a:r>
              <a:rPr lang="ru-RU" dirty="0"/>
              <a:t> Проектирование бизнеса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Презентация проектов отраслевому бизнесу и оставшимся инвесторам.</a:t>
            </a:r>
          </a:p>
          <a:p>
            <a:r>
              <a:rPr lang="ru-RU" dirty="0"/>
              <a:t>Утверждение команд финалистов и сценариев запуска проекта.</a:t>
            </a:r>
          </a:p>
          <a:p>
            <a:r>
              <a:rPr lang="ru-RU" dirty="0"/>
              <a:t>Проектные «реакторы» или </a:t>
            </a:r>
            <a:r>
              <a:rPr lang="ru-RU" dirty="0" err="1"/>
              <a:t>переопыление</a:t>
            </a:r>
            <a:r>
              <a:rPr lang="ru-RU" dirty="0"/>
              <a:t>  опытом и решениями.</a:t>
            </a:r>
          </a:p>
          <a:p>
            <a:r>
              <a:rPr lang="ru-RU" dirty="0"/>
              <a:t>Заключение предварительных или основных инвестиционных контрактов.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50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Инструменты достижения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Групповая динамика  - как </a:t>
            </a:r>
            <a:r>
              <a:rPr lang="en-US" dirty="0"/>
              <a:t>soft </a:t>
            </a:r>
            <a:r>
              <a:rPr lang="ru-RU" dirty="0"/>
              <a:t>компетенция </a:t>
            </a:r>
          </a:p>
          <a:p>
            <a:r>
              <a:rPr lang="ru-RU" dirty="0"/>
              <a:t>Листинг проектов с привязкой к автору</a:t>
            </a:r>
          </a:p>
          <a:p>
            <a:r>
              <a:rPr lang="ru-RU" dirty="0"/>
              <a:t>Ценностный подход </a:t>
            </a:r>
          </a:p>
          <a:p>
            <a:r>
              <a:rPr lang="ru-RU" dirty="0"/>
              <a:t>Профессиональные среды </a:t>
            </a:r>
          </a:p>
          <a:p>
            <a:r>
              <a:rPr lang="ru-RU" dirty="0"/>
              <a:t>Модель  учу – учусь (передача практических навыков)</a:t>
            </a:r>
          </a:p>
          <a:p>
            <a:r>
              <a:rPr lang="ru-RU" dirty="0"/>
              <a:t>Дифференциация </a:t>
            </a:r>
            <a:r>
              <a:rPr lang="ru-RU" dirty="0" err="1"/>
              <a:t>психотипов</a:t>
            </a:r>
            <a:r>
              <a:rPr lang="ru-RU" dirty="0"/>
              <a:t> участников</a:t>
            </a:r>
          </a:p>
          <a:p>
            <a:r>
              <a:rPr lang="ru-RU" dirty="0"/>
              <a:t>Чистый лист </a:t>
            </a:r>
          </a:p>
        </p:txBody>
      </p:sp>
    </p:spTree>
    <p:extLst>
      <p:ext uri="{BB962C8B-B14F-4D97-AF65-F5344CB8AC3E}">
        <p14:creationId xmlns:p14="http://schemas.microsoft.com/office/powerpoint/2010/main" val="38180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базисные посылы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Команда единственный инструмент деятельности.</a:t>
            </a:r>
          </a:p>
          <a:p>
            <a:r>
              <a:rPr lang="ru-RU" dirty="0"/>
              <a:t>Два подхода рефлексия/ иерархия </a:t>
            </a:r>
          </a:p>
          <a:p>
            <a:r>
              <a:rPr lang="ru-RU" dirty="0"/>
              <a:t>Продуктивная коммуникация – базис любой бизнес стратегии.</a:t>
            </a:r>
          </a:p>
          <a:p>
            <a:r>
              <a:rPr lang="ru-RU" dirty="0"/>
              <a:t>Человек – носитель ресурса </a:t>
            </a:r>
          </a:p>
          <a:p>
            <a:r>
              <a:rPr lang="ru-RU" dirty="0"/>
              <a:t>Образ будущего – метод командного согласования. </a:t>
            </a:r>
          </a:p>
        </p:txBody>
      </p:sp>
    </p:spTree>
    <p:extLst>
      <p:ext uri="{BB962C8B-B14F-4D97-AF65-F5344CB8AC3E}">
        <p14:creationId xmlns:p14="http://schemas.microsoft.com/office/powerpoint/2010/main" val="406351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Элементы бизнес культуры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Продуктовое мышление (результат /продукт)</a:t>
            </a:r>
          </a:p>
          <a:p>
            <a:r>
              <a:rPr lang="ru-RU" dirty="0"/>
              <a:t>Нарратив или </a:t>
            </a:r>
            <a:r>
              <a:rPr lang="en-US" dirty="0" err="1"/>
              <a:t>CosDev</a:t>
            </a:r>
            <a:r>
              <a:rPr lang="en-US" dirty="0"/>
              <a:t> </a:t>
            </a:r>
            <a:r>
              <a:rPr lang="ru-RU" dirty="0"/>
              <a:t>метод исследования.</a:t>
            </a:r>
          </a:p>
          <a:p>
            <a:r>
              <a:rPr lang="ru-RU" dirty="0"/>
              <a:t>Ценность – как элемент культуры, и модели поддержания ценности (артефакты и т.д.)</a:t>
            </a:r>
          </a:p>
          <a:p>
            <a:r>
              <a:rPr lang="en-US" dirty="0"/>
              <a:t>GR </a:t>
            </a:r>
            <a:r>
              <a:rPr lang="ru-RU" dirty="0"/>
              <a:t>и </a:t>
            </a:r>
            <a:r>
              <a:rPr lang="en-US" dirty="0"/>
              <a:t>PR </a:t>
            </a:r>
            <a:r>
              <a:rPr lang="ru-RU" dirty="0"/>
              <a:t>позиционирование.</a:t>
            </a:r>
          </a:p>
          <a:p>
            <a:r>
              <a:rPr lang="ru-RU" dirty="0"/>
              <a:t>Рынок – понимание рынка в российских условиях.</a:t>
            </a:r>
          </a:p>
        </p:txBody>
      </p:sp>
    </p:spTree>
    <p:extLst>
      <p:ext uri="{BB962C8B-B14F-4D97-AF65-F5344CB8AC3E}">
        <p14:creationId xmlns:p14="http://schemas.microsoft.com/office/powerpoint/2010/main" val="31301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1A0B33-2FD6-B674-94BD-5BDBC6A01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чистого  листа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1F07D-2203-C827-FE65-BFCF3BB85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Социальная и  профессиональная позиция участника акселератора фиксируется на чистом листе, не допускаются надписи, рекомендации, наводящие вопросы.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000" dirty="0"/>
              <a:t>Любой контент, находящийся на листе ограничивает когнитивные способности участника, помещает его в рамки, и не позволяет ему отразить свои потерны и архетипы, понимание которых будет необходимо для дальнейшей работы в Акселераторе.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276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19017</TotalTime>
  <Words>3171</Words>
  <Application>Microsoft Macintosh PowerPoint</Application>
  <PresentationFormat>Экран (4:3)</PresentationFormat>
  <Paragraphs>431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6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Основные задачи – что? </vt:lpstr>
      <vt:lpstr>Основные этапы,   ВВОДНАЯ ЧАСТЬ </vt:lpstr>
      <vt:lpstr>Основные этапы   Проектирование бизнеса </vt:lpstr>
      <vt:lpstr>Инструменты достижения </vt:lpstr>
      <vt:lpstr>Основные базисные посылы </vt:lpstr>
      <vt:lpstr>Элементы бизнес культуры </vt:lpstr>
      <vt:lpstr>Метод чистого  листа</vt:lpstr>
      <vt:lpstr>Листинг проектов</vt:lpstr>
      <vt:lpstr>1 часть, ПЕРВЫЙ ТАКТ    </vt:lpstr>
      <vt:lpstr>1 часть, ПЕРВЫЙ ТАКТ (1)   </vt:lpstr>
      <vt:lpstr>1 часть, ПЕРВЫЙ ТАКТ  (2)  </vt:lpstr>
      <vt:lpstr>1 часть, ПЕРВЫЙ ТАКТ  (3)  </vt:lpstr>
      <vt:lpstr>1 часть, ПЕРВЫЙ ТАКТ  (3)  </vt:lpstr>
      <vt:lpstr>Итоги первого такта</vt:lpstr>
      <vt:lpstr>1 часть, ВТОРОЙ ТАКТ    </vt:lpstr>
      <vt:lpstr>1 часть, ВТОРОЙ  ТАКТ (1)   </vt:lpstr>
      <vt:lpstr>1 часть, ВТОРОЙ  ТАКТ (2)   </vt:lpstr>
      <vt:lpstr>1 часть, ВТОРОЙ  ТАКТ (3)   </vt:lpstr>
      <vt:lpstr>1 часть, ВТОРОЙ  ТАКТ (4)   </vt:lpstr>
      <vt:lpstr>Итоги второго такта </vt:lpstr>
      <vt:lpstr>1 часть, ТРЕТИЙ ТАКТ    </vt:lpstr>
      <vt:lpstr>1 часть, ТРЕРИЙ ТАКТ  (1)   </vt:lpstr>
      <vt:lpstr>1 часть, ТРЕРИЙ ТАКТ  (2)   </vt:lpstr>
      <vt:lpstr>1 часть, ТРЕРИЙ ТАКТ  (1)   </vt:lpstr>
      <vt:lpstr>1 часть, ТРЕРИЙ ТАКТ  (1)   </vt:lpstr>
      <vt:lpstr>Итоги третьего такта </vt:lpstr>
      <vt:lpstr>1 часть, ЧЕТВЕРТЫЙ ТАКТ    </vt:lpstr>
      <vt:lpstr>1 часть, ЧЕТВЕРТЫЙ ТАКТ  (1)   </vt:lpstr>
      <vt:lpstr>1 часть, ЧЕТВЕРТЫЙ  ТАКТ (2)   </vt:lpstr>
      <vt:lpstr>1 часть, ЧЕТВЕРТЫЙ ТАКТ  (3)   </vt:lpstr>
      <vt:lpstr>Итоги четвертого такта </vt:lpstr>
      <vt:lpstr>1 часть, ПЯТЫЙ ТАКТ    </vt:lpstr>
      <vt:lpstr>1 часть, Пятый такт (1)   </vt:lpstr>
      <vt:lpstr>1 часть, Пятый такт (2)   </vt:lpstr>
      <vt:lpstr>Итоги пятого  такта</vt:lpstr>
      <vt:lpstr>1 часть, 6  такт    </vt:lpstr>
      <vt:lpstr>Итоги шестого такта </vt:lpstr>
      <vt:lpstr>2 часть, первый такт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СТРАТЕГИРОВАНИИ</dc:title>
  <dc:creator>Елизавета</dc:creator>
  <cp:lastModifiedBy>Надежда Ширкунова</cp:lastModifiedBy>
  <cp:revision>208</cp:revision>
  <dcterms:created xsi:type="dcterms:W3CDTF">2016-04-03T12:40:49Z</dcterms:created>
  <dcterms:modified xsi:type="dcterms:W3CDTF">2022-12-03T12:52:31Z</dcterms:modified>
</cp:coreProperties>
</file>