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61" r:id="rId3"/>
    <p:sldId id="258" r:id="rId4"/>
    <p:sldId id="259" r:id="rId5"/>
    <p:sldId id="260" r:id="rId6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217" d="100"/>
          <a:sy n="217" d="100"/>
        </p:scale>
        <p:origin x="-1116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BE0A2E-2C05-41D4-A114-664A7BA6FEDF}" type="datetimeFigureOut">
              <a:rPr lang="ru-RU" smtClean="0"/>
              <a:pPr/>
              <a:t>26.09.2022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BDA2E0-4C21-4D7C-B5F8-A0805D0720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956997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59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9/26/2022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5759999" cy="3239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443092" y="970800"/>
            <a:ext cx="4317365" cy="2269490"/>
          </a:xfrm>
          <a:custGeom>
            <a:avLst/>
            <a:gdLst/>
            <a:ahLst/>
            <a:cxnLst/>
            <a:rect l="l" t="t" r="r" b="b"/>
            <a:pathLst>
              <a:path w="4317365" h="2269490">
                <a:moveTo>
                  <a:pt x="0" y="0"/>
                </a:moveTo>
                <a:lnTo>
                  <a:pt x="4316907" y="0"/>
                </a:lnTo>
                <a:lnTo>
                  <a:pt x="4316907" y="2269199"/>
                </a:lnTo>
                <a:lnTo>
                  <a:pt x="0" y="22691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1839870" y="2377734"/>
            <a:ext cx="3920490" cy="356235"/>
          </a:xfrm>
          <a:custGeom>
            <a:avLst/>
            <a:gdLst/>
            <a:ahLst/>
            <a:cxnLst/>
            <a:rect l="l" t="t" r="r" b="b"/>
            <a:pathLst>
              <a:path w="3920490" h="356235">
                <a:moveTo>
                  <a:pt x="3920129" y="0"/>
                </a:moveTo>
                <a:lnTo>
                  <a:pt x="0" y="0"/>
                </a:lnTo>
                <a:lnTo>
                  <a:pt x="0" y="356109"/>
                </a:lnTo>
                <a:lnTo>
                  <a:pt x="3920129" y="356109"/>
                </a:lnTo>
                <a:lnTo>
                  <a:pt x="3920129" y="0"/>
                </a:lnTo>
                <a:close/>
              </a:path>
            </a:pathLst>
          </a:custGeom>
          <a:solidFill>
            <a:srgbClr val="4546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500" b="1" i="0">
                <a:solidFill>
                  <a:srgbClr val="4546A0"/>
                </a:solidFill>
                <a:latin typeface="Montserrat"/>
                <a:cs typeface="Montserra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9/26/2022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500" b="1" i="0">
                <a:solidFill>
                  <a:srgbClr val="4546A0"/>
                </a:solidFill>
                <a:latin typeface="Montserrat"/>
                <a:cs typeface="Montserra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6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9/26/2022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500" b="1" i="0">
                <a:solidFill>
                  <a:srgbClr val="4546A0"/>
                </a:solidFill>
                <a:latin typeface="Montserrat"/>
                <a:cs typeface="Montserra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9/26/2022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5759999" cy="3239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443092" y="970800"/>
            <a:ext cx="4317365" cy="2269490"/>
          </a:xfrm>
          <a:custGeom>
            <a:avLst/>
            <a:gdLst/>
            <a:ahLst/>
            <a:cxnLst/>
            <a:rect l="l" t="t" r="r" b="b"/>
            <a:pathLst>
              <a:path w="4317365" h="2269490">
                <a:moveTo>
                  <a:pt x="0" y="0"/>
                </a:moveTo>
                <a:lnTo>
                  <a:pt x="4316907" y="0"/>
                </a:lnTo>
                <a:lnTo>
                  <a:pt x="4316907" y="2269199"/>
                </a:lnTo>
                <a:lnTo>
                  <a:pt x="0" y="22691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1525193" y="2701583"/>
            <a:ext cx="4234815" cy="356235"/>
          </a:xfrm>
          <a:custGeom>
            <a:avLst/>
            <a:gdLst/>
            <a:ahLst/>
            <a:cxnLst/>
            <a:rect l="l" t="t" r="r" b="b"/>
            <a:pathLst>
              <a:path w="4234815" h="356235">
                <a:moveTo>
                  <a:pt x="4234806" y="0"/>
                </a:moveTo>
                <a:lnTo>
                  <a:pt x="0" y="0"/>
                </a:lnTo>
                <a:lnTo>
                  <a:pt x="0" y="356109"/>
                </a:lnTo>
                <a:lnTo>
                  <a:pt x="4234806" y="356109"/>
                </a:lnTo>
                <a:lnTo>
                  <a:pt x="4234806" y="0"/>
                </a:lnTo>
                <a:close/>
              </a:path>
            </a:pathLst>
          </a:custGeom>
          <a:solidFill>
            <a:srgbClr val="4546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9/26/2022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5759999" cy="323999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443092" y="970800"/>
            <a:ext cx="4317365" cy="2269490"/>
          </a:xfrm>
          <a:custGeom>
            <a:avLst/>
            <a:gdLst/>
            <a:ahLst/>
            <a:cxnLst/>
            <a:rect l="l" t="t" r="r" b="b"/>
            <a:pathLst>
              <a:path w="4317365" h="2269490">
                <a:moveTo>
                  <a:pt x="0" y="0"/>
                </a:moveTo>
                <a:lnTo>
                  <a:pt x="4316907" y="0"/>
                </a:lnTo>
                <a:lnTo>
                  <a:pt x="4316907" y="2269199"/>
                </a:lnTo>
                <a:lnTo>
                  <a:pt x="0" y="22691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54780" y="1118502"/>
            <a:ext cx="5056238" cy="629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" b="1" i="0">
                <a:solidFill>
                  <a:srgbClr val="4546A0"/>
                </a:solidFill>
                <a:latin typeface="Montserrat"/>
                <a:cs typeface="Montserra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88290" y="746315"/>
            <a:ext cx="5189219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5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9/26/2022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66875" algn="ctr">
              <a:lnSpc>
                <a:spcPct val="100000"/>
              </a:lnSpc>
            </a:pPr>
            <a:r>
              <a:rPr spc="-35" dirty="0"/>
              <a:t>К</a:t>
            </a:r>
            <a:r>
              <a:rPr spc="-70" dirty="0"/>
              <a:t>Р</a:t>
            </a:r>
            <a:r>
              <a:rPr dirty="0"/>
              <a:t>АЕВ</a:t>
            </a:r>
            <a:r>
              <a:rPr spc="-55" dirty="0"/>
              <a:t>А</a:t>
            </a:r>
            <a:r>
              <a:rPr dirty="0"/>
              <a:t>Я А</a:t>
            </a:r>
            <a:r>
              <a:rPr spc="-35" dirty="0"/>
              <a:t>К</a:t>
            </a:r>
            <a:r>
              <a:rPr dirty="0"/>
              <a:t>ЦИЯ</a:t>
            </a:r>
          </a:p>
          <a:p>
            <a:pPr marL="1666875" algn="ctr">
              <a:lnSpc>
                <a:spcPct val="100000"/>
              </a:lnSpc>
              <a:spcBef>
                <a:spcPts val="365"/>
              </a:spcBef>
            </a:pPr>
            <a:r>
              <a:rPr sz="2400" dirty="0"/>
              <a:t>«ЗАЙМИСЬ ДЕЛОМ»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2317609" y="2476223"/>
            <a:ext cx="279146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-65" dirty="0">
                <a:solidFill>
                  <a:srgbClr val="FFFFFF"/>
                </a:solidFill>
                <a:latin typeface="Montserrat"/>
                <a:cs typeface="Montserrat"/>
              </a:rPr>
              <a:t>г</a:t>
            </a:r>
            <a:r>
              <a:rPr sz="1200" b="1" dirty="0">
                <a:solidFill>
                  <a:srgbClr val="FFFFFF"/>
                </a:solidFill>
                <a:latin typeface="Montserrat"/>
                <a:cs typeface="Montserrat"/>
              </a:rPr>
              <a:t>. </a:t>
            </a:r>
            <a:r>
              <a:rPr lang="ru-RU" sz="1200" b="1" spc="-15" dirty="0" smtClean="0">
                <a:solidFill>
                  <a:srgbClr val="FFFFFF"/>
                </a:solidFill>
                <a:latin typeface="Montserrat"/>
                <a:cs typeface="Montserrat"/>
              </a:rPr>
              <a:t>Ставрополь</a:t>
            </a:r>
            <a:r>
              <a:rPr sz="1200" b="1" dirty="0" smtClean="0">
                <a:solidFill>
                  <a:srgbClr val="FFFFFF"/>
                </a:solidFill>
                <a:latin typeface="Montserrat"/>
                <a:cs typeface="Montserrat"/>
              </a:rPr>
              <a:t>, </a:t>
            </a:r>
            <a:r>
              <a:rPr lang="ru-RU" sz="1200" b="1" dirty="0" smtClean="0">
                <a:solidFill>
                  <a:srgbClr val="FFFFFF"/>
                </a:solidFill>
                <a:latin typeface="Montserrat"/>
                <a:cs typeface="Montserrat"/>
              </a:rPr>
              <a:t>28</a:t>
            </a:r>
            <a:r>
              <a:rPr sz="1200" b="1" dirty="0" smtClean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1200" b="1" spc="-10" dirty="0">
                <a:solidFill>
                  <a:srgbClr val="FFFFFF"/>
                </a:solidFill>
                <a:latin typeface="Montserrat"/>
                <a:cs typeface="Montserrat"/>
              </a:rPr>
              <a:t>с</a:t>
            </a:r>
            <a:r>
              <a:rPr sz="1200" b="1" dirty="0">
                <a:solidFill>
                  <a:srgbClr val="FFFFFF"/>
                </a:solidFill>
                <a:latin typeface="Montserrat"/>
                <a:cs typeface="Montserrat"/>
              </a:rPr>
              <a:t>ен</a:t>
            </a:r>
            <a:r>
              <a:rPr sz="1200" b="1" spc="-10" dirty="0">
                <a:solidFill>
                  <a:srgbClr val="FFFFFF"/>
                </a:solidFill>
                <a:latin typeface="Montserrat"/>
                <a:cs typeface="Montserrat"/>
              </a:rPr>
              <a:t>т</a:t>
            </a:r>
            <a:r>
              <a:rPr sz="1200" b="1" dirty="0">
                <a:solidFill>
                  <a:srgbClr val="FFFFFF"/>
                </a:solidFill>
                <a:latin typeface="Montserrat"/>
                <a:cs typeface="Montserrat"/>
              </a:rPr>
              <a:t>яб</a:t>
            </a:r>
            <a:r>
              <a:rPr sz="1200" b="1" spc="-25" dirty="0">
                <a:solidFill>
                  <a:srgbClr val="FFFFFF"/>
                </a:solidFill>
                <a:latin typeface="Montserrat"/>
                <a:cs typeface="Montserrat"/>
              </a:rPr>
              <a:t>р</a:t>
            </a:r>
            <a:r>
              <a:rPr sz="1200" b="1" dirty="0">
                <a:solidFill>
                  <a:srgbClr val="FFFFFF"/>
                </a:solidFill>
                <a:latin typeface="Montserrat"/>
                <a:cs typeface="Montserrat"/>
              </a:rPr>
              <a:t>я 2</a:t>
            </a:r>
            <a:r>
              <a:rPr sz="1200" b="1" spc="-10" dirty="0">
                <a:solidFill>
                  <a:srgbClr val="FFFFFF"/>
                </a:solidFill>
                <a:latin typeface="Montserrat"/>
                <a:cs typeface="Montserrat"/>
              </a:rPr>
              <a:t>0</a:t>
            </a:r>
            <a:r>
              <a:rPr sz="1200" b="1" dirty="0">
                <a:solidFill>
                  <a:srgbClr val="FFFFFF"/>
                </a:solidFill>
                <a:latin typeface="Montserrat"/>
                <a:cs typeface="Montserrat"/>
              </a:rPr>
              <a:t>22 </a:t>
            </a:r>
            <a:r>
              <a:rPr sz="1200" b="1" spc="-65" dirty="0">
                <a:solidFill>
                  <a:srgbClr val="FFFFFF"/>
                </a:solidFill>
                <a:latin typeface="Montserrat"/>
                <a:cs typeface="Montserrat"/>
              </a:rPr>
              <a:t>г</a:t>
            </a:r>
            <a:r>
              <a:rPr sz="1200" b="1" dirty="0">
                <a:solidFill>
                  <a:srgbClr val="FFFFFF"/>
                </a:solidFill>
                <a:latin typeface="Montserrat"/>
                <a:cs typeface="Montserrat"/>
              </a:rPr>
              <a:t>.</a:t>
            </a:r>
            <a:endParaRPr sz="1200" dirty="0">
              <a:latin typeface="Montserrat"/>
              <a:cs typeface="Montserra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Текущее\Алина ЦМП\Займись делом\Безымянный-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81" y="2382"/>
            <a:ext cx="5761038" cy="324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103446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17059" y="914666"/>
            <a:ext cx="2143765" cy="37713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4168880" y="2253486"/>
            <a:ext cx="1195070" cy="1841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50" b="1" spc="-35" dirty="0">
                <a:solidFill>
                  <a:srgbClr val="151616"/>
                </a:solidFill>
                <a:latin typeface="Gilroy"/>
                <a:cs typeface="Gilroy"/>
              </a:rPr>
              <a:t>st</a:t>
            </a:r>
            <a:r>
              <a:rPr sz="1250" b="1" spc="-10" dirty="0">
                <a:solidFill>
                  <a:srgbClr val="151616"/>
                </a:solidFill>
                <a:latin typeface="Gilroy"/>
                <a:cs typeface="Gilroy"/>
              </a:rPr>
              <a:t>a</a:t>
            </a:r>
            <a:r>
              <a:rPr sz="1250" b="1" spc="-35" dirty="0">
                <a:solidFill>
                  <a:srgbClr val="151616"/>
                </a:solidFill>
                <a:latin typeface="Gilroy"/>
                <a:cs typeface="Gilroy"/>
              </a:rPr>
              <a:t>v</a:t>
            </a:r>
            <a:r>
              <a:rPr sz="1250" b="1" spc="-10" dirty="0">
                <a:solidFill>
                  <a:srgbClr val="151616"/>
                </a:solidFill>
                <a:latin typeface="Gilroy"/>
                <a:cs typeface="Gilroy"/>
              </a:rPr>
              <a:t>ga</a:t>
            </a:r>
            <a:r>
              <a:rPr sz="1250" b="1" spc="-30" dirty="0">
                <a:solidFill>
                  <a:srgbClr val="151616"/>
                </a:solidFill>
                <a:latin typeface="Gilroy"/>
                <a:cs typeface="Gilroy"/>
              </a:rPr>
              <a:t>r</a:t>
            </a:r>
            <a:r>
              <a:rPr sz="1250" b="1" spc="-10" dirty="0">
                <a:solidFill>
                  <a:srgbClr val="151616"/>
                </a:solidFill>
                <a:latin typeface="Gilroy"/>
                <a:cs typeface="Gilroy"/>
              </a:rPr>
              <a:t>ant</a:t>
            </a:r>
            <a:r>
              <a:rPr sz="1250" b="1" spc="-30" dirty="0">
                <a:solidFill>
                  <a:srgbClr val="151616"/>
                </a:solidFill>
                <a:latin typeface="Gilroy"/>
                <a:cs typeface="Gilroy"/>
              </a:rPr>
              <a:t>2</a:t>
            </a:r>
            <a:r>
              <a:rPr sz="1250" b="1" spc="-35" dirty="0">
                <a:solidFill>
                  <a:srgbClr val="151616"/>
                </a:solidFill>
                <a:latin typeface="Gilroy"/>
                <a:cs typeface="Gilroy"/>
              </a:rPr>
              <a:t>6</a:t>
            </a:r>
            <a:r>
              <a:rPr sz="1250" b="1" spc="-5" dirty="0">
                <a:solidFill>
                  <a:srgbClr val="151616"/>
                </a:solidFill>
                <a:latin typeface="Gilroy"/>
                <a:cs typeface="Gilroy"/>
              </a:rPr>
              <a:t>.ru</a:t>
            </a:r>
            <a:endParaRPr sz="1250">
              <a:latin typeface="Gilroy"/>
              <a:cs typeface="Gilroy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110752" y="1558169"/>
            <a:ext cx="1340485" cy="4108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77200"/>
              </a:lnSpc>
            </a:pPr>
            <a:r>
              <a:rPr sz="950" spc="15" dirty="0">
                <a:solidFill>
                  <a:srgbClr val="151616"/>
                </a:solidFill>
                <a:latin typeface="Gilroy"/>
                <a:cs typeface="Gilroy"/>
              </a:rPr>
              <a:t>3</a:t>
            </a:r>
            <a:r>
              <a:rPr sz="950" dirty="0">
                <a:solidFill>
                  <a:srgbClr val="151616"/>
                </a:solidFill>
                <a:latin typeface="Gilroy"/>
                <a:cs typeface="Gilroy"/>
              </a:rPr>
              <a:t>5</a:t>
            </a:r>
            <a:r>
              <a:rPr sz="950" spc="5" dirty="0">
                <a:solidFill>
                  <a:srgbClr val="151616"/>
                </a:solidFill>
                <a:latin typeface="Gilroy"/>
                <a:cs typeface="Gilroy"/>
              </a:rPr>
              <a:t>5</a:t>
            </a:r>
            <a:r>
              <a:rPr sz="950" spc="15" dirty="0">
                <a:solidFill>
                  <a:srgbClr val="151616"/>
                </a:solidFill>
                <a:latin typeface="Gilroy"/>
                <a:cs typeface="Gilroy"/>
              </a:rPr>
              <a:t>0</a:t>
            </a:r>
            <a:r>
              <a:rPr sz="950" spc="5" dirty="0">
                <a:solidFill>
                  <a:srgbClr val="151616"/>
                </a:solidFill>
                <a:latin typeface="Gilroy"/>
                <a:cs typeface="Gilroy"/>
              </a:rPr>
              <a:t>0</a:t>
            </a:r>
            <a:r>
              <a:rPr sz="950" spc="10" dirty="0">
                <a:solidFill>
                  <a:srgbClr val="151616"/>
                </a:solidFill>
                <a:latin typeface="Gilroy"/>
                <a:cs typeface="Gilroy"/>
              </a:rPr>
              <a:t>2,</a:t>
            </a:r>
            <a:r>
              <a:rPr sz="950" spc="5" dirty="0">
                <a:solidFill>
                  <a:srgbClr val="151616"/>
                </a:solidFill>
                <a:latin typeface="Gilroy"/>
                <a:cs typeface="Gilroy"/>
              </a:rPr>
              <a:t> </a:t>
            </a:r>
            <a:r>
              <a:rPr sz="950" spc="-80" dirty="0">
                <a:solidFill>
                  <a:srgbClr val="151616"/>
                </a:solidFill>
                <a:latin typeface="Gilroy"/>
                <a:cs typeface="Gilroy"/>
              </a:rPr>
              <a:t>г</a:t>
            </a:r>
            <a:r>
              <a:rPr sz="950" spc="5" dirty="0">
                <a:solidFill>
                  <a:srgbClr val="151616"/>
                </a:solidFill>
                <a:latin typeface="Gilroy"/>
                <a:cs typeface="Gilroy"/>
              </a:rPr>
              <a:t>. </a:t>
            </a:r>
            <a:r>
              <a:rPr sz="950" spc="20" dirty="0">
                <a:solidFill>
                  <a:srgbClr val="151616"/>
                </a:solidFill>
                <a:latin typeface="Gilroy"/>
                <a:cs typeface="Gilroy"/>
              </a:rPr>
              <a:t>С</a:t>
            </a:r>
            <a:r>
              <a:rPr sz="950" spc="-10" dirty="0">
                <a:solidFill>
                  <a:srgbClr val="151616"/>
                </a:solidFill>
                <a:latin typeface="Gilroy"/>
                <a:cs typeface="Gilroy"/>
              </a:rPr>
              <a:t>т</a:t>
            </a:r>
            <a:r>
              <a:rPr sz="950" spc="15" dirty="0">
                <a:solidFill>
                  <a:srgbClr val="151616"/>
                </a:solidFill>
                <a:latin typeface="Gilroy"/>
                <a:cs typeface="Gilroy"/>
              </a:rPr>
              <a:t>авроп</a:t>
            </a:r>
            <a:r>
              <a:rPr sz="950" spc="-5" dirty="0">
                <a:solidFill>
                  <a:srgbClr val="151616"/>
                </a:solidFill>
                <a:latin typeface="Gilroy"/>
                <a:cs typeface="Gilroy"/>
              </a:rPr>
              <a:t>о</a:t>
            </a:r>
            <a:r>
              <a:rPr sz="950" spc="15" dirty="0">
                <a:solidFill>
                  <a:srgbClr val="151616"/>
                </a:solidFill>
                <a:latin typeface="Gilroy"/>
                <a:cs typeface="Gilroy"/>
              </a:rPr>
              <a:t>л</a:t>
            </a:r>
            <a:r>
              <a:rPr sz="950" dirty="0">
                <a:solidFill>
                  <a:srgbClr val="151616"/>
                </a:solidFill>
                <a:latin typeface="Gilroy"/>
                <a:cs typeface="Gilroy"/>
              </a:rPr>
              <a:t>ь</a:t>
            </a:r>
            <a:r>
              <a:rPr sz="950" spc="5" dirty="0">
                <a:solidFill>
                  <a:srgbClr val="151616"/>
                </a:solidFill>
                <a:latin typeface="Gilroy"/>
                <a:cs typeface="Gilroy"/>
              </a:rPr>
              <a:t>, </a:t>
            </a:r>
            <a:r>
              <a:rPr sz="950" spc="-20" dirty="0">
                <a:solidFill>
                  <a:srgbClr val="151616"/>
                </a:solidFill>
                <a:latin typeface="Gilroy"/>
                <a:cs typeface="Gilroy"/>
              </a:rPr>
              <a:t>у</a:t>
            </a:r>
            <a:r>
              <a:rPr sz="950" spc="10" dirty="0">
                <a:solidFill>
                  <a:srgbClr val="151616"/>
                </a:solidFill>
                <a:latin typeface="Gilroy"/>
                <a:cs typeface="Gilroy"/>
              </a:rPr>
              <a:t>л.</a:t>
            </a:r>
            <a:r>
              <a:rPr sz="950" spc="5" dirty="0">
                <a:solidFill>
                  <a:srgbClr val="151616"/>
                </a:solidFill>
                <a:latin typeface="Gilroy"/>
                <a:cs typeface="Gilroy"/>
              </a:rPr>
              <a:t> </a:t>
            </a:r>
            <a:r>
              <a:rPr sz="950" spc="15" dirty="0">
                <a:solidFill>
                  <a:srgbClr val="151616"/>
                </a:solidFill>
                <a:latin typeface="Gilroy"/>
                <a:cs typeface="Gilroy"/>
              </a:rPr>
              <a:t>Пушкина,</a:t>
            </a:r>
            <a:r>
              <a:rPr sz="950" spc="5" dirty="0">
                <a:solidFill>
                  <a:srgbClr val="151616"/>
                </a:solidFill>
                <a:latin typeface="Gilroy"/>
                <a:cs typeface="Gilroy"/>
              </a:rPr>
              <a:t> </a:t>
            </a:r>
            <a:r>
              <a:rPr sz="950" spc="10" dirty="0">
                <a:solidFill>
                  <a:srgbClr val="151616"/>
                </a:solidFill>
                <a:latin typeface="Gilroy"/>
                <a:cs typeface="Gilroy"/>
              </a:rPr>
              <a:t>д.</a:t>
            </a:r>
            <a:r>
              <a:rPr sz="950" spc="5" dirty="0">
                <a:solidFill>
                  <a:srgbClr val="151616"/>
                </a:solidFill>
                <a:latin typeface="Gilroy"/>
                <a:cs typeface="Gilroy"/>
              </a:rPr>
              <a:t> </a:t>
            </a:r>
            <a:r>
              <a:rPr sz="950" spc="15" dirty="0">
                <a:solidFill>
                  <a:srgbClr val="151616"/>
                </a:solidFill>
                <a:latin typeface="Gilroy"/>
                <a:cs typeface="Gilroy"/>
              </a:rPr>
              <a:t>25</a:t>
            </a:r>
            <a:r>
              <a:rPr sz="950" spc="5" dirty="0">
                <a:solidFill>
                  <a:srgbClr val="151616"/>
                </a:solidFill>
                <a:latin typeface="Gilroy"/>
                <a:cs typeface="Gilroy"/>
              </a:rPr>
              <a:t> </a:t>
            </a:r>
            <a:r>
              <a:rPr sz="950" spc="10" dirty="0">
                <a:solidFill>
                  <a:srgbClr val="151616"/>
                </a:solidFill>
                <a:latin typeface="Gilroy"/>
                <a:cs typeface="Gilroy"/>
              </a:rPr>
              <a:t>а,</a:t>
            </a:r>
            <a:endParaRPr sz="950">
              <a:latin typeface="Gilroy"/>
              <a:cs typeface="Gilroy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950" spc="-40" dirty="0">
                <a:solidFill>
                  <a:srgbClr val="151616"/>
                </a:solidFill>
                <a:latin typeface="Gilroy"/>
                <a:cs typeface="Gilroy"/>
              </a:rPr>
              <a:t>к</a:t>
            </a:r>
            <a:r>
              <a:rPr sz="950" spc="15" dirty="0">
                <a:solidFill>
                  <a:srgbClr val="151616"/>
                </a:solidFill>
                <a:latin typeface="Gilroy"/>
                <a:cs typeface="Gilroy"/>
              </a:rPr>
              <a:t>орп</a:t>
            </a:r>
            <a:r>
              <a:rPr sz="950" spc="-10" dirty="0">
                <a:solidFill>
                  <a:srgbClr val="151616"/>
                </a:solidFill>
                <a:latin typeface="Gilroy"/>
                <a:cs typeface="Gilroy"/>
              </a:rPr>
              <a:t>у</a:t>
            </a:r>
            <a:r>
              <a:rPr sz="950" spc="15" dirty="0">
                <a:solidFill>
                  <a:srgbClr val="151616"/>
                </a:solidFill>
                <a:latin typeface="Gilroy"/>
                <a:cs typeface="Gilroy"/>
              </a:rPr>
              <a:t>с</a:t>
            </a:r>
            <a:r>
              <a:rPr sz="950" spc="5" dirty="0">
                <a:solidFill>
                  <a:srgbClr val="151616"/>
                </a:solidFill>
                <a:latin typeface="Gilroy"/>
                <a:cs typeface="Gilroy"/>
              </a:rPr>
              <a:t> </a:t>
            </a:r>
            <a:r>
              <a:rPr sz="950" spc="10" dirty="0">
                <a:solidFill>
                  <a:srgbClr val="151616"/>
                </a:solidFill>
                <a:latin typeface="Gilroy"/>
                <a:cs typeface="Gilroy"/>
              </a:rPr>
              <a:t>2,</a:t>
            </a:r>
            <a:r>
              <a:rPr sz="950" spc="5" dirty="0">
                <a:solidFill>
                  <a:srgbClr val="151616"/>
                </a:solidFill>
                <a:latin typeface="Gilroy"/>
                <a:cs typeface="Gilroy"/>
              </a:rPr>
              <a:t> </a:t>
            </a:r>
            <a:r>
              <a:rPr sz="950" spc="15" dirty="0">
                <a:solidFill>
                  <a:srgbClr val="151616"/>
                </a:solidFill>
                <a:latin typeface="Gilroy"/>
                <a:cs typeface="Gilroy"/>
              </a:rPr>
              <a:t>2</a:t>
            </a:r>
            <a:r>
              <a:rPr sz="950" spc="5" dirty="0">
                <a:solidFill>
                  <a:srgbClr val="151616"/>
                </a:solidFill>
                <a:latin typeface="Gilroy"/>
                <a:cs typeface="Gilroy"/>
              </a:rPr>
              <a:t> </a:t>
            </a:r>
            <a:r>
              <a:rPr sz="950" spc="-10" dirty="0">
                <a:solidFill>
                  <a:srgbClr val="151616"/>
                </a:solidFill>
                <a:latin typeface="Gilroy"/>
                <a:cs typeface="Gilroy"/>
              </a:rPr>
              <a:t>эт</a:t>
            </a:r>
            <a:r>
              <a:rPr sz="950" spc="15" dirty="0">
                <a:solidFill>
                  <a:srgbClr val="151616"/>
                </a:solidFill>
                <a:latin typeface="Gilroy"/>
                <a:cs typeface="Gilroy"/>
              </a:rPr>
              <a:t>аж</a:t>
            </a:r>
            <a:endParaRPr sz="950">
              <a:latin typeface="Gilroy"/>
              <a:cs typeface="Gilroy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839933" y="1562342"/>
            <a:ext cx="143510" cy="191135"/>
          </a:xfrm>
          <a:custGeom>
            <a:avLst/>
            <a:gdLst/>
            <a:ahLst/>
            <a:cxnLst/>
            <a:rect l="l" t="t" r="r" b="b"/>
            <a:pathLst>
              <a:path w="143510" h="191135">
                <a:moveTo>
                  <a:pt x="66102" y="0"/>
                </a:moveTo>
                <a:lnTo>
                  <a:pt x="21837" y="19747"/>
                </a:lnTo>
                <a:lnTo>
                  <a:pt x="384" y="63556"/>
                </a:lnTo>
                <a:lnTo>
                  <a:pt x="0" y="75509"/>
                </a:lnTo>
                <a:lnTo>
                  <a:pt x="1623" y="87364"/>
                </a:lnTo>
                <a:lnTo>
                  <a:pt x="5263" y="98874"/>
                </a:lnTo>
                <a:lnTo>
                  <a:pt x="10929" y="109788"/>
                </a:lnTo>
                <a:lnTo>
                  <a:pt x="71443" y="190645"/>
                </a:lnTo>
                <a:lnTo>
                  <a:pt x="128697" y="114498"/>
                </a:lnTo>
                <a:lnTo>
                  <a:pt x="133226" y="107226"/>
                </a:lnTo>
                <a:lnTo>
                  <a:pt x="71443" y="107226"/>
                </a:lnTo>
                <a:lnTo>
                  <a:pt x="57464" y="104396"/>
                </a:lnTo>
                <a:lnTo>
                  <a:pt x="46062" y="96679"/>
                </a:lnTo>
                <a:lnTo>
                  <a:pt x="38401" y="85235"/>
                </a:lnTo>
                <a:lnTo>
                  <a:pt x="38906" y="67016"/>
                </a:lnTo>
                <a:lnTo>
                  <a:pt x="43273" y="53025"/>
                </a:lnTo>
                <a:lnTo>
                  <a:pt x="50757" y="43186"/>
                </a:lnTo>
                <a:lnTo>
                  <a:pt x="60613" y="37425"/>
                </a:lnTo>
                <a:lnTo>
                  <a:pt x="134225" y="37425"/>
                </a:lnTo>
                <a:lnTo>
                  <a:pt x="132525" y="34026"/>
                </a:lnTo>
                <a:lnTo>
                  <a:pt x="101541" y="6409"/>
                </a:lnTo>
                <a:lnTo>
                  <a:pt x="78162" y="114"/>
                </a:lnTo>
                <a:lnTo>
                  <a:pt x="66102" y="0"/>
                </a:lnTo>
                <a:close/>
              </a:path>
              <a:path w="143510" h="191135">
                <a:moveTo>
                  <a:pt x="134225" y="37425"/>
                </a:moveTo>
                <a:lnTo>
                  <a:pt x="60613" y="37425"/>
                </a:lnTo>
                <a:lnTo>
                  <a:pt x="78105" y="38569"/>
                </a:lnTo>
                <a:lnTo>
                  <a:pt x="91575" y="43713"/>
                </a:lnTo>
                <a:lnTo>
                  <a:pt x="100942" y="52053"/>
                </a:lnTo>
                <a:lnTo>
                  <a:pt x="106122" y="62781"/>
                </a:lnTo>
                <a:lnTo>
                  <a:pt x="104503" y="79697"/>
                </a:lnTo>
                <a:lnTo>
                  <a:pt x="98771" y="92782"/>
                </a:lnTo>
                <a:lnTo>
                  <a:pt x="89781" y="101806"/>
                </a:lnTo>
                <a:lnTo>
                  <a:pt x="78386" y="106537"/>
                </a:lnTo>
                <a:lnTo>
                  <a:pt x="71443" y="107226"/>
                </a:lnTo>
                <a:lnTo>
                  <a:pt x="133226" y="107226"/>
                </a:lnTo>
                <a:lnTo>
                  <a:pt x="135364" y="103793"/>
                </a:lnTo>
                <a:lnTo>
                  <a:pt x="139958" y="92376"/>
                </a:lnTo>
                <a:lnTo>
                  <a:pt x="142497" y="80514"/>
                </a:lnTo>
                <a:lnTo>
                  <a:pt x="143003" y="68479"/>
                </a:lnTo>
                <a:lnTo>
                  <a:pt x="141496" y="56540"/>
                </a:lnTo>
                <a:lnTo>
                  <a:pt x="137997" y="44965"/>
                </a:lnTo>
                <a:lnTo>
                  <a:pt x="134225" y="37425"/>
                </a:lnTo>
                <a:close/>
              </a:path>
            </a:pathLst>
          </a:custGeom>
          <a:solidFill>
            <a:srgbClr val="531B0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110752" y="2117397"/>
            <a:ext cx="975360" cy="2990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15" dirty="0">
                <a:solidFill>
                  <a:srgbClr val="151616"/>
                </a:solidFill>
                <a:latin typeface="Gilroy"/>
                <a:cs typeface="Gilroy"/>
              </a:rPr>
              <a:t>8</a:t>
            </a:r>
            <a:r>
              <a:rPr sz="950" spc="5" dirty="0">
                <a:solidFill>
                  <a:srgbClr val="151616"/>
                </a:solidFill>
                <a:latin typeface="Gilroy"/>
                <a:cs typeface="Gilroy"/>
              </a:rPr>
              <a:t> (</a:t>
            </a:r>
            <a:r>
              <a:rPr sz="950" spc="20" dirty="0">
                <a:solidFill>
                  <a:srgbClr val="151616"/>
                </a:solidFill>
                <a:latin typeface="Gilroy"/>
                <a:cs typeface="Gilroy"/>
              </a:rPr>
              <a:t>8</a:t>
            </a:r>
            <a:r>
              <a:rPr sz="950" spc="5" dirty="0">
                <a:solidFill>
                  <a:srgbClr val="151616"/>
                </a:solidFill>
                <a:latin typeface="Gilroy"/>
                <a:cs typeface="Gilroy"/>
              </a:rPr>
              <a:t>6</a:t>
            </a:r>
            <a:r>
              <a:rPr sz="950" spc="-5" dirty="0">
                <a:solidFill>
                  <a:srgbClr val="151616"/>
                </a:solidFill>
                <a:latin typeface="Gilroy"/>
                <a:cs typeface="Gilroy"/>
              </a:rPr>
              <a:t>5</a:t>
            </a:r>
            <a:r>
              <a:rPr sz="950" spc="10" dirty="0">
                <a:solidFill>
                  <a:srgbClr val="151616"/>
                </a:solidFill>
                <a:latin typeface="Gilroy"/>
                <a:cs typeface="Gilroy"/>
              </a:rPr>
              <a:t>2)</a:t>
            </a:r>
            <a:r>
              <a:rPr sz="950" spc="5" dirty="0">
                <a:solidFill>
                  <a:srgbClr val="151616"/>
                </a:solidFill>
                <a:latin typeface="Gilroy"/>
                <a:cs typeface="Gilroy"/>
              </a:rPr>
              <a:t> </a:t>
            </a:r>
            <a:r>
              <a:rPr sz="950" spc="-20" dirty="0">
                <a:solidFill>
                  <a:srgbClr val="151616"/>
                </a:solidFill>
                <a:latin typeface="Gilroy"/>
                <a:cs typeface="Gilroy"/>
              </a:rPr>
              <a:t>7</a:t>
            </a:r>
            <a:r>
              <a:rPr sz="950" spc="5" dirty="0">
                <a:solidFill>
                  <a:srgbClr val="151616"/>
                </a:solidFill>
                <a:latin typeface="Gilroy"/>
                <a:cs typeface="Gilroy"/>
              </a:rPr>
              <a:t>5</a:t>
            </a:r>
            <a:r>
              <a:rPr sz="950" spc="15" dirty="0">
                <a:solidFill>
                  <a:srgbClr val="151616"/>
                </a:solidFill>
                <a:latin typeface="Gilroy"/>
                <a:cs typeface="Gilroy"/>
              </a:rPr>
              <a:t>5-000</a:t>
            </a:r>
            <a:endParaRPr sz="950">
              <a:latin typeface="Gilroy"/>
              <a:cs typeface="Gilroy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950" spc="15" dirty="0">
                <a:solidFill>
                  <a:srgbClr val="151616"/>
                </a:solidFill>
                <a:latin typeface="Gilroy"/>
                <a:cs typeface="Gilroy"/>
              </a:rPr>
              <a:t>8</a:t>
            </a:r>
            <a:r>
              <a:rPr sz="950" spc="5" dirty="0">
                <a:solidFill>
                  <a:srgbClr val="151616"/>
                </a:solidFill>
                <a:latin typeface="Gilroy"/>
                <a:cs typeface="Gilroy"/>
              </a:rPr>
              <a:t> (</a:t>
            </a:r>
            <a:r>
              <a:rPr sz="950" spc="20" dirty="0">
                <a:solidFill>
                  <a:srgbClr val="151616"/>
                </a:solidFill>
                <a:latin typeface="Gilroy"/>
                <a:cs typeface="Gilroy"/>
              </a:rPr>
              <a:t>8</a:t>
            </a:r>
            <a:r>
              <a:rPr sz="950" spc="5" dirty="0">
                <a:solidFill>
                  <a:srgbClr val="151616"/>
                </a:solidFill>
                <a:latin typeface="Gilroy"/>
                <a:cs typeface="Gilroy"/>
              </a:rPr>
              <a:t>6</a:t>
            </a:r>
            <a:r>
              <a:rPr sz="950" spc="-5" dirty="0">
                <a:solidFill>
                  <a:srgbClr val="151616"/>
                </a:solidFill>
                <a:latin typeface="Gilroy"/>
                <a:cs typeface="Gilroy"/>
              </a:rPr>
              <a:t>5</a:t>
            </a:r>
            <a:r>
              <a:rPr sz="950" spc="10" dirty="0">
                <a:solidFill>
                  <a:srgbClr val="151616"/>
                </a:solidFill>
                <a:latin typeface="Gilroy"/>
                <a:cs typeface="Gilroy"/>
              </a:rPr>
              <a:t>2)</a:t>
            </a:r>
            <a:r>
              <a:rPr sz="950" spc="5" dirty="0">
                <a:solidFill>
                  <a:srgbClr val="151616"/>
                </a:solidFill>
                <a:latin typeface="Gilroy"/>
                <a:cs typeface="Gilroy"/>
              </a:rPr>
              <a:t> </a:t>
            </a:r>
            <a:r>
              <a:rPr sz="950" spc="-50" dirty="0">
                <a:solidFill>
                  <a:srgbClr val="151616"/>
                </a:solidFill>
                <a:latin typeface="Gilroy"/>
                <a:cs typeface="Gilroy"/>
              </a:rPr>
              <a:t>7</a:t>
            </a:r>
            <a:r>
              <a:rPr sz="950" spc="15" dirty="0">
                <a:solidFill>
                  <a:srgbClr val="151616"/>
                </a:solidFill>
                <a:latin typeface="Gilroy"/>
                <a:cs typeface="Gilroy"/>
              </a:rPr>
              <a:t>48-</a:t>
            </a:r>
            <a:r>
              <a:rPr sz="950" spc="5" dirty="0">
                <a:solidFill>
                  <a:srgbClr val="151616"/>
                </a:solidFill>
                <a:latin typeface="Gilroy"/>
                <a:cs typeface="Gilroy"/>
              </a:rPr>
              <a:t>5</a:t>
            </a:r>
            <a:r>
              <a:rPr sz="950" spc="15" dirty="0">
                <a:solidFill>
                  <a:srgbClr val="151616"/>
                </a:solidFill>
                <a:latin typeface="Gilroy"/>
                <a:cs typeface="Gilroy"/>
              </a:rPr>
              <a:t>00</a:t>
            </a:r>
            <a:endParaRPr sz="950">
              <a:latin typeface="Gilroy"/>
              <a:cs typeface="Gilroy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826067" y="2181639"/>
            <a:ext cx="172720" cy="160020"/>
          </a:xfrm>
          <a:custGeom>
            <a:avLst/>
            <a:gdLst/>
            <a:ahLst/>
            <a:cxnLst/>
            <a:rect l="l" t="t" r="r" b="b"/>
            <a:pathLst>
              <a:path w="172719" h="160019">
                <a:moveTo>
                  <a:pt x="26589" y="0"/>
                </a:moveTo>
                <a:lnTo>
                  <a:pt x="15852" y="4615"/>
                </a:lnTo>
                <a:lnTo>
                  <a:pt x="7053" y="14537"/>
                </a:lnTo>
                <a:lnTo>
                  <a:pt x="1809" y="26385"/>
                </a:lnTo>
                <a:lnTo>
                  <a:pt x="0" y="39204"/>
                </a:lnTo>
                <a:lnTo>
                  <a:pt x="43" y="44088"/>
                </a:lnTo>
                <a:lnTo>
                  <a:pt x="15612" y="82252"/>
                </a:lnTo>
                <a:lnTo>
                  <a:pt x="39949" y="112940"/>
                </a:lnTo>
                <a:lnTo>
                  <a:pt x="69577" y="137124"/>
                </a:lnTo>
                <a:lnTo>
                  <a:pt x="108137" y="154841"/>
                </a:lnTo>
                <a:lnTo>
                  <a:pt x="130612" y="159541"/>
                </a:lnTo>
                <a:lnTo>
                  <a:pt x="146011" y="155745"/>
                </a:lnTo>
                <a:lnTo>
                  <a:pt x="157972" y="149738"/>
                </a:lnTo>
                <a:lnTo>
                  <a:pt x="166456" y="141571"/>
                </a:lnTo>
                <a:lnTo>
                  <a:pt x="171745" y="131097"/>
                </a:lnTo>
                <a:lnTo>
                  <a:pt x="172537" y="126816"/>
                </a:lnTo>
                <a:lnTo>
                  <a:pt x="171655" y="122756"/>
                </a:lnTo>
                <a:lnTo>
                  <a:pt x="170314" y="121002"/>
                </a:lnTo>
                <a:lnTo>
                  <a:pt x="106387" y="121002"/>
                </a:lnTo>
                <a:lnTo>
                  <a:pt x="103018" y="119649"/>
                </a:lnTo>
                <a:lnTo>
                  <a:pt x="69924" y="99704"/>
                </a:lnTo>
                <a:lnTo>
                  <a:pt x="43311" y="66952"/>
                </a:lnTo>
                <a:lnTo>
                  <a:pt x="43725" y="64166"/>
                </a:lnTo>
                <a:lnTo>
                  <a:pt x="50648" y="56026"/>
                </a:lnTo>
                <a:lnTo>
                  <a:pt x="55828" y="50504"/>
                </a:lnTo>
                <a:lnTo>
                  <a:pt x="58065" y="37411"/>
                </a:lnTo>
                <a:lnTo>
                  <a:pt x="54990" y="29754"/>
                </a:lnTo>
                <a:lnTo>
                  <a:pt x="52282" y="23922"/>
                </a:lnTo>
                <a:lnTo>
                  <a:pt x="46737" y="12186"/>
                </a:lnTo>
                <a:lnTo>
                  <a:pt x="38598" y="2317"/>
                </a:lnTo>
                <a:lnTo>
                  <a:pt x="26589" y="0"/>
                </a:lnTo>
                <a:close/>
              </a:path>
              <a:path w="172719" h="160019">
                <a:moveTo>
                  <a:pt x="129035" y="98738"/>
                </a:moveTo>
                <a:lnTo>
                  <a:pt x="118451" y="107334"/>
                </a:lnTo>
                <a:lnTo>
                  <a:pt x="111566" y="117400"/>
                </a:lnTo>
                <a:lnTo>
                  <a:pt x="108997" y="120582"/>
                </a:lnTo>
                <a:lnTo>
                  <a:pt x="106387" y="121002"/>
                </a:lnTo>
                <a:lnTo>
                  <a:pt x="170314" y="121002"/>
                </a:lnTo>
                <a:lnTo>
                  <a:pt x="164020" y="112771"/>
                </a:lnTo>
                <a:lnTo>
                  <a:pt x="152559" y="105833"/>
                </a:lnTo>
                <a:lnTo>
                  <a:pt x="151657" y="105303"/>
                </a:lnTo>
                <a:lnTo>
                  <a:pt x="140835" y="99938"/>
                </a:lnTo>
                <a:lnTo>
                  <a:pt x="129035" y="98738"/>
                </a:lnTo>
                <a:close/>
              </a:path>
            </a:pathLst>
          </a:custGeom>
          <a:solidFill>
            <a:srgbClr val="531B0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043963" y="808534"/>
            <a:ext cx="1439546" cy="143954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636373" y="2813309"/>
            <a:ext cx="2616200" cy="1511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b="1" dirty="0">
                <a:solidFill>
                  <a:srgbClr val="FFFFFF"/>
                </a:solidFill>
                <a:latin typeface="Montserrat"/>
                <a:cs typeface="Montserrat"/>
              </a:rPr>
              <a:t>К</a:t>
            </a:r>
            <a:r>
              <a:rPr sz="950" b="1" spc="-20" dirty="0">
                <a:solidFill>
                  <a:srgbClr val="FFFFFF"/>
                </a:solidFill>
                <a:latin typeface="Montserrat"/>
                <a:cs typeface="Montserrat"/>
              </a:rPr>
              <a:t>Р</a:t>
            </a:r>
            <a:r>
              <a:rPr sz="950" b="1" spc="25" dirty="0">
                <a:solidFill>
                  <a:srgbClr val="FFFFFF"/>
                </a:solidFill>
                <a:latin typeface="Montserrat"/>
                <a:cs typeface="Montserrat"/>
              </a:rPr>
              <a:t>АЕВ</a:t>
            </a:r>
            <a:r>
              <a:rPr sz="950" b="1" spc="-10" dirty="0">
                <a:solidFill>
                  <a:srgbClr val="FFFFFF"/>
                </a:solidFill>
                <a:latin typeface="Montserrat"/>
                <a:cs typeface="Montserrat"/>
              </a:rPr>
              <a:t>А</a:t>
            </a:r>
            <a:r>
              <a:rPr sz="950" b="1" spc="25" dirty="0">
                <a:solidFill>
                  <a:srgbClr val="FFFFFF"/>
                </a:solidFill>
                <a:latin typeface="Montserrat"/>
                <a:cs typeface="Montserrat"/>
              </a:rPr>
              <a:t>Я</a:t>
            </a:r>
            <a:r>
              <a:rPr sz="950" b="1" spc="10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950" b="1" spc="30" dirty="0">
                <a:solidFill>
                  <a:srgbClr val="FFFFFF"/>
                </a:solidFill>
                <a:latin typeface="Montserrat"/>
                <a:cs typeface="Montserrat"/>
              </a:rPr>
              <a:t>А</a:t>
            </a:r>
            <a:r>
              <a:rPr sz="950" b="1" dirty="0">
                <a:solidFill>
                  <a:srgbClr val="FFFFFF"/>
                </a:solidFill>
                <a:latin typeface="Montserrat"/>
                <a:cs typeface="Montserrat"/>
              </a:rPr>
              <a:t>К</a:t>
            </a:r>
            <a:r>
              <a:rPr sz="950" b="1" spc="30" dirty="0">
                <a:solidFill>
                  <a:srgbClr val="FFFFFF"/>
                </a:solidFill>
                <a:latin typeface="Montserrat"/>
                <a:cs typeface="Montserrat"/>
              </a:rPr>
              <a:t>ЦИЯ</a:t>
            </a:r>
            <a:r>
              <a:rPr sz="950" b="1" spc="10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950" b="1" spc="25" dirty="0">
                <a:solidFill>
                  <a:srgbClr val="FFFFFF"/>
                </a:solidFill>
                <a:latin typeface="Montserrat"/>
                <a:cs typeface="Montserrat"/>
              </a:rPr>
              <a:t>«ЗАЙМИСЬ</a:t>
            </a:r>
            <a:r>
              <a:rPr sz="950" b="1" spc="10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950" b="1" spc="25" dirty="0">
                <a:solidFill>
                  <a:srgbClr val="FFFFFF"/>
                </a:solidFill>
                <a:latin typeface="Montserrat"/>
                <a:cs typeface="Montserrat"/>
              </a:rPr>
              <a:t>ДЕЛОМ»</a:t>
            </a:r>
            <a:endParaRPr sz="950">
              <a:latin typeface="Montserrat"/>
              <a:cs typeface="Montserra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10752" y="1670881"/>
            <a:ext cx="1340485" cy="2362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77200"/>
              </a:lnSpc>
            </a:pPr>
            <a:r>
              <a:rPr sz="950" spc="15" dirty="0">
                <a:solidFill>
                  <a:srgbClr val="151616"/>
                </a:solidFill>
                <a:latin typeface="Gilroy"/>
                <a:cs typeface="Gilroy"/>
              </a:rPr>
              <a:t>3</a:t>
            </a:r>
            <a:r>
              <a:rPr sz="950" dirty="0">
                <a:solidFill>
                  <a:srgbClr val="151616"/>
                </a:solidFill>
                <a:latin typeface="Gilroy"/>
                <a:cs typeface="Gilroy"/>
              </a:rPr>
              <a:t>5</a:t>
            </a:r>
            <a:r>
              <a:rPr sz="950" spc="5" dirty="0">
                <a:solidFill>
                  <a:srgbClr val="151616"/>
                </a:solidFill>
                <a:latin typeface="Gilroy"/>
                <a:cs typeface="Gilroy"/>
              </a:rPr>
              <a:t>5</a:t>
            </a:r>
            <a:r>
              <a:rPr sz="950" spc="15" dirty="0">
                <a:solidFill>
                  <a:srgbClr val="151616"/>
                </a:solidFill>
                <a:latin typeface="Gilroy"/>
                <a:cs typeface="Gilroy"/>
              </a:rPr>
              <a:t>0</a:t>
            </a:r>
            <a:r>
              <a:rPr sz="950" spc="5" dirty="0">
                <a:solidFill>
                  <a:srgbClr val="151616"/>
                </a:solidFill>
                <a:latin typeface="Gilroy"/>
                <a:cs typeface="Gilroy"/>
              </a:rPr>
              <a:t>0</a:t>
            </a:r>
            <a:r>
              <a:rPr sz="950" spc="10" dirty="0">
                <a:solidFill>
                  <a:srgbClr val="151616"/>
                </a:solidFill>
                <a:latin typeface="Gilroy"/>
                <a:cs typeface="Gilroy"/>
              </a:rPr>
              <a:t>2,</a:t>
            </a:r>
            <a:r>
              <a:rPr sz="950" spc="5" dirty="0">
                <a:solidFill>
                  <a:srgbClr val="151616"/>
                </a:solidFill>
                <a:latin typeface="Gilroy"/>
                <a:cs typeface="Gilroy"/>
              </a:rPr>
              <a:t> </a:t>
            </a:r>
            <a:r>
              <a:rPr sz="950" spc="-80" dirty="0">
                <a:solidFill>
                  <a:srgbClr val="151616"/>
                </a:solidFill>
                <a:latin typeface="Gilroy"/>
                <a:cs typeface="Gilroy"/>
              </a:rPr>
              <a:t>г</a:t>
            </a:r>
            <a:r>
              <a:rPr sz="950" spc="5" dirty="0">
                <a:solidFill>
                  <a:srgbClr val="151616"/>
                </a:solidFill>
                <a:latin typeface="Gilroy"/>
                <a:cs typeface="Gilroy"/>
              </a:rPr>
              <a:t>. </a:t>
            </a:r>
            <a:r>
              <a:rPr sz="950" spc="20" dirty="0">
                <a:solidFill>
                  <a:srgbClr val="151616"/>
                </a:solidFill>
                <a:latin typeface="Gilroy"/>
                <a:cs typeface="Gilroy"/>
              </a:rPr>
              <a:t>С</a:t>
            </a:r>
            <a:r>
              <a:rPr sz="950" spc="-10" dirty="0">
                <a:solidFill>
                  <a:srgbClr val="151616"/>
                </a:solidFill>
                <a:latin typeface="Gilroy"/>
                <a:cs typeface="Gilroy"/>
              </a:rPr>
              <a:t>т</a:t>
            </a:r>
            <a:r>
              <a:rPr sz="950" spc="15" dirty="0">
                <a:solidFill>
                  <a:srgbClr val="151616"/>
                </a:solidFill>
                <a:latin typeface="Gilroy"/>
                <a:cs typeface="Gilroy"/>
              </a:rPr>
              <a:t>авроп</a:t>
            </a:r>
            <a:r>
              <a:rPr sz="950" spc="-5" dirty="0">
                <a:solidFill>
                  <a:srgbClr val="151616"/>
                </a:solidFill>
                <a:latin typeface="Gilroy"/>
                <a:cs typeface="Gilroy"/>
              </a:rPr>
              <a:t>о</a:t>
            </a:r>
            <a:r>
              <a:rPr sz="950" spc="15" dirty="0">
                <a:solidFill>
                  <a:srgbClr val="151616"/>
                </a:solidFill>
                <a:latin typeface="Gilroy"/>
                <a:cs typeface="Gilroy"/>
              </a:rPr>
              <a:t>л</a:t>
            </a:r>
            <a:r>
              <a:rPr sz="950" dirty="0">
                <a:solidFill>
                  <a:srgbClr val="151616"/>
                </a:solidFill>
                <a:latin typeface="Gilroy"/>
                <a:cs typeface="Gilroy"/>
              </a:rPr>
              <a:t>ь</a:t>
            </a:r>
            <a:r>
              <a:rPr sz="950" spc="5" dirty="0">
                <a:solidFill>
                  <a:srgbClr val="151616"/>
                </a:solidFill>
                <a:latin typeface="Gilroy"/>
                <a:cs typeface="Gilroy"/>
              </a:rPr>
              <a:t>, </a:t>
            </a:r>
            <a:r>
              <a:rPr sz="950" spc="-20" dirty="0">
                <a:solidFill>
                  <a:srgbClr val="151616"/>
                </a:solidFill>
                <a:latin typeface="Gilroy"/>
                <a:cs typeface="Gilroy"/>
              </a:rPr>
              <a:t>у</a:t>
            </a:r>
            <a:r>
              <a:rPr sz="950" spc="10" dirty="0">
                <a:solidFill>
                  <a:srgbClr val="151616"/>
                </a:solidFill>
                <a:latin typeface="Gilroy"/>
                <a:cs typeface="Gilroy"/>
              </a:rPr>
              <a:t>л.</a:t>
            </a:r>
            <a:r>
              <a:rPr sz="950" spc="5" dirty="0">
                <a:solidFill>
                  <a:srgbClr val="151616"/>
                </a:solidFill>
                <a:latin typeface="Gilroy"/>
                <a:cs typeface="Gilroy"/>
              </a:rPr>
              <a:t> </a:t>
            </a:r>
            <a:r>
              <a:rPr sz="950" spc="15" dirty="0">
                <a:solidFill>
                  <a:srgbClr val="151616"/>
                </a:solidFill>
                <a:latin typeface="Gilroy"/>
                <a:cs typeface="Gilroy"/>
              </a:rPr>
              <a:t>Пушкина,</a:t>
            </a:r>
            <a:r>
              <a:rPr sz="950" spc="5" dirty="0">
                <a:solidFill>
                  <a:srgbClr val="151616"/>
                </a:solidFill>
                <a:latin typeface="Gilroy"/>
                <a:cs typeface="Gilroy"/>
              </a:rPr>
              <a:t> </a:t>
            </a:r>
            <a:r>
              <a:rPr sz="950" spc="10" dirty="0">
                <a:solidFill>
                  <a:srgbClr val="151616"/>
                </a:solidFill>
                <a:latin typeface="Gilroy"/>
                <a:cs typeface="Gilroy"/>
              </a:rPr>
              <a:t>д.</a:t>
            </a:r>
            <a:r>
              <a:rPr sz="950" spc="5" dirty="0">
                <a:solidFill>
                  <a:srgbClr val="151616"/>
                </a:solidFill>
                <a:latin typeface="Gilroy"/>
                <a:cs typeface="Gilroy"/>
              </a:rPr>
              <a:t> </a:t>
            </a:r>
            <a:r>
              <a:rPr sz="950" spc="15" dirty="0">
                <a:solidFill>
                  <a:srgbClr val="151616"/>
                </a:solidFill>
                <a:latin typeface="Gilroy"/>
                <a:cs typeface="Gilroy"/>
              </a:rPr>
              <a:t>25</a:t>
            </a:r>
            <a:r>
              <a:rPr sz="950" spc="5" dirty="0">
                <a:solidFill>
                  <a:srgbClr val="151616"/>
                </a:solidFill>
                <a:latin typeface="Gilroy"/>
                <a:cs typeface="Gilroy"/>
              </a:rPr>
              <a:t> </a:t>
            </a:r>
            <a:r>
              <a:rPr sz="950" spc="10" dirty="0">
                <a:solidFill>
                  <a:srgbClr val="151616"/>
                </a:solidFill>
                <a:latin typeface="Gilroy"/>
                <a:cs typeface="Gilroy"/>
              </a:rPr>
              <a:t>а,</a:t>
            </a:r>
            <a:endParaRPr sz="950">
              <a:latin typeface="Gilroy"/>
              <a:cs typeface="Gilroy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839933" y="1662353"/>
            <a:ext cx="143510" cy="191135"/>
          </a:xfrm>
          <a:custGeom>
            <a:avLst/>
            <a:gdLst/>
            <a:ahLst/>
            <a:cxnLst/>
            <a:rect l="l" t="t" r="r" b="b"/>
            <a:pathLst>
              <a:path w="143510" h="191135">
                <a:moveTo>
                  <a:pt x="66101" y="0"/>
                </a:moveTo>
                <a:lnTo>
                  <a:pt x="21836" y="19747"/>
                </a:lnTo>
                <a:lnTo>
                  <a:pt x="384" y="63556"/>
                </a:lnTo>
                <a:lnTo>
                  <a:pt x="0" y="75510"/>
                </a:lnTo>
                <a:lnTo>
                  <a:pt x="1623" y="87365"/>
                </a:lnTo>
                <a:lnTo>
                  <a:pt x="5264" y="98875"/>
                </a:lnTo>
                <a:lnTo>
                  <a:pt x="10929" y="109789"/>
                </a:lnTo>
                <a:lnTo>
                  <a:pt x="71443" y="190644"/>
                </a:lnTo>
                <a:lnTo>
                  <a:pt x="128697" y="114498"/>
                </a:lnTo>
                <a:lnTo>
                  <a:pt x="133227" y="107226"/>
                </a:lnTo>
                <a:lnTo>
                  <a:pt x="71443" y="107226"/>
                </a:lnTo>
                <a:lnTo>
                  <a:pt x="57464" y="104395"/>
                </a:lnTo>
                <a:lnTo>
                  <a:pt x="46062" y="96678"/>
                </a:lnTo>
                <a:lnTo>
                  <a:pt x="38401" y="85235"/>
                </a:lnTo>
                <a:lnTo>
                  <a:pt x="38906" y="67016"/>
                </a:lnTo>
                <a:lnTo>
                  <a:pt x="43273" y="53025"/>
                </a:lnTo>
                <a:lnTo>
                  <a:pt x="50757" y="43186"/>
                </a:lnTo>
                <a:lnTo>
                  <a:pt x="60613" y="37424"/>
                </a:lnTo>
                <a:lnTo>
                  <a:pt x="134225" y="37424"/>
                </a:lnTo>
                <a:lnTo>
                  <a:pt x="132525" y="34026"/>
                </a:lnTo>
                <a:lnTo>
                  <a:pt x="101540" y="6408"/>
                </a:lnTo>
                <a:lnTo>
                  <a:pt x="78161" y="114"/>
                </a:lnTo>
                <a:lnTo>
                  <a:pt x="66101" y="0"/>
                </a:lnTo>
                <a:close/>
              </a:path>
              <a:path w="143510" h="191135">
                <a:moveTo>
                  <a:pt x="134225" y="37424"/>
                </a:moveTo>
                <a:lnTo>
                  <a:pt x="60613" y="37424"/>
                </a:lnTo>
                <a:lnTo>
                  <a:pt x="78105" y="38568"/>
                </a:lnTo>
                <a:lnTo>
                  <a:pt x="91575" y="43713"/>
                </a:lnTo>
                <a:lnTo>
                  <a:pt x="100942" y="52053"/>
                </a:lnTo>
                <a:lnTo>
                  <a:pt x="106122" y="62781"/>
                </a:lnTo>
                <a:lnTo>
                  <a:pt x="104503" y="79697"/>
                </a:lnTo>
                <a:lnTo>
                  <a:pt x="98771" y="92782"/>
                </a:lnTo>
                <a:lnTo>
                  <a:pt x="89781" y="101805"/>
                </a:lnTo>
                <a:lnTo>
                  <a:pt x="78386" y="106537"/>
                </a:lnTo>
                <a:lnTo>
                  <a:pt x="71443" y="107226"/>
                </a:lnTo>
                <a:lnTo>
                  <a:pt x="133227" y="107226"/>
                </a:lnTo>
                <a:lnTo>
                  <a:pt x="135364" y="103793"/>
                </a:lnTo>
                <a:lnTo>
                  <a:pt x="139958" y="92376"/>
                </a:lnTo>
                <a:lnTo>
                  <a:pt x="142497" y="80514"/>
                </a:lnTo>
                <a:lnTo>
                  <a:pt x="143003" y="68479"/>
                </a:lnTo>
                <a:lnTo>
                  <a:pt x="141496" y="56539"/>
                </a:lnTo>
                <a:lnTo>
                  <a:pt x="137997" y="44965"/>
                </a:lnTo>
                <a:lnTo>
                  <a:pt x="134225" y="37424"/>
                </a:lnTo>
                <a:close/>
              </a:path>
            </a:pathLst>
          </a:custGeom>
          <a:solidFill>
            <a:srgbClr val="4546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110752" y="1931831"/>
            <a:ext cx="1108075" cy="4718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15" dirty="0">
                <a:solidFill>
                  <a:srgbClr val="151616"/>
                </a:solidFill>
                <a:latin typeface="Gilroy"/>
                <a:cs typeface="Gilroy"/>
              </a:rPr>
              <a:t>поме</a:t>
            </a:r>
            <a:r>
              <a:rPr sz="950" dirty="0">
                <a:solidFill>
                  <a:srgbClr val="151616"/>
                </a:solidFill>
                <a:latin typeface="Gilroy"/>
                <a:cs typeface="Gilroy"/>
              </a:rPr>
              <a:t>щ</a:t>
            </a:r>
            <a:r>
              <a:rPr sz="950" spc="15" dirty="0">
                <a:solidFill>
                  <a:srgbClr val="151616"/>
                </a:solidFill>
                <a:latin typeface="Gilroy"/>
                <a:cs typeface="Gilroy"/>
              </a:rPr>
              <a:t>ения</a:t>
            </a:r>
            <a:r>
              <a:rPr sz="950" spc="5" dirty="0">
                <a:solidFill>
                  <a:srgbClr val="151616"/>
                </a:solidFill>
                <a:latin typeface="Gilroy"/>
                <a:cs typeface="Gilroy"/>
              </a:rPr>
              <a:t> </a:t>
            </a:r>
            <a:r>
              <a:rPr sz="950" spc="10" dirty="0">
                <a:solidFill>
                  <a:srgbClr val="151616"/>
                </a:solidFill>
                <a:latin typeface="Gilroy"/>
                <a:cs typeface="Gilroy"/>
              </a:rPr>
              <a:t>88-1</a:t>
            </a:r>
            <a:r>
              <a:rPr sz="950" spc="-5" dirty="0">
                <a:solidFill>
                  <a:srgbClr val="151616"/>
                </a:solidFill>
                <a:latin typeface="Gilroy"/>
                <a:cs typeface="Gilroy"/>
              </a:rPr>
              <a:t>0</a:t>
            </a:r>
            <a:r>
              <a:rPr sz="950" spc="10" dirty="0">
                <a:solidFill>
                  <a:srgbClr val="151616"/>
                </a:solidFill>
                <a:latin typeface="Gilroy"/>
                <a:cs typeface="Gilroy"/>
              </a:rPr>
              <a:t>7</a:t>
            </a:r>
            <a:endParaRPr sz="950">
              <a:latin typeface="Gilroy"/>
              <a:cs typeface="Gilroy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sz="950" spc="15" dirty="0">
                <a:solidFill>
                  <a:srgbClr val="151616"/>
                </a:solidFill>
                <a:latin typeface="Gilroy"/>
                <a:cs typeface="Gilroy"/>
              </a:rPr>
              <a:t>8</a:t>
            </a:r>
            <a:r>
              <a:rPr sz="950" spc="5" dirty="0">
                <a:solidFill>
                  <a:srgbClr val="151616"/>
                </a:solidFill>
                <a:latin typeface="Gilroy"/>
                <a:cs typeface="Gilroy"/>
              </a:rPr>
              <a:t> (</a:t>
            </a:r>
            <a:r>
              <a:rPr sz="950" spc="20" dirty="0">
                <a:solidFill>
                  <a:srgbClr val="151616"/>
                </a:solidFill>
                <a:latin typeface="Gilroy"/>
                <a:cs typeface="Gilroy"/>
              </a:rPr>
              <a:t>8</a:t>
            </a:r>
            <a:r>
              <a:rPr sz="950" spc="5" dirty="0">
                <a:solidFill>
                  <a:srgbClr val="151616"/>
                </a:solidFill>
                <a:latin typeface="Gilroy"/>
                <a:cs typeface="Gilroy"/>
              </a:rPr>
              <a:t>6</a:t>
            </a:r>
            <a:r>
              <a:rPr sz="950" spc="-5" dirty="0">
                <a:solidFill>
                  <a:srgbClr val="151616"/>
                </a:solidFill>
                <a:latin typeface="Gilroy"/>
                <a:cs typeface="Gilroy"/>
              </a:rPr>
              <a:t>5</a:t>
            </a:r>
            <a:r>
              <a:rPr sz="950" spc="10" dirty="0">
                <a:solidFill>
                  <a:srgbClr val="151616"/>
                </a:solidFill>
                <a:latin typeface="Gilroy"/>
                <a:cs typeface="Gilroy"/>
              </a:rPr>
              <a:t>2)</a:t>
            </a:r>
            <a:r>
              <a:rPr sz="950" spc="5" dirty="0">
                <a:solidFill>
                  <a:srgbClr val="151616"/>
                </a:solidFill>
                <a:latin typeface="Gilroy"/>
                <a:cs typeface="Gilroy"/>
              </a:rPr>
              <a:t> </a:t>
            </a:r>
            <a:r>
              <a:rPr sz="950" spc="15" dirty="0">
                <a:solidFill>
                  <a:srgbClr val="151616"/>
                </a:solidFill>
                <a:latin typeface="Gilroy"/>
                <a:cs typeface="Gilroy"/>
              </a:rPr>
              <a:t>35-</a:t>
            </a:r>
            <a:r>
              <a:rPr sz="950" spc="-10" dirty="0">
                <a:solidFill>
                  <a:srgbClr val="151616"/>
                </a:solidFill>
                <a:latin typeface="Gilroy"/>
                <a:cs typeface="Gilroy"/>
              </a:rPr>
              <a:t>4</a:t>
            </a:r>
            <a:r>
              <a:rPr sz="950" spc="10" dirty="0">
                <a:solidFill>
                  <a:srgbClr val="151616"/>
                </a:solidFill>
                <a:latin typeface="Gilroy"/>
                <a:cs typeface="Gilroy"/>
              </a:rPr>
              <a:t>1-</a:t>
            </a:r>
            <a:r>
              <a:rPr sz="950" spc="5" dirty="0">
                <a:solidFill>
                  <a:srgbClr val="151616"/>
                </a:solidFill>
                <a:latin typeface="Gilroy"/>
                <a:cs typeface="Gilroy"/>
              </a:rPr>
              <a:t>6</a:t>
            </a:r>
            <a:r>
              <a:rPr sz="950" spc="15" dirty="0">
                <a:solidFill>
                  <a:srgbClr val="151616"/>
                </a:solidFill>
                <a:latin typeface="Gilroy"/>
                <a:cs typeface="Gilroy"/>
              </a:rPr>
              <a:t>5</a:t>
            </a:r>
            <a:endParaRPr sz="950">
              <a:latin typeface="Gilroy"/>
              <a:cs typeface="Gilroy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950" spc="15" dirty="0">
                <a:solidFill>
                  <a:srgbClr val="151616"/>
                </a:solidFill>
                <a:latin typeface="Gilroy"/>
                <a:cs typeface="Gilroy"/>
              </a:rPr>
              <a:t>8</a:t>
            </a:r>
            <a:r>
              <a:rPr sz="950" spc="5" dirty="0">
                <a:solidFill>
                  <a:srgbClr val="151616"/>
                </a:solidFill>
                <a:latin typeface="Gilroy"/>
                <a:cs typeface="Gilroy"/>
              </a:rPr>
              <a:t> </a:t>
            </a:r>
            <a:r>
              <a:rPr sz="950" spc="10" dirty="0">
                <a:solidFill>
                  <a:srgbClr val="151616"/>
                </a:solidFill>
                <a:latin typeface="Gilroy"/>
                <a:cs typeface="Gilroy"/>
              </a:rPr>
              <a:t>(800)</a:t>
            </a:r>
            <a:r>
              <a:rPr sz="950" spc="5" dirty="0">
                <a:solidFill>
                  <a:srgbClr val="151616"/>
                </a:solidFill>
                <a:latin typeface="Gilroy"/>
                <a:cs typeface="Gilroy"/>
              </a:rPr>
              <a:t> 2</a:t>
            </a:r>
            <a:r>
              <a:rPr sz="950" spc="-5" dirty="0">
                <a:solidFill>
                  <a:srgbClr val="151616"/>
                </a:solidFill>
                <a:latin typeface="Gilroy"/>
                <a:cs typeface="Gilroy"/>
              </a:rPr>
              <a:t>0</a:t>
            </a:r>
            <a:r>
              <a:rPr sz="950" spc="10" dirty="0">
                <a:solidFill>
                  <a:srgbClr val="151616"/>
                </a:solidFill>
                <a:latin typeface="Gilroy"/>
                <a:cs typeface="Gilroy"/>
              </a:rPr>
              <a:t>1-</a:t>
            </a:r>
            <a:r>
              <a:rPr sz="950" spc="-5" dirty="0">
                <a:solidFill>
                  <a:srgbClr val="151616"/>
                </a:solidFill>
                <a:latin typeface="Gilroy"/>
                <a:cs typeface="Gilroy"/>
              </a:rPr>
              <a:t>4</a:t>
            </a:r>
            <a:r>
              <a:rPr sz="950" spc="10" dirty="0">
                <a:solidFill>
                  <a:srgbClr val="151616"/>
                </a:solidFill>
                <a:latin typeface="Gilroy"/>
                <a:cs typeface="Gilroy"/>
              </a:rPr>
              <a:t>1-</a:t>
            </a:r>
            <a:r>
              <a:rPr sz="950" spc="5" dirty="0">
                <a:solidFill>
                  <a:srgbClr val="151616"/>
                </a:solidFill>
                <a:latin typeface="Gilroy"/>
                <a:cs typeface="Gilroy"/>
              </a:rPr>
              <a:t>51</a:t>
            </a:r>
            <a:endParaRPr sz="950">
              <a:latin typeface="Gilroy"/>
              <a:cs typeface="Gilroy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826067" y="2181639"/>
            <a:ext cx="172720" cy="160020"/>
          </a:xfrm>
          <a:custGeom>
            <a:avLst/>
            <a:gdLst/>
            <a:ahLst/>
            <a:cxnLst/>
            <a:rect l="l" t="t" r="r" b="b"/>
            <a:pathLst>
              <a:path w="172719" h="160019">
                <a:moveTo>
                  <a:pt x="26589" y="0"/>
                </a:moveTo>
                <a:lnTo>
                  <a:pt x="15852" y="4615"/>
                </a:lnTo>
                <a:lnTo>
                  <a:pt x="7053" y="14537"/>
                </a:lnTo>
                <a:lnTo>
                  <a:pt x="1809" y="26385"/>
                </a:lnTo>
                <a:lnTo>
                  <a:pt x="0" y="39204"/>
                </a:lnTo>
                <a:lnTo>
                  <a:pt x="43" y="44088"/>
                </a:lnTo>
                <a:lnTo>
                  <a:pt x="15612" y="82252"/>
                </a:lnTo>
                <a:lnTo>
                  <a:pt x="39949" y="112940"/>
                </a:lnTo>
                <a:lnTo>
                  <a:pt x="69577" y="137124"/>
                </a:lnTo>
                <a:lnTo>
                  <a:pt x="108137" y="154841"/>
                </a:lnTo>
                <a:lnTo>
                  <a:pt x="130612" y="159541"/>
                </a:lnTo>
                <a:lnTo>
                  <a:pt x="146011" y="155745"/>
                </a:lnTo>
                <a:lnTo>
                  <a:pt x="157972" y="149738"/>
                </a:lnTo>
                <a:lnTo>
                  <a:pt x="166456" y="141571"/>
                </a:lnTo>
                <a:lnTo>
                  <a:pt x="171745" y="131097"/>
                </a:lnTo>
                <a:lnTo>
                  <a:pt x="172537" y="126816"/>
                </a:lnTo>
                <a:lnTo>
                  <a:pt x="171655" y="122756"/>
                </a:lnTo>
                <a:lnTo>
                  <a:pt x="170314" y="121002"/>
                </a:lnTo>
                <a:lnTo>
                  <a:pt x="106387" y="121002"/>
                </a:lnTo>
                <a:lnTo>
                  <a:pt x="103018" y="119649"/>
                </a:lnTo>
                <a:lnTo>
                  <a:pt x="69924" y="99704"/>
                </a:lnTo>
                <a:lnTo>
                  <a:pt x="43311" y="66952"/>
                </a:lnTo>
                <a:lnTo>
                  <a:pt x="43725" y="64166"/>
                </a:lnTo>
                <a:lnTo>
                  <a:pt x="50648" y="56026"/>
                </a:lnTo>
                <a:lnTo>
                  <a:pt x="55828" y="50504"/>
                </a:lnTo>
                <a:lnTo>
                  <a:pt x="58065" y="37411"/>
                </a:lnTo>
                <a:lnTo>
                  <a:pt x="54990" y="29754"/>
                </a:lnTo>
                <a:lnTo>
                  <a:pt x="52282" y="23922"/>
                </a:lnTo>
                <a:lnTo>
                  <a:pt x="46737" y="12186"/>
                </a:lnTo>
                <a:lnTo>
                  <a:pt x="38598" y="2317"/>
                </a:lnTo>
                <a:lnTo>
                  <a:pt x="26589" y="0"/>
                </a:lnTo>
                <a:close/>
              </a:path>
              <a:path w="172719" h="160019">
                <a:moveTo>
                  <a:pt x="129035" y="98738"/>
                </a:moveTo>
                <a:lnTo>
                  <a:pt x="118451" y="107334"/>
                </a:lnTo>
                <a:lnTo>
                  <a:pt x="111566" y="117400"/>
                </a:lnTo>
                <a:lnTo>
                  <a:pt x="108997" y="120582"/>
                </a:lnTo>
                <a:lnTo>
                  <a:pt x="106387" y="121002"/>
                </a:lnTo>
                <a:lnTo>
                  <a:pt x="170314" y="121002"/>
                </a:lnTo>
                <a:lnTo>
                  <a:pt x="164020" y="112771"/>
                </a:lnTo>
                <a:lnTo>
                  <a:pt x="152559" y="105833"/>
                </a:lnTo>
                <a:lnTo>
                  <a:pt x="151657" y="105303"/>
                </a:lnTo>
                <a:lnTo>
                  <a:pt x="140835" y="99938"/>
                </a:lnTo>
                <a:lnTo>
                  <a:pt x="129035" y="98738"/>
                </a:lnTo>
                <a:close/>
              </a:path>
            </a:pathLst>
          </a:custGeom>
          <a:solidFill>
            <a:srgbClr val="4546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718257" y="897876"/>
            <a:ext cx="640080" cy="534670"/>
          </a:xfrm>
          <a:custGeom>
            <a:avLst/>
            <a:gdLst/>
            <a:ahLst/>
            <a:cxnLst/>
            <a:rect l="l" t="t" r="r" b="b"/>
            <a:pathLst>
              <a:path w="640080" h="534669">
                <a:moveTo>
                  <a:pt x="415390" y="0"/>
                </a:moveTo>
                <a:lnTo>
                  <a:pt x="224612" y="0"/>
                </a:lnTo>
                <a:lnTo>
                  <a:pt x="206252" y="747"/>
                </a:lnTo>
                <a:lnTo>
                  <a:pt x="153794" y="11496"/>
                </a:lnTo>
                <a:lnTo>
                  <a:pt x="106500" y="33764"/>
                </a:lnTo>
                <a:lnTo>
                  <a:pt x="65960" y="65963"/>
                </a:lnTo>
                <a:lnTo>
                  <a:pt x="33762" y="106503"/>
                </a:lnTo>
                <a:lnTo>
                  <a:pt x="11495" y="153795"/>
                </a:lnTo>
                <a:lnTo>
                  <a:pt x="747" y="206249"/>
                </a:lnTo>
                <a:lnTo>
                  <a:pt x="0" y="224607"/>
                </a:lnTo>
                <a:lnTo>
                  <a:pt x="0" y="310132"/>
                </a:lnTo>
                <a:lnTo>
                  <a:pt x="6554" y="363943"/>
                </a:lnTo>
                <a:lnTo>
                  <a:pt x="25157" y="413097"/>
                </a:lnTo>
                <a:lnTo>
                  <a:pt x="54222" y="456016"/>
                </a:lnTo>
                <a:lnTo>
                  <a:pt x="92158" y="491118"/>
                </a:lnTo>
                <a:lnTo>
                  <a:pt x="137377" y="516826"/>
                </a:lnTo>
                <a:lnTo>
                  <a:pt x="188290" y="531560"/>
                </a:lnTo>
                <a:lnTo>
                  <a:pt x="224612" y="534506"/>
                </a:lnTo>
                <a:lnTo>
                  <a:pt x="415390" y="534506"/>
                </a:lnTo>
                <a:lnTo>
                  <a:pt x="469215" y="527966"/>
                </a:lnTo>
                <a:lnTo>
                  <a:pt x="518406" y="509398"/>
                </a:lnTo>
                <a:lnTo>
                  <a:pt x="561265" y="480470"/>
                </a:lnTo>
                <a:lnTo>
                  <a:pt x="415390" y="480470"/>
                </a:lnTo>
                <a:lnTo>
                  <a:pt x="210403" y="479878"/>
                </a:lnTo>
                <a:lnTo>
                  <a:pt x="168576" y="470934"/>
                </a:lnTo>
                <a:lnTo>
                  <a:pt x="131190" y="452348"/>
                </a:lnTo>
                <a:lnTo>
                  <a:pt x="99657" y="425548"/>
                </a:lnTo>
                <a:lnTo>
                  <a:pt x="75386" y="391959"/>
                </a:lnTo>
                <a:lnTo>
                  <a:pt x="59789" y="353012"/>
                </a:lnTo>
                <a:lnTo>
                  <a:pt x="54277" y="310132"/>
                </a:lnTo>
                <a:lnTo>
                  <a:pt x="54867" y="210401"/>
                </a:lnTo>
                <a:lnTo>
                  <a:pt x="63786" y="168575"/>
                </a:lnTo>
                <a:lnTo>
                  <a:pt x="82335" y="131189"/>
                </a:lnTo>
                <a:lnTo>
                  <a:pt x="109103" y="99654"/>
                </a:lnTo>
                <a:lnTo>
                  <a:pt x="142679" y="75383"/>
                </a:lnTo>
                <a:lnTo>
                  <a:pt x="181652" y="59786"/>
                </a:lnTo>
                <a:lnTo>
                  <a:pt x="224612" y="54273"/>
                </a:lnTo>
                <a:lnTo>
                  <a:pt x="561426" y="54273"/>
                </a:lnTo>
                <a:lnTo>
                  <a:pt x="547841" y="43472"/>
                </a:lnTo>
                <a:lnTo>
                  <a:pt x="502622" y="17717"/>
                </a:lnTo>
                <a:lnTo>
                  <a:pt x="451710" y="2952"/>
                </a:lnTo>
                <a:lnTo>
                  <a:pt x="433748" y="747"/>
                </a:lnTo>
                <a:lnTo>
                  <a:pt x="415390" y="0"/>
                </a:lnTo>
                <a:close/>
              </a:path>
              <a:path w="640080" h="534669">
                <a:moveTo>
                  <a:pt x="561426" y="54273"/>
                </a:moveTo>
                <a:lnTo>
                  <a:pt x="224612" y="54273"/>
                </a:lnTo>
                <a:lnTo>
                  <a:pt x="429603" y="54864"/>
                </a:lnTo>
                <a:lnTo>
                  <a:pt x="443951" y="56680"/>
                </a:lnTo>
                <a:lnTo>
                  <a:pt x="484454" y="68968"/>
                </a:lnTo>
                <a:lnTo>
                  <a:pt x="520047" y="90414"/>
                </a:lnTo>
                <a:lnTo>
                  <a:pt x="549318" y="119608"/>
                </a:lnTo>
                <a:lnTo>
                  <a:pt x="570856" y="155139"/>
                </a:lnTo>
                <a:lnTo>
                  <a:pt x="583250" y="195596"/>
                </a:lnTo>
                <a:lnTo>
                  <a:pt x="585735" y="224607"/>
                </a:lnTo>
                <a:lnTo>
                  <a:pt x="585144" y="324316"/>
                </a:lnTo>
                <a:lnTo>
                  <a:pt x="576221" y="366081"/>
                </a:lnTo>
                <a:lnTo>
                  <a:pt x="557668" y="403454"/>
                </a:lnTo>
                <a:lnTo>
                  <a:pt x="530898" y="435007"/>
                </a:lnTo>
                <a:lnTo>
                  <a:pt x="497320" y="459312"/>
                </a:lnTo>
                <a:lnTo>
                  <a:pt x="458347" y="474942"/>
                </a:lnTo>
                <a:lnTo>
                  <a:pt x="415390" y="480470"/>
                </a:lnTo>
                <a:lnTo>
                  <a:pt x="561265" y="480470"/>
                </a:lnTo>
                <a:lnTo>
                  <a:pt x="596530" y="442500"/>
                </a:lnTo>
                <a:lnTo>
                  <a:pt x="622284" y="397327"/>
                </a:lnTo>
                <a:lnTo>
                  <a:pt x="637048" y="346446"/>
                </a:lnTo>
                <a:lnTo>
                  <a:pt x="640001" y="310132"/>
                </a:lnTo>
                <a:lnTo>
                  <a:pt x="640001" y="224607"/>
                </a:lnTo>
                <a:lnTo>
                  <a:pt x="633446" y="170785"/>
                </a:lnTo>
                <a:lnTo>
                  <a:pt x="614842" y="121596"/>
                </a:lnTo>
                <a:lnTo>
                  <a:pt x="585777" y="78628"/>
                </a:lnTo>
                <a:lnTo>
                  <a:pt x="574039" y="65963"/>
                </a:lnTo>
                <a:lnTo>
                  <a:pt x="561426" y="54273"/>
                </a:lnTo>
                <a:close/>
              </a:path>
            </a:pathLst>
          </a:custGeom>
          <a:solidFill>
            <a:srgbClr val="0074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011003" y="845247"/>
            <a:ext cx="54610" cy="640080"/>
          </a:xfrm>
          <a:custGeom>
            <a:avLst/>
            <a:gdLst/>
            <a:ahLst/>
            <a:cxnLst/>
            <a:rect l="l" t="t" r="r" b="b"/>
            <a:pathLst>
              <a:path w="54610" h="640080">
                <a:moveTo>
                  <a:pt x="54273" y="0"/>
                </a:moveTo>
                <a:lnTo>
                  <a:pt x="26735" y="4"/>
                </a:lnTo>
                <a:lnTo>
                  <a:pt x="13229" y="3891"/>
                </a:lnTo>
                <a:lnTo>
                  <a:pt x="3643" y="13648"/>
                </a:lnTo>
                <a:lnTo>
                  <a:pt x="0" y="27255"/>
                </a:lnTo>
                <a:lnTo>
                  <a:pt x="0" y="269255"/>
                </a:lnTo>
                <a:lnTo>
                  <a:pt x="27255" y="284990"/>
                </a:lnTo>
                <a:lnTo>
                  <a:pt x="54273" y="269255"/>
                </a:lnTo>
                <a:lnTo>
                  <a:pt x="54273" y="0"/>
                </a:lnTo>
                <a:close/>
              </a:path>
              <a:path w="54610" h="640080">
                <a:moveTo>
                  <a:pt x="0" y="369580"/>
                </a:moveTo>
                <a:lnTo>
                  <a:pt x="0" y="640001"/>
                </a:lnTo>
                <a:lnTo>
                  <a:pt x="27579" y="639999"/>
                </a:lnTo>
                <a:lnTo>
                  <a:pt x="41012" y="636173"/>
                </a:lnTo>
                <a:lnTo>
                  <a:pt x="50608" y="626410"/>
                </a:lnTo>
                <a:lnTo>
                  <a:pt x="54273" y="612752"/>
                </a:lnTo>
                <a:lnTo>
                  <a:pt x="54273" y="385315"/>
                </a:lnTo>
                <a:lnTo>
                  <a:pt x="27255" y="385315"/>
                </a:lnTo>
                <a:lnTo>
                  <a:pt x="0" y="369580"/>
                </a:lnTo>
                <a:close/>
              </a:path>
              <a:path w="54610" h="640080">
                <a:moveTo>
                  <a:pt x="54273" y="369580"/>
                </a:moveTo>
                <a:lnTo>
                  <a:pt x="27255" y="385315"/>
                </a:lnTo>
                <a:lnTo>
                  <a:pt x="54273" y="385315"/>
                </a:lnTo>
                <a:lnTo>
                  <a:pt x="54273" y="369580"/>
                </a:lnTo>
                <a:close/>
              </a:path>
              <a:path w="54610" h="640080">
                <a:moveTo>
                  <a:pt x="0" y="288047"/>
                </a:moveTo>
                <a:lnTo>
                  <a:pt x="0" y="350776"/>
                </a:lnTo>
                <a:lnTo>
                  <a:pt x="27255" y="366519"/>
                </a:lnTo>
                <a:lnTo>
                  <a:pt x="54273" y="350776"/>
                </a:lnTo>
                <a:lnTo>
                  <a:pt x="54273" y="303792"/>
                </a:lnTo>
                <a:lnTo>
                  <a:pt x="27255" y="303792"/>
                </a:lnTo>
                <a:lnTo>
                  <a:pt x="0" y="288047"/>
                </a:lnTo>
                <a:close/>
              </a:path>
              <a:path w="54610" h="640080">
                <a:moveTo>
                  <a:pt x="54273" y="288047"/>
                </a:moveTo>
                <a:lnTo>
                  <a:pt x="27255" y="303792"/>
                </a:lnTo>
                <a:lnTo>
                  <a:pt x="54273" y="303792"/>
                </a:lnTo>
                <a:lnTo>
                  <a:pt x="54273" y="288047"/>
                </a:lnTo>
                <a:close/>
              </a:path>
            </a:pathLst>
          </a:custGeom>
          <a:solidFill>
            <a:srgbClr val="0074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877555" y="1065629"/>
            <a:ext cx="321945" cy="146685"/>
          </a:xfrm>
          <a:custGeom>
            <a:avLst/>
            <a:gdLst/>
            <a:ahLst/>
            <a:cxnLst/>
            <a:rect l="l" t="t" r="r" b="b"/>
            <a:pathLst>
              <a:path w="321944" h="146684">
                <a:moveTo>
                  <a:pt x="16206" y="0"/>
                </a:moveTo>
                <a:lnTo>
                  <a:pt x="0" y="9399"/>
                </a:lnTo>
                <a:lnTo>
                  <a:pt x="0" y="53333"/>
                </a:lnTo>
                <a:lnTo>
                  <a:pt x="160703" y="146141"/>
                </a:lnTo>
                <a:lnTo>
                  <a:pt x="269328" y="83411"/>
                </a:lnTo>
                <a:lnTo>
                  <a:pt x="160703" y="83411"/>
                </a:lnTo>
                <a:lnTo>
                  <a:pt x="16206" y="0"/>
                </a:lnTo>
                <a:close/>
              </a:path>
              <a:path w="321944" h="146684">
                <a:moveTo>
                  <a:pt x="304966" y="0"/>
                </a:moveTo>
                <a:lnTo>
                  <a:pt x="160703" y="83411"/>
                </a:lnTo>
                <a:lnTo>
                  <a:pt x="269328" y="83411"/>
                </a:lnTo>
                <a:lnTo>
                  <a:pt x="321411" y="53333"/>
                </a:lnTo>
                <a:lnTo>
                  <a:pt x="321411" y="9399"/>
                </a:lnTo>
                <a:lnTo>
                  <a:pt x="304966" y="0"/>
                </a:lnTo>
                <a:close/>
              </a:path>
            </a:pathLst>
          </a:custGeom>
          <a:solidFill>
            <a:srgbClr val="00A3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877551" y="1118962"/>
            <a:ext cx="54610" cy="150495"/>
          </a:xfrm>
          <a:custGeom>
            <a:avLst/>
            <a:gdLst/>
            <a:ahLst/>
            <a:cxnLst/>
            <a:rect l="l" t="t" r="r" b="b"/>
            <a:pathLst>
              <a:path w="54610" h="150494">
                <a:moveTo>
                  <a:pt x="0" y="0"/>
                </a:moveTo>
                <a:lnTo>
                  <a:pt x="0" y="149900"/>
                </a:lnTo>
                <a:lnTo>
                  <a:pt x="27579" y="149898"/>
                </a:lnTo>
                <a:lnTo>
                  <a:pt x="41012" y="146071"/>
                </a:lnTo>
                <a:lnTo>
                  <a:pt x="50611" y="136305"/>
                </a:lnTo>
                <a:lnTo>
                  <a:pt x="54277" y="122645"/>
                </a:lnTo>
                <a:lnTo>
                  <a:pt x="54277" y="31248"/>
                </a:lnTo>
                <a:lnTo>
                  <a:pt x="0" y="0"/>
                </a:lnTo>
                <a:close/>
              </a:path>
            </a:pathLst>
          </a:custGeom>
          <a:solidFill>
            <a:srgbClr val="00A3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144692" y="1118962"/>
            <a:ext cx="54610" cy="150495"/>
          </a:xfrm>
          <a:custGeom>
            <a:avLst/>
            <a:gdLst/>
            <a:ahLst/>
            <a:cxnLst/>
            <a:rect l="l" t="t" r="r" b="b"/>
            <a:pathLst>
              <a:path w="54610" h="150494">
                <a:moveTo>
                  <a:pt x="54277" y="0"/>
                </a:moveTo>
                <a:lnTo>
                  <a:pt x="0" y="31248"/>
                </a:lnTo>
                <a:lnTo>
                  <a:pt x="1" y="122971"/>
                </a:lnTo>
                <a:lnTo>
                  <a:pt x="3817" y="136568"/>
                </a:lnTo>
                <a:lnTo>
                  <a:pt x="13520" y="146226"/>
                </a:lnTo>
                <a:lnTo>
                  <a:pt x="27019" y="149900"/>
                </a:lnTo>
                <a:lnTo>
                  <a:pt x="54277" y="149900"/>
                </a:lnTo>
                <a:lnTo>
                  <a:pt x="54277" y="0"/>
                </a:lnTo>
                <a:close/>
              </a:path>
            </a:pathLst>
          </a:custGeom>
          <a:solidFill>
            <a:srgbClr val="00A3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877555" y="1118966"/>
            <a:ext cx="54277" cy="1057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144696" y="1118966"/>
            <a:ext cx="54270" cy="10572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935115" y="1378112"/>
            <a:ext cx="75899" cy="5427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470979" y="944082"/>
            <a:ext cx="1400384" cy="460881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4203217" y="2250156"/>
            <a:ext cx="1121410" cy="1841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50" b="1" spc="-10" dirty="0">
                <a:solidFill>
                  <a:srgbClr val="151616"/>
                </a:solidFill>
                <a:latin typeface="Gilroy"/>
                <a:cs typeface="Gilroy"/>
              </a:rPr>
              <a:t>mic</a:t>
            </a:r>
            <a:r>
              <a:rPr sz="1250" b="1" spc="-30" dirty="0">
                <a:solidFill>
                  <a:srgbClr val="151616"/>
                </a:solidFill>
                <a:latin typeface="Gilroy"/>
                <a:cs typeface="Gilroy"/>
              </a:rPr>
              <a:t>rof</a:t>
            </a:r>
            <a:r>
              <a:rPr sz="1250" b="1" spc="-10" dirty="0">
                <a:solidFill>
                  <a:srgbClr val="151616"/>
                </a:solidFill>
                <a:latin typeface="Gilroy"/>
                <a:cs typeface="Gilroy"/>
              </a:rPr>
              <a:t>ond</a:t>
            </a:r>
            <a:r>
              <a:rPr sz="1250" b="1" spc="-30" dirty="0">
                <a:solidFill>
                  <a:srgbClr val="151616"/>
                </a:solidFill>
                <a:latin typeface="Gilroy"/>
                <a:cs typeface="Gilroy"/>
              </a:rPr>
              <a:t>2</a:t>
            </a:r>
            <a:r>
              <a:rPr sz="1250" b="1" spc="-35" dirty="0">
                <a:solidFill>
                  <a:srgbClr val="151616"/>
                </a:solidFill>
                <a:latin typeface="Gilroy"/>
                <a:cs typeface="Gilroy"/>
              </a:rPr>
              <a:t>6</a:t>
            </a:r>
            <a:r>
              <a:rPr sz="1250" b="1" spc="-5" dirty="0">
                <a:solidFill>
                  <a:srgbClr val="151616"/>
                </a:solidFill>
                <a:latin typeface="Gilroy"/>
                <a:cs typeface="Gilroy"/>
              </a:rPr>
              <a:t>.ru</a:t>
            </a:r>
            <a:endParaRPr sz="1250">
              <a:latin typeface="Gilroy"/>
              <a:cs typeface="Gilroy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4043725" y="808308"/>
            <a:ext cx="1439999" cy="143999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1636373" y="2813309"/>
            <a:ext cx="2616200" cy="1511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b="1" dirty="0">
                <a:solidFill>
                  <a:srgbClr val="FFFFFF"/>
                </a:solidFill>
                <a:latin typeface="Montserrat"/>
                <a:cs typeface="Montserrat"/>
              </a:rPr>
              <a:t>К</a:t>
            </a:r>
            <a:r>
              <a:rPr sz="950" b="1" spc="-20" dirty="0">
                <a:solidFill>
                  <a:srgbClr val="FFFFFF"/>
                </a:solidFill>
                <a:latin typeface="Montserrat"/>
                <a:cs typeface="Montserrat"/>
              </a:rPr>
              <a:t>Р</a:t>
            </a:r>
            <a:r>
              <a:rPr sz="950" b="1" spc="25" dirty="0">
                <a:solidFill>
                  <a:srgbClr val="FFFFFF"/>
                </a:solidFill>
                <a:latin typeface="Montserrat"/>
                <a:cs typeface="Montserrat"/>
              </a:rPr>
              <a:t>АЕВ</a:t>
            </a:r>
            <a:r>
              <a:rPr sz="950" b="1" spc="-10" dirty="0">
                <a:solidFill>
                  <a:srgbClr val="FFFFFF"/>
                </a:solidFill>
                <a:latin typeface="Montserrat"/>
                <a:cs typeface="Montserrat"/>
              </a:rPr>
              <a:t>А</a:t>
            </a:r>
            <a:r>
              <a:rPr sz="950" b="1" spc="25" dirty="0">
                <a:solidFill>
                  <a:srgbClr val="FFFFFF"/>
                </a:solidFill>
                <a:latin typeface="Montserrat"/>
                <a:cs typeface="Montserrat"/>
              </a:rPr>
              <a:t>Я</a:t>
            </a:r>
            <a:r>
              <a:rPr sz="950" b="1" spc="10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950" b="1" spc="30" dirty="0">
                <a:solidFill>
                  <a:srgbClr val="FFFFFF"/>
                </a:solidFill>
                <a:latin typeface="Montserrat"/>
                <a:cs typeface="Montserrat"/>
              </a:rPr>
              <a:t>А</a:t>
            </a:r>
            <a:r>
              <a:rPr sz="950" b="1" dirty="0">
                <a:solidFill>
                  <a:srgbClr val="FFFFFF"/>
                </a:solidFill>
                <a:latin typeface="Montserrat"/>
                <a:cs typeface="Montserrat"/>
              </a:rPr>
              <a:t>К</a:t>
            </a:r>
            <a:r>
              <a:rPr sz="950" b="1" spc="30" dirty="0">
                <a:solidFill>
                  <a:srgbClr val="FFFFFF"/>
                </a:solidFill>
                <a:latin typeface="Montserrat"/>
                <a:cs typeface="Montserrat"/>
              </a:rPr>
              <a:t>ЦИЯ</a:t>
            </a:r>
            <a:r>
              <a:rPr sz="950" b="1" spc="10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950" b="1" spc="25" dirty="0">
                <a:solidFill>
                  <a:srgbClr val="FFFFFF"/>
                </a:solidFill>
                <a:latin typeface="Montserrat"/>
                <a:cs typeface="Montserrat"/>
              </a:rPr>
              <a:t>«ЗАЙМИСЬ</a:t>
            </a:r>
            <a:r>
              <a:rPr sz="950" b="1" spc="10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950" b="1" spc="25" dirty="0">
                <a:solidFill>
                  <a:srgbClr val="FFFFFF"/>
                </a:solidFill>
                <a:latin typeface="Montserrat"/>
                <a:cs typeface="Montserrat"/>
              </a:rPr>
              <a:t>ДЕЛОМ»</a:t>
            </a:r>
            <a:endParaRPr sz="950">
              <a:latin typeface="Montserrat"/>
              <a:cs typeface="Montserra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10750" y="1533427"/>
            <a:ext cx="1334770" cy="294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950" spc="-25" dirty="0">
                <a:solidFill>
                  <a:srgbClr val="151616"/>
                </a:solidFill>
                <a:latin typeface="Gilroy"/>
                <a:cs typeface="Gilroy"/>
              </a:rPr>
              <a:t>Р</a:t>
            </a:r>
            <a:r>
              <a:rPr sz="950" spc="10" dirty="0">
                <a:solidFill>
                  <a:srgbClr val="151616"/>
                </a:solidFill>
                <a:latin typeface="Gilroy"/>
                <a:cs typeface="Gilroy"/>
              </a:rPr>
              <a:t>оссия,</a:t>
            </a:r>
            <a:r>
              <a:rPr sz="950" spc="5" dirty="0">
                <a:solidFill>
                  <a:srgbClr val="151616"/>
                </a:solidFill>
                <a:latin typeface="Gilroy"/>
                <a:cs typeface="Gilroy"/>
              </a:rPr>
              <a:t> </a:t>
            </a:r>
            <a:r>
              <a:rPr sz="950" spc="-85" dirty="0">
                <a:solidFill>
                  <a:srgbClr val="151616"/>
                </a:solidFill>
                <a:latin typeface="Gilroy"/>
                <a:cs typeface="Gilroy"/>
              </a:rPr>
              <a:t>г</a:t>
            </a:r>
            <a:r>
              <a:rPr sz="950" spc="5" dirty="0">
                <a:solidFill>
                  <a:srgbClr val="151616"/>
                </a:solidFill>
                <a:latin typeface="Gilroy"/>
                <a:cs typeface="Gilroy"/>
              </a:rPr>
              <a:t>. </a:t>
            </a:r>
            <a:r>
              <a:rPr sz="950" spc="20" dirty="0">
                <a:solidFill>
                  <a:srgbClr val="151616"/>
                </a:solidFill>
                <a:latin typeface="Gilroy"/>
                <a:cs typeface="Gilroy"/>
              </a:rPr>
              <a:t>С</a:t>
            </a:r>
            <a:r>
              <a:rPr sz="950" spc="-10" dirty="0">
                <a:solidFill>
                  <a:srgbClr val="151616"/>
                </a:solidFill>
                <a:latin typeface="Gilroy"/>
                <a:cs typeface="Gilroy"/>
              </a:rPr>
              <a:t>т</a:t>
            </a:r>
            <a:r>
              <a:rPr sz="950" spc="15" dirty="0">
                <a:solidFill>
                  <a:srgbClr val="151616"/>
                </a:solidFill>
                <a:latin typeface="Gilroy"/>
                <a:cs typeface="Gilroy"/>
              </a:rPr>
              <a:t>авроп</a:t>
            </a:r>
            <a:r>
              <a:rPr sz="950" spc="-5" dirty="0">
                <a:solidFill>
                  <a:srgbClr val="151616"/>
                </a:solidFill>
                <a:latin typeface="Gilroy"/>
                <a:cs typeface="Gilroy"/>
              </a:rPr>
              <a:t>о</a:t>
            </a:r>
            <a:r>
              <a:rPr sz="950" spc="15" dirty="0">
                <a:solidFill>
                  <a:srgbClr val="151616"/>
                </a:solidFill>
                <a:latin typeface="Gilroy"/>
                <a:cs typeface="Gilroy"/>
              </a:rPr>
              <a:t>л</a:t>
            </a:r>
            <a:r>
              <a:rPr sz="950" dirty="0">
                <a:solidFill>
                  <a:srgbClr val="151616"/>
                </a:solidFill>
                <a:latin typeface="Gilroy"/>
                <a:cs typeface="Gilroy"/>
              </a:rPr>
              <a:t>ь</a:t>
            </a:r>
            <a:r>
              <a:rPr sz="950" spc="5" dirty="0">
                <a:solidFill>
                  <a:srgbClr val="151616"/>
                </a:solidFill>
                <a:latin typeface="Gilroy"/>
                <a:cs typeface="Gilroy"/>
              </a:rPr>
              <a:t>, </a:t>
            </a:r>
            <a:r>
              <a:rPr sz="950" spc="-20" dirty="0">
                <a:solidFill>
                  <a:srgbClr val="151616"/>
                </a:solidFill>
                <a:latin typeface="Gilroy"/>
                <a:cs typeface="Gilroy"/>
              </a:rPr>
              <a:t>у</a:t>
            </a:r>
            <a:r>
              <a:rPr sz="950" spc="10" dirty="0">
                <a:solidFill>
                  <a:srgbClr val="151616"/>
                </a:solidFill>
                <a:latin typeface="Gilroy"/>
                <a:cs typeface="Gilroy"/>
              </a:rPr>
              <a:t>л.</a:t>
            </a:r>
            <a:r>
              <a:rPr sz="950" spc="5" dirty="0">
                <a:solidFill>
                  <a:srgbClr val="151616"/>
                </a:solidFill>
                <a:latin typeface="Gilroy"/>
                <a:cs typeface="Gilroy"/>
              </a:rPr>
              <a:t> </a:t>
            </a:r>
            <a:r>
              <a:rPr sz="950" spc="-90" dirty="0">
                <a:solidFill>
                  <a:srgbClr val="151616"/>
                </a:solidFill>
                <a:latin typeface="Gilroy"/>
                <a:cs typeface="Gilroy"/>
              </a:rPr>
              <a:t>Г</a:t>
            </a:r>
            <a:r>
              <a:rPr sz="950" spc="-5" dirty="0">
                <a:solidFill>
                  <a:srgbClr val="151616"/>
                </a:solidFill>
                <a:latin typeface="Gilroy"/>
                <a:cs typeface="Gilroy"/>
              </a:rPr>
              <a:t>о</a:t>
            </a:r>
            <a:r>
              <a:rPr sz="950" spc="10" dirty="0">
                <a:solidFill>
                  <a:srgbClr val="151616"/>
                </a:solidFill>
                <a:latin typeface="Gilroy"/>
                <a:cs typeface="Gilroy"/>
              </a:rPr>
              <a:t>ленева,</a:t>
            </a:r>
            <a:r>
              <a:rPr sz="950" spc="5" dirty="0">
                <a:solidFill>
                  <a:srgbClr val="151616"/>
                </a:solidFill>
                <a:latin typeface="Gilroy"/>
                <a:cs typeface="Gilroy"/>
              </a:rPr>
              <a:t> </a:t>
            </a:r>
            <a:r>
              <a:rPr sz="950" spc="10" dirty="0">
                <a:solidFill>
                  <a:srgbClr val="151616"/>
                </a:solidFill>
                <a:latin typeface="Gilroy"/>
                <a:cs typeface="Gilroy"/>
              </a:rPr>
              <a:t>д.</a:t>
            </a:r>
            <a:r>
              <a:rPr sz="950" spc="5" dirty="0">
                <a:solidFill>
                  <a:srgbClr val="151616"/>
                </a:solidFill>
                <a:latin typeface="Gilroy"/>
                <a:cs typeface="Gilroy"/>
              </a:rPr>
              <a:t> </a:t>
            </a:r>
            <a:r>
              <a:rPr sz="950" spc="10" dirty="0">
                <a:solidFill>
                  <a:srgbClr val="151616"/>
                </a:solidFill>
                <a:latin typeface="Gilroy"/>
                <a:cs typeface="Gilroy"/>
              </a:rPr>
              <a:t>7</a:t>
            </a:r>
            <a:r>
              <a:rPr sz="950" spc="5" dirty="0">
                <a:solidFill>
                  <a:srgbClr val="151616"/>
                </a:solidFill>
                <a:latin typeface="Gilroy"/>
                <a:cs typeface="Gilroy"/>
              </a:rPr>
              <a:t>3</a:t>
            </a:r>
            <a:r>
              <a:rPr sz="950" spc="15" dirty="0">
                <a:solidFill>
                  <a:srgbClr val="151616"/>
                </a:solidFill>
                <a:latin typeface="Gilroy"/>
                <a:cs typeface="Gilroy"/>
              </a:rPr>
              <a:t>А</a:t>
            </a:r>
            <a:endParaRPr sz="950">
              <a:latin typeface="Gilroy"/>
              <a:cs typeface="Gilroy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839933" y="1537599"/>
            <a:ext cx="143510" cy="191135"/>
          </a:xfrm>
          <a:custGeom>
            <a:avLst/>
            <a:gdLst/>
            <a:ahLst/>
            <a:cxnLst/>
            <a:rect l="l" t="t" r="r" b="b"/>
            <a:pathLst>
              <a:path w="143510" h="191135">
                <a:moveTo>
                  <a:pt x="66101" y="0"/>
                </a:moveTo>
                <a:lnTo>
                  <a:pt x="21836" y="19747"/>
                </a:lnTo>
                <a:lnTo>
                  <a:pt x="384" y="63556"/>
                </a:lnTo>
                <a:lnTo>
                  <a:pt x="0" y="75510"/>
                </a:lnTo>
                <a:lnTo>
                  <a:pt x="1623" y="87365"/>
                </a:lnTo>
                <a:lnTo>
                  <a:pt x="5264" y="98875"/>
                </a:lnTo>
                <a:lnTo>
                  <a:pt x="10929" y="109789"/>
                </a:lnTo>
                <a:lnTo>
                  <a:pt x="71443" y="190646"/>
                </a:lnTo>
                <a:lnTo>
                  <a:pt x="128697" y="114498"/>
                </a:lnTo>
                <a:lnTo>
                  <a:pt x="133227" y="107226"/>
                </a:lnTo>
                <a:lnTo>
                  <a:pt x="71443" y="107226"/>
                </a:lnTo>
                <a:lnTo>
                  <a:pt x="57464" y="104395"/>
                </a:lnTo>
                <a:lnTo>
                  <a:pt x="46062" y="96678"/>
                </a:lnTo>
                <a:lnTo>
                  <a:pt x="38401" y="85235"/>
                </a:lnTo>
                <a:lnTo>
                  <a:pt x="38906" y="67016"/>
                </a:lnTo>
                <a:lnTo>
                  <a:pt x="43273" y="53025"/>
                </a:lnTo>
                <a:lnTo>
                  <a:pt x="50757" y="43186"/>
                </a:lnTo>
                <a:lnTo>
                  <a:pt x="60614" y="37424"/>
                </a:lnTo>
                <a:lnTo>
                  <a:pt x="134225" y="37424"/>
                </a:lnTo>
                <a:lnTo>
                  <a:pt x="132525" y="34026"/>
                </a:lnTo>
                <a:lnTo>
                  <a:pt x="101540" y="6408"/>
                </a:lnTo>
                <a:lnTo>
                  <a:pt x="78161" y="114"/>
                </a:lnTo>
                <a:lnTo>
                  <a:pt x="66101" y="0"/>
                </a:lnTo>
                <a:close/>
              </a:path>
              <a:path w="143510" h="191135">
                <a:moveTo>
                  <a:pt x="134225" y="37424"/>
                </a:moveTo>
                <a:lnTo>
                  <a:pt x="60614" y="37424"/>
                </a:lnTo>
                <a:lnTo>
                  <a:pt x="78105" y="38568"/>
                </a:lnTo>
                <a:lnTo>
                  <a:pt x="91575" y="43713"/>
                </a:lnTo>
                <a:lnTo>
                  <a:pt x="100942" y="52053"/>
                </a:lnTo>
                <a:lnTo>
                  <a:pt x="106122" y="62781"/>
                </a:lnTo>
                <a:lnTo>
                  <a:pt x="104503" y="79697"/>
                </a:lnTo>
                <a:lnTo>
                  <a:pt x="98771" y="92782"/>
                </a:lnTo>
                <a:lnTo>
                  <a:pt x="89781" y="101805"/>
                </a:lnTo>
                <a:lnTo>
                  <a:pt x="78386" y="106537"/>
                </a:lnTo>
                <a:lnTo>
                  <a:pt x="71443" y="107226"/>
                </a:lnTo>
                <a:lnTo>
                  <a:pt x="133227" y="107226"/>
                </a:lnTo>
                <a:lnTo>
                  <a:pt x="135364" y="103793"/>
                </a:lnTo>
                <a:lnTo>
                  <a:pt x="139958" y="92376"/>
                </a:lnTo>
                <a:lnTo>
                  <a:pt x="142497" y="80514"/>
                </a:lnTo>
                <a:lnTo>
                  <a:pt x="143003" y="68479"/>
                </a:lnTo>
                <a:lnTo>
                  <a:pt x="141496" y="56539"/>
                </a:lnTo>
                <a:lnTo>
                  <a:pt x="137997" y="44965"/>
                </a:lnTo>
                <a:lnTo>
                  <a:pt x="134225" y="37424"/>
                </a:lnTo>
                <a:close/>
              </a:path>
            </a:pathLst>
          </a:custGeom>
          <a:solidFill>
            <a:srgbClr val="4546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110744" y="1988808"/>
            <a:ext cx="1069975" cy="4381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40"/>
              </a:lnSpc>
            </a:pPr>
            <a:r>
              <a:rPr sz="950" spc="-65" dirty="0">
                <a:solidFill>
                  <a:srgbClr val="151616"/>
                </a:solidFill>
                <a:latin typeface="Gilroy"/>
                <a:cs typeface="Gilroy"/>
              </a:rPr>
              <a:t>+</a:t>
            </a:r>
            <a:r>
              <a:rPr sz="950" spc="10" dirty="0">
                <a:solidFill>
                  <a:srgbClr val="151616"/>
                </a:solidFill>
                <a:latin typeface="Gilroy"/>
                <a:cs typeface="Gilroy"/>
              </a:rPr>
              <a:t>7</a:t>
            </a:r>
            <a:r>
              <a:rPr sz="950" spc="5" dirty="0">
                <a:solidFill>
                  <a:srgbClr val="151616"/>
                </a:solidFill>
                <a:latin typeface="Gilroy"/>
                <a:cs typeface="Gilroy"/>
              </a:rPr>
              <a:t> (</a:t>
            </a:r>
            <a:r>
              <a:rPr sz="950" spc="20" dirty="0">
                <a:solidFill>
                  <a:srgbClr val="151616"/>
                </a:solidFill>
                <a:latin typeface="Gilroy"/>
                <a:cs typeface="Gilroy"/>
              </a:rPr>
              <a:t>8</a:t>
            </a:r>
            <a:r>
              <a:rPr sz="950" spc="5" dirty="0">
                <a:solidFill>
                  <a:srgbClr val="151616"/>
                </a:solidFill>
                <a:latin typeface="Gilroy"/>
                <a:cs typeface="Gilroy"/>
              </a:rPr>
              <a:t>6</a:t>
            </a:r>
            <a:r>
              <a:rPr sz="950" spc="-5" dirty="0">
                <a:solidFill>
                  <a:srgbClr val="151616"/>
                </a:solidFill>
                <a:latin typeface="Gilroy"/>
                <a:cs typeface="Gilroy"/>
              </a:rPr>
              <a:t>5</a:t>
            </a:r>
            <a:r>
              <a:rPr sz="950" spc="10" dirty="0">
                <a:solidFill>
                  <a:srgbClr val="151616"/>
                </a:solidFill>
                <a:latin typeface="Gilroy"/>
                <a:cs typeface="Gilroy"/>
              </a:rPr>
              <a:t>2)</a:t>
            </a:r>
            <a:r>
              <a:rPr sz="950" spc="5" dirty="0">
                <a:solidFill>
                  <a:srgbClr val="151616"/>
                </a:solidFill>
                <a:latin typeface="Gilroy"/>
                <a:cs typeface="Gilroy"/>
              </a:rPr>
              <a:t> 2</a:t>
            </a:r>
            <a:r>
              <a:rPr sz="950" spc="15" dirty="0">
                <a:solidFill>
                  <a:srgbClr val="151616"/>
                </a:solidFill>
                <a:latin typeface="Gilroy"/>
                <a:cs typeface="Gilroy"/>
              </a:rPr>
              <a:t>3-56-</a:t>
            </a:r>
            <a:r>
              <a:rPr sz="950" spc="5" dirty="0">
                <a:solidFill>
                  <a:srgbClr val="151616"/>
                </a:solidFill>
                <a:latin typeface="Gilroy"/>
                <a:cs typeface="Gilroy"/>
              </a:rPr>
              <a:t>2</a:t>
            </a:r>
            <a:r>
              <a:rPr sz="950" spc="15" dirty="0">
                <a:solidFill>
                  <a:srgbClr val="151616"/>
                </a:solidFill>
                <a:latin typeface="Gilroy"/>
                <a:cs typeface="Gilroy"/>
              </a:rPr>
              <a:t>0</a:t>
            </a:r>
            <a:endParaRPr sz="950">
              <a:latin typeface="Gilroy"/>
              <a:cs typeface="Gilroy"/>
            </a:endParaRPr>
          </a:p>
          <a:p>
            <a:pPr marL="12700">
              <a:lnSpc>
                <a:spcPts val="1135"/>
              </a:lnSpc>
            </a:pPr>
            <a:r>
              <a:rPr sz="950" spc="-65" dirty="0">
                <a:solidFill>
                  <a:srgbClr val="151616"/>
                </a:solidFill>
                <a:latin typeface="Gilroy"/>
                <a:cs typeface="Gilroy"/>
              </a:rPr>
              <a:t>+</a:t>
            </a:r>
            <a:r>
              <a:rPr sz="950" spc="10" dirty="0">
                <a:solidFill>
                  <a:srgbClr val="151616"/>
                </a:solidFill>
                <a:latin typeface="Gilroy"/>
                <a:cs typeface="Gilroy"/>
              </a:rPr>
              <a:t>7</a:t>
            </a:r>
            <a:r>
              <a:rPr sz="950" spc="5" dirty="0">
                <a:solidFill>
                  <a:srgbClr val="151616"/>
                </a:solidFill>
                <a:latin typeface="Gilroy"/>
                <a:cs typeface="Gilroy"/>
              </a:rPr>
              <a:t> (</a:t>
            </a:r>
            <a:r>
              <a:rPr sz="950" spc="20" dirty="0">
                <a:solidFill>
                  <a:srgbClr val="151616"/>
                </a:solidFill>
                <a:latin typeface="Gilroy"/>
                <a:cs typeface="Gilroy"/>
              </a:rPr>
              <a:t>8</a:t>
            </a:r>
            <a:r>
              <a:rPr sz="950" spc="5" dirty="0">
                <a:solidFill>
                  <a:srgbClr val="151616"/>
                </a:solidFill>
                <a:latin typeface="Gilroy"/>
                <a:cs typeface="Gilroy"/>
              </a:rPr>
              <a:t>6</a:t>
            </a:r>
            <a:r>
              <a:rPr sz="950" spc="-5" dirty="0">
                <a:solidFill>
                  <a:srgbClr val="151616"/>
                </a:solidFill>
                <a:latin typeface="Gilroy"/>
                <a:cs typeface="Gilroy"/>
              </a:rPr>
              <a:t>5</a:t>
            </a:r>
            <a:r>
              <a:rPr sz="950" spc="10" dirty="0">
                <a:solidFill>
                  <a:srgbClr val="151616"/>
                </a:solidFill>
                <a:latin typeface="Gilroy"/>
                <a:cs typeface="Gilroy"/>
              </a:rPr>
              <a:t>2)</a:t>
            </a:r>
            <a:r>
              <a:rPr sz="950" spc="5" dirty="0">
                <a:solidFill>
                  <a:srgbClr val="151616"/>
                </a:solidFill>
                <a:latin typeface="Gilroy"/>
                <a:cs typeface="Gilroy"/>
              </a:rPr>
              <a:t> </a:t>
            </a:r>
            <a:r>
              <a:rPr sz="950" spc="15" dirty="0">
                <a:solidFill>
                  <a:srgbClr val="151616"/>
                </a:solidFill>
                <a:latin typeface="Gilroy"/>
                <a:cs typeface="Gilroy"/>
              </a:rPr>
              <a:t>22-</a:t>
            </a:r>
            <a:r>
              <a:rPr sz="950" spc="-5" dirty="0">
                <a:solidFill>
                  <a:srgbClr val="151616"/>
                </a:solidFill>
                <a:latin typeface="Gilroy"/>
                <a:cs typeface="Gilroy"/>
              </a:rPr>
              <a:t>5</a:t>
            </a:r>
            <a:r>
              <a:rPr sz="950" spc="10" dirty="0">
                <a:solidFill>
                  <a:srgbClr val="151616"/>
                </a:solidFill>
                <a:latin typeface="Gilroy"/>
                <a:cs typeface="Gilroy"/>
              </a:rPr>
              <a:t>2-</a:t>
            </a:r>
            <a:r>
              <a:rPr sz="950" dirty="0">
                <a:solidFill>
                  <a:srgbClr val="151616"/>
                </a:solidFill>
                <a:latin typeface="Gilroy"/>
                <a:cs typeface="Gilroy"/>
              </a:rPr>
              <a:t>6</a:t>
            </a:r>
            <a:r>
              <a:rPr sz="950" spc="15" dirty="0">
                <a:solidFill>
                  <a:srgbClr val="151616"/>
                </a:solidFill>
                <a:latin typeface="Gilroy"/>
                <a:cs typeface="Gilroy"/>
              </a:rPr>
              <a:t>2</a:t>
            </a:r>
            <a:endParaRPr sz="950">
              <a:latin typeface="Gilroy"/>
              <a:cs typeface="Gilroy"/>
            </a:endParaRPr>
          </a:p>
          <a:p>
            <a:pPr marL="12700">
              <a:lnSpc>
                <a:spcPts val="1140"/>
              </a:lnSpc>
            </a:pPr>
            <a:r>
              <a:rPr sz="950" spc="5" dirty="0">
                <a:solidFill>
                  <a:srgbClr val="151616"/>
                </a:solidFill>
                <a:latin typeface="Gilroy"/>
                <a:cs typeface="Gilroy"/>
              </a:rPr>
              <a:t>(</a:t>
            </a:r>
            <a:r>
              <a:rPr sz="950" spc="-10" dirty="0">
                <a:solidFill>
                  <a:srgbClr val="151616"/>
                </a:solidFill>
                <a:latin typeface="Gilroy"/>
                <a:cs typeface="Gilroy"/>
              </a:rPr>
              <a:t>г</a:t>
            </a:r>
            <a:r>
              <a:rPr sz="950" spc="15" dirty="0">
                <a:solidFill>
                  <a:srgbClr val="151616"/>
                </a:solidFill>
                <a:latin typeface="Gilroy"/>
                <a:cs typeface="Gilroy"/>
              </a:rPr>
              <a:t>о</a:t>
            </a:r>
            <a:r>
              <a:rPr sz="950" spc="-5" dirty="0">
                <a:solidFill>
                  <a:srgbClr val="151616"/>
                </a:solidFill>
                <a:latin typeface="Gilroy"/>
                <a:cs typeface="Gilroy"/>
              </a:rPr>
              <a:t>р</a:t>
            </a:r>
            <a:r>
              <a:rPr sz="950" spc="15" dirty="0">
                <a:solidFill>
                  <a:srgbClr val="151616"/>
                </a:solidFill>
                <a:latin typeface="Gilroy"/>
                <a:cs typeface="Gilroy"/>
              </a:rPr>
              <a:t>ячая</a:t>
            </a:r>
            <a:r>
              <a:rPr sz="950" spc="5" dirty="0">
                <a:solidFill>
                  <a:srgbClr val="151616"/>
                </a:solidFill>
                <a:latin typeface="Gilroy"/>
                <a:cs typeface="Gilroy"/>
              </a:rPr>
              <a:t> </a:t>
            </a:r>
            <a:r>
              <a:rPr sz="950" spc="10" dirty="0">
                <a:solidFill>
                  <a:srgbClr val="151616"/>
                </a:solidFill>
                <a:latin typeface="Gilroy"/>
                <a:cs typeface="Gilroy"/>
              </a:rPr>
              <a:t>линия)</a:t>
            </a:r>
            <a:endParaRPr sz="950">
              <a:latin typeface="Gilroy"/>
              <a:cs typeface="Gilroy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826067" y="2053050"/>
            <a:ext cx="172720" cy="160020"/>
          </a:xfrm>
          <a:custGeom>
            <a:avLst/>
            <a:gdLst/>
            <a:ahLst/>
            <a:cxnLst/>
            <a:rect l="l" t="t" r="r" b="b"/>
            <a:pathLst>
              <a:path w="172719" h="160019">
                <a:moveTo>
                  <a:pt x="26589" y="0"/>
                </a:moveTo>
                <a:lnTo>
                  <a:pt x="15852" y="4615"/>
                </a:lnTo>
                <a:lnTo>
                  <a:pt x="7054" y="14538"/>
                </a:lnTo>
                <a:lnTo>
                  <a:pt x="1809" y="26385"/>
                </a:lnTo>
                <a:lnTo>
                  <a:pt x="0" y="39204"/>
                </a:lnTo>
                <a:lnTo>
                  <a:pt x="43" y="44089"/>
                </a:lnTo>
                <a:lnTo>
                  <a:pt x="15612" y="82253"/>
                </a:lnTo>
                <a:lnTo>
                  <a:pt x="39949" y="112941"/>
                </a:lnTo>
                <a:lnTo>
                  <a:pt x="69577" y="137125"/>
                </a:lnTo>
                <a:lnTo>
                  <a:pt x="108137" y="154841"/>
                </a:lnTo>
                <a:lnTo>
                  <a:pt x="130612" y="159541"/>
                </a:lnTo>
                <a:lnTo>
                  <a:pt x="146012" y="155745"/>
                </a:lnTo>
                <a:lnTo>
                  <a:pt x="157972" y="149739"/>
                </a:lnTo>
                <a:lnTo>
                  <a:pt x="166456" y="141572"/>
                </a:lnTo>
                <a:lnTo>
                  <a:pt x="171745" y="131097"/>
                </a:lnTo>
                <a:lnTo>
                  <a:pt x="172537" y="126817"/>
                </a:lnTo>
                <a:lnTo>
                  <a:pt x="171655" y="122756"/>
                </a:lnTo>
                <a:lnTo>
                  <a:pt x="170315" y="121003"/>
                </a:lnTo>
                <a:lnTo>
                  <a:pt x="106387" y="121003"/>
                </a:lnTo>
                <a:lnTo>
                  <a:pt x="103018" y="119649"/>
                </a:lnTo>
                <a:lnTo>
                  <a:pt x="69924" y="99704"/>
                </a:lnTo>
                <a:lnTo>
                  <a:pt x="43311" y="66952"/>
                </a:lnTo>
                <a:lnTo>
                  <a:pt x="43725" y="64166"/>
                </a:lnTo>
                <a:lnTo>
                  <a:pt x="50648" y="56026"/>
                </a:lnTo>
                <a:lnTo>
                  <a:pt x="55828" y="50504"/>
                </a:lnTo>
                <a:lnTo>
                  <a:pt x="58065" y="37411"/>
                </a:lnTo>
                <a:lnTo>
                  <a:pt x="54990" y="29754"/>
                </a:lnTo>
                <a:lnTo>
                  <a:pt x="52282" y="23922"/>
                </a:lnTo>
                <a:lnTo>
                  <a:pt x="46737" y="12186"/>
                </a:lnTo>
                <a:lnTo>
                  <a:pt x="38598" y="2317"/>
                </a:lnTo>
                <a:lnTo>
                  <a:pt x="26589" y="0"/>
                </a:lnTo>
                <a:close/>
              </a:path>
              <a:path w="172719" h="160019">
                <a:moveTo>
                  <a:pt x="129035" y="98738"/>
                </a:moveTo>
                <a:lnTo>
                  <a:pt x="118451" y="107334"/>
                </a:lnTo>
                <a:lnTo>
                  <a:pt x="111566" y="117400"/>
                </a:lnTo>
                <a:lnTo>
                  <a:pt x="108997" y="120582"/>
                </a:lnTo>
                <a:lnTo>
                  <a:pt x="106387" y="121003"/>
                </a:lnTo>
                <a:lnTo>
                  <a:pt x="170315" y="121003"/>
                </a:lnTo>
                <a:lnTo>
                  <a:pt x="164020" y="112771"/>
                </a:lnTo>
                <a:lnTo>
                  <a:pt x="152559" y="105833"/>
                </a:lnTo>
                <a:lnTo>
                  <a:pt x="151657" y="105303"/>
                </a:lnTo>
                <a:lnTo>
                  <a:pt x="140835" y="99938"/>
                </a:lnTo>
                <a:lnTo>
                  <a:pt x="129035" y="98738"/>
                </a:lnTo>
                <a:close/>
              </a:path>
            </a:pathLst>
          </a:custGeom>
          <a:solidFill>
            <a:srgbClr val="4546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372927" y="2250156"/>
            <a:ext cx="788035" cy="1841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50" b="1" spc="-10" dirty="0">
                <a:solidFill>
                  <a:srgbClr val="151616"/>
                </a:solidFill>
                <a:latin typeface="Gilroy"/>
                <a:cs typeface="Gilroy"/>
              </a:rPr>
              <a:t>fp</a:t>
            </a:r>
            <a:r>
              <a:rPr sz="1250" b="1" spc="-25" dirty="0">
                <a:solidFill>
                  <a:srgbClr val="151616"/>
                </a:solidFill>
                <a:latin typeface="Gilroy"/>
                <a:cs typeface="Gilroy"/>
              </a:rPr>
              <a:t>p</a:t>
            </a:r>
            <a:r>
              <a:rPr sz="1250" b="1" spc="-20" dirty="0">
                <a:solidFill>
                  <a:srgbClr val="151616"/>
                </a:solidFill>
                <a:latin typeface="Gilroy"/>
                <a:cs typeface="Gilroy"/>
              </a:rPr>
              <a:t>s</a:t>
            </a:r>
            <a:r>
              <a:rPr sz="1250" b="1" spc="-10" dirty="0">
                <a:solidFill>
                  <a:srgbClr val="151616"/>
                </a:solidFill>
                <a:latin typeface="Gilroy"/>
                <a:cs typeface="Gilroy"/>
              </a:rPr>
              <a:t>k</a:t>
            </a:r>
            <a:r>
              <a:rPr sz="1250" b="1" spc="-30" dirty="0">
                <a:solidFill>
                  <a:srgbClr val="151616"/>
                </a:solidFill>
                <a:latin typeface="Gilroy"/>
                <a:cs typeface="Gilroy"/>
              </a:rPr>
              <a:t>2</a:t>
            </a:r>
            <a:r>
              <a:rPr sz="1250" b="1" spc="-35" dirty="0">
                <a:solidFill>
                  <a:srgbClr val="151616"/>
                </a:solidFill>
                <a:latin typeface="Gilroy"/>
                <a:cs typeface="Gilroy"/>
              </a:rPr>
              <a:t>6</a:t>
            </a:r>
            <a:r>
              <a:rPr sz="1250" b="1" spc="-5" dirty="0">
                <a:solidFill>
                  <a:srgbClr val="151616"/>
                </a:solidFill>
                <a:latin typeface="Gilroy"/>
                <a:cs typeface="Gilroy"/>
              </a:rPr>
              <a:t>.ru</a:t>
            </a:r>
            <a:endParaRPr sz="1250">
              <a:latin typeface="Gilroy"/>
              <a:cs typeface="Gilroy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069369" y="1204689"/>
            <a:ext cx="43180" cy="53975"/>
          </a:xfrm>
          <a:custGeom>
            <a:avLst/>
            <a:gdLst/>
            <a:ahLst/>
            <a:cxnLst/>
            <a:rect l="l" t="t" r="r" b="b"/>
            <a:pathLst>
              <a:path w="43180" h="53975">
                <a:moveTo>
                  <a:pt x="25650" y="0"/>
                </a:moveTo>
                <a:lnTo>
                  <a:pt x="17018" y="0"/>
                </a:lnTo>
                <a:lnTo>
                  <a:pt x="0" y="53503"/>
                </a:lnTo>
                <a:lnTo>
                  <a:pt x="7607" y="53503"/>
                </a:lnTo>
                <a:lnTo>
                  <a:pt x="12031" y="39093"/>
                </a:lnTo>
                <a:lnTo>
                  <a:pt x="38081" y="39093"/>
                </a:lnTo>
                <a:lnTo>
                  <a:pt x="36068" y="32763"/>
                </a:lnTo>
                <a:lnTo>
                  <a:pt x="13925" y="32763"/>
                </a:lnTo>
                <a:lnTo>
                  <a:pt x="19084" y="16229"/>
                </a:lnTo>
                <a:lnTo>
                  <a:pt x="19785" y="13929"/>
                </a:lnTo>
                <a:lnTo>
                  <a:pt x="20664" y="10764"/>
                </a:lnTo>
                <a:lnTo>
                  <a:pt x="21294" y="7754"/>
                </a:lnTo>
                <a:lnTo>
                  <a:pt x="28116" y="7754"/>
                </a:lnTo>
                <a:lnTo>
                  <a:pt x="25650" y="0"/>
                </a:lnTo>
                <a:close/>
              </a:path>
              <a:path w="43180" h="53975">
                <a:moveTo>
                  <a:pt x="38081" y="39093"/>
                </a:moveTo>
                <a:lnTo>
                  <a:pt x="30546" y="39093"/>
                </a:lnTo>
                <a:lnTo>
                  <a:pt x="34988" y="53503"/>
                </a:lnTo>
                <a:lnTo>
                  <a:pt x="42664" y="53503"/>
                </a:lnTo>
                <a:lnTo>
                  <a:pt x="38081" y="39093"/>
                </a:lnTo>
                <a:close/>
              </a:path>
              <a:path w="43180" h="53975">
                <a:moveTo>
                  <a:pt x="28116" y="7754"/>
                </a:moveTo>
                <a:lnTo>
                  <a:pt x="21294" y="7754"/>
                </a:lnTo>
                <a:lnTo>
                  <a:pt x="22086" y="10764"/>
                </a:lnTo>
                <a:lnTo>
                  <a:pt x="22877" y="14011"/>
                </a:lnTo>
                <a:lnTo>
                  <a:pt x="23594" y="16229"/>
                </a:lnTo>
                <a:lnTo>
                  <a:pt x="28652" y="32763"/>
                </a:lnTo>
                <a:lnTo>
                  <a:pt x="36068" y="32763"/>
                </a:lnTo>
                <a:lnTo>
                  <a:pt x="28116" y="7754"/>
                </a:lnTo>
                <a:close/>
              </a:path>
            </a:pathLst>
          </a:custGeom>
          <a:solidFill>
            <a:srgbClr val="E65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120962" y="1204689"/>
            <a:ext cx="38100" cy="53975"/>
          </a:xfrm>
          <a:custGeom>
            <a:avLst/>
            <a:gdLst/>
            <a:ahLst/>
            <a:cxnLst/>
            <a:rect l="l" t="t" r="r" b="b"/>
            <a:pathLst>
              <a:path w="38100" h="53975">
                <a:moveTo>
                  <a:pt x="7519" y="0"/>
                </a:moveTo>
                <a:lnTo>
                  <a:pt x="0" y="0"/>
                </a:lnTo>
                <a:lnTo>
                  <a:pt x="0" y="53500"/>
                </a:lnTo>
                <a:lnTo>
                  <a:pt x="7519" y="53500"/>
                </a:lnTo>
                <a:lnTo>
                  <a:pt x="7519" y="31576"/>
                </a:lnTo>
                <a:lnTo>
                  <a:pt x="16783" y="28087"/>
                </a:lnTo>
                <a:lnTo>
                  <a:pt x="24924" y="28087"/>
                </a:lnTo>
                <a:lnTo>
                  <a:pt x="23582" y="25488"/>
                </a:lnTo>
                <a:lnTo>
                  <a:pt x="26239" y="24451"/>
                </a:lnTo>
                <a:lnTo>
                  <a:pt x="7519" y="24451"/>
                </a:lnTo>
                <a:lnTo>
                  <a:pt x="7519" y="0"/>
                </a:lnTo>
                <a:close/>
              </a:path>
              <a:path w="38100" h="53975">
                <a:moveTo>
                  <a:pt x="24924" y="28087"/>
                </a:moveTo>
                <a:lnTo>
                  <a:pt x="16783" y="28087"/>
                </a:lnTo>
                <a:lnTo>
                  <a:pt x="29594" y="53500"/>
                </a:lnTo>
                <a:lnTo>
                  <a:pt x="38051" y="53500"/>
                </a:lnTo>
                <a:lnTo>
                  <a:pt x="24924" y="28087"/>
                </a:lnTo>
                <a:close/>
              </a:path>
              <a:path w="38100" h="53975">
                <a:moveTo>
                  <a:pt x="35603" y="0"/>
                </a:moveTo>
                <a:lnTo>
                  <a:pt x="28244" y="0"/>
                </a:lnTo>
                <a:lnTo>
                  <a:pt x="24608" y="13543"/>
                </a:lnTo>
                <a:lnTo>
                  <a:pt x="23655" y="17179"/>
                </a:lnTo>
                <a:lnTo>
                  <a:pt x="22075" y="19231"/>
                </a:lnTo>
                <a:lnTo>
                  <a:pt x="7519" y="24451"/>
                </a:lnTo>
                <a:lnTo>
                  <a:pt x="26239" y="24451"/>
                </a:lnTo>
                <a:lnTo>
                  <a:pt x="28083" y="23731"/>
                </a:lnTo>
                <a:lnTo>
                  <a:pt x="30236" y="20181"/>
                </a:lnTo>
                <a:lnTo>
                  <a:pt x="31643" y="14951"/>
                </a:lnTo>
                <a:lnTo>
                  <a:pt x="35603" y="0"/>
                </a:lnTo>
                <a:close/>
              </a:path>
            </a:pathLst>
          </a:custGeom>
          <a:solidFill>
            <a:srgbClr val="E65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163762" y="1204696"/>
            <a:ext cx="36195" cy="53975"/>
          </a:xfrm>
          <a:custGeom>
            <a:avLst/>
            <a:gdLst/>
            <a:ahLst/>
            <a:cxnLst/>
            <a:rect l="l" t="t" r="r" b="b"/>
            <a:pathLst>
              <a:path w="36194" h="53975">
                <a:moveTo>
                  <a:pt x="21751" y="6638"/>
                </a:moveTo>
                <a:lnTo>
                  <a:pt x="14320" y="6638"/>
                </a:lnTo>
                <a:lnTo>
                  <a:pt x="14320" y="53500"/>
                </a:lnTo>
                <a:lnTo>
                  <a:pt x="21751" y="53500"/>
                </a:lnTo>
                <a:lnTo>
                  <a:pt x="21751" y="6638"/>
                </a:lnTo>
                <a:close/>
              </a:path>
              <a:path w="36194" h="53975">
                <a:moveTo>
                  <a:pt x="36158" y="0"/>
                </a:moveTo>
                <a:lnTo>
                  <a:pt x="0" y="0"/>
                </a:lnTo>
                <a:lnTo>
                  <a:pt x="0" y="6638"/>
                </a:lnTo>
                <a:lnTo>
                  <a:pt x="36158" y="6638"/>
                </a:lnTo>
                <a:lnTo>
                  <a:pt x="36158" y="0"/>
                </a:lnTo>
                <a:close/>
              </a:path>
            </a:pathLst>
          </a:custGeom>
          <a:solidFill>
            <a:srgbClr val="E65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209010" y="1204689"/>
            <a:ext cx="38100" cy="53975"/>
          </a:xfrm>
          <a:custGeom>
            <a:avLst/>
            <a:gdLst/>
            <a:ahLst/>
            <a:cxnLst/>
            <a:rect l="l" t="t" r="r" b="b"/>
            <a:pathLst>
              <a:path w="38100" h="53975">
                <a:moveTo>
                  <a:pt x="7520" y="0"/>
                </a:moveTo>
                <a:lnTo>
                  <a:pt x="0" y="0"/>
                </a:lnTo>
                <a:lnTo>
                  <a:pt x="0" y="53500"/>
                </a:lnTo>
                <a:lnTo>
                  <a:pt x="6257" y="53500"/>
                </a:lnTo>
                <a:lnTo>
                  <a:pt x="15070" y="39413"/>
                </a:lnTo>
                <a:lnTo>
                  <a:pt x="7358" y="39413"/>
                </a:lnTo>
                <a:lnTo>
                  <a:pt x="7520" y="36569"/>
                </a:lnTo>
                <a:lnTo>
                  <a:pt x="7520" y="0"/>
                </a:lnTo>
                <a:close/>
              </a:path>
              <a:path w="38100" h="53975">
                <a:moveTo>
                  <a:pt x="37829" y="14555"/>
                </a:moveTo>
                <a:lnTo>
                  <a:pt x="30622" y="14555"/>
                </a:lnTo>
                <a:lnTo>
                  <a:pt x="30384" y="17485"/>
                </a:lnTo>
                <a:lnTo>
                  <a:pt x="30308" y="53500"/>
                </a:lnTo>
                <a:lnTo>
                  <a:pt x="37829" y="53500"/>
                </a:lnTo>
                <a:lnTo>
                  <a:pt x="37829" y="14555"/>
                </a:lnTo>
                <a:close/>
              </a:path>
              <a:path w="38100" h="53975">
                <a:moveTo>
                  <a:pt x="37829" y="0"/>
                </a:moveTo>
                <a:lnTo>
                  <a:pt x="31821" y="0"/>
                </a:lnTo>
                <a:lnTo>
                  <a:pt x="7358" y="39413"/>
                </a:lnTo>
                <a:lnTo>
                  <a:pt x="15070" y="39413"/>
                </a:lnTo>
                <a:lnTo>
                  <a:pt x="30622" y="14555"/>
                </a:lnTo>
                <a:lnTo>
                  <a:pt x="37829" y="14555"/>
                </a:lnTo>
                <a:lnTo>
                  <a:pt x="37829" y="0"/>
                </a:lnTo>
                <a:close/>
              </a:path>
            </a:pathLst>
          </a:custGeom>
          <a:solidFill>
            <a:srgbClr val="E65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259961" y="1204689"/>
            <a:ext cx="35560" cy="53975"/>
          </a:xfrm>
          <a:custGeom>
            <a:avLst/>
            <a:gdLst/>
            <a:ahLst/>
            <a:cxnLst/>
            <a:rect l="l" t="t" r="r" b="b"/>
            <a:pathLst>
              <a:path w="35560" h="53975">
                <a:moveTo>
                  <a:pt x="26910" y="0"/>
                </a:moveTo>
                <a:lnTo>
                  <a:pt x="0" y="0"/>
                </a:lnTo>
                <a:lnTo>
                  <a:pt x="0" y="53503"/>
                </a:lnTo>
                <a:lnTo>
                  <a:pt x="29196" y="53503"/>
                </a:lnTo>
                <a:lnTo>
                  <a:pt x="34089" y="46847"/>
                </a:lnTo>
                <a:lnTo>
                  <a:pt x="7520" y="46847"/>
                </a:lnTo>
                <a:lnTo>
                  <a:pt x="7520" y="29203"/>
                </a:lnTo>
                <a:lnTo>
                  <a:pt x="33258" y="29203"/>
                </a:lnTo>
                <a:lnTo>
                  <a:pt x="32522" y="27778"/>
                </a:lnTo>
                <a:lnTo>
                  <a:pt x="26193" y="25330"/>
                </a:lnTo>
                <a:lnTo>
                  <a:pt x="30622" y="23030"/>
                </a:lnTo>
                <a:lnTo>
                  <a:pt x="30724" y="22867"/>
                </a:lnTo>
                <a:lnTo>
                  <a:pt x="7520" y="22867"/>
                </a:lnTo>
                <a:lnTo>
                  <a:pt x="7520" y="6642"/>
                </a:lnTo>
                <a:lnTo>
                  <a:pt x="33155" y="6642"/>
                </a:lnTo>
                <a:lnTo>
                  <a:pt x="33155" y="6012"/>
                </a:lnTo>
                <a:lnTo>
                  <a:pt x="26910" y="0"/>
                </a:lnTo>
                <a:close/>
              </a:path>
              <a:path w="35560" h="53975">
                <a:moveTo>
                  <a:pt x="33258" y="29203"/>
                </a:moveTo>
                <a:lnTo>
                  <a:pt x="24288" y="29203"/>
                </a:lnTo>
                <a:lnTo>
                  <a:pt x="27543" y="32835"/>
                </a:lnTo>
                <a:lnTo>
                  <a:pt x="27543" y="43286"/>
                </a:lnTo>
                <a:lnTo>
                  <a:pt x="23658" y="46847"/>
                </a:lnTo>
                <a:lnTo>
                  <a:pt x="34089" y="46847"/>
                </a:lnTo>
                <a:lnTo>
                  <a:pt x="35135" y="45425"/>
                </a:lnTo>
                <a:lnTo>
                  <a:pt x="35135" y="32835"/>
                </a:lnTo>
                <a:lnTo>
                  <a:pt x="33258" y="29203"/>
                </a:lnTo>
                <a:close/>
              </a:path>
              <a:path w="35560" h="53975">
                <a:moveTo>
                  <a:pt x="33155" y="6642"/>
                </a:moveTo>
                <a:lnTo>
                  <a:pt x="22395" y="6642"/>
                </a:lnTo>
                <a:lnTo>
                  <a:pt x="25560" y="9734"/>
                </a:lnTo>
                <a:lnTo>
                  <a:pt x="25560" y="19627"/>
                </a:lnTo>
                <a:lnTo>
                  <a:pt x="21837" y="22867"/>
                </a:lnTo>
                <a:lnTo>
                  <a:pt x="30724" y="22867"/>
                </a:lnTo>
                <a:lnTo>
                  <a:pt x="33155" y="18997"/>
                </a:lnTo>
                <a:lnTo>
                  <a:pt x="33155" y="6642"/>
                </a:lnTo>
                <a:close/>
              </a:path>
            </a:pathLst>
          </a:custGeom>
          <a:solidFill>
            <a:srgbClr val="E65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304975" y="1204689"/>
            <a:ext cx="37465" cy="53975"/>
          </a:xfrm>
          <a:custGeom>
            <a:avLst/>
            <a:gdLst/>
            <a:ahLst/>
            <a:cxnLst/>
            <a:rect l="l" t="t" r="r" b="b"/>
            <a:pathLst>
              <a:path w="37464" h="53975">
                <a:moveTo>
                  <a:pt x="7517" y="0"/>
                </a:moveTo>
                <a:lnTo>
                  <a:pt x="0" y="0"/>
                </a:lnTo>
                <a:lnTo>
                  <a:pt x="0" y="53500"/>
                </a:lnTo>
                <a:lnTo>
                  <a:pt x="7517" y="53500"/>
                </a:lnTo>
                <a:lnTo>
                  <a:pt x="7517" y="29519"/>
                </a:lnTo>
                <a:lnTo>
                  <a:pt x="37037" y="29519"/>
                </a:lnTo>
                <a:lnTo>
                  <a:pt x="37037" y="22953"/>
                </a:lnTo>
                <a:lnTo>
                  <a:pt x="7517" y="22953"/>
                </a:lnTo>
                <a:lnTo>
                  <a:pt x="7517" y="0"/>
                </a:lnTo>
                <a:close/>
              </a:path>
              <a:path w="37464" h="53975">
                <a:moveTo>
                  <a:pt x="37037" y="29519"/>
                </a:moveTo>
                <a:lnTo>
                  <a:pt x="29592" y="29519"/>
                </a:lnTo>
                <a:lnTo>
                  <a:pt x="29592" y="53500"/>
                </a:lnTo>
                <a:lnTo>
                  <a:pt x="37037" y="53500"/>
                </a:lnTo>
                <a:lnTo>
                  <a:pt x="37037" y="29519"/>
                </a:lnTo>
                <a:close/>
              </a:path>
              <a:path w="37464" h="53975">
                <a:moveTo>
                  <a:pt x="37037" y="0"/>
                </a:moveTo>
                <a:lnTo>
                  <a:pt x="29592" y="0"/>
                </a:lnTo>
                <a:lnTo>
                  <a:pt x="29592" y="22953"/>
                </a:lnTo>
                <a:lnTo>
                  <a:pt x="37037" y="22953"/>
                </a:lnTo>
                <a:lnTo>
                  <a:pt x="37037" y="0"/>
                </a:lnTo>
                <a:close/>
              </a:path>
            </a:pathLst>
          </a:custGeom>
          <a:solidFill>
            <a:srgbClr val="E65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355134" y="1204686"/>
            <a:ext cx="48895" cy="53975"/>
          </a:xfrm>
          <a:custGeom>
            <a:avLst/>
            <a:gdLst/>
            <a:ahLst/>
            <a:cxnLst/>
            <a:rect l="l" t="t" r="r" b="b"/>
            <a:pathLst>
              <a:path w="48894" h="53975">
                <a:moveTo>
                  <a:pt x="48430" y="0"/>
                </a:moveTo>
                <a:lnTo>
                  <a:pt x="40909" y="0"/>
                </a:lnTo>
                <a:lnTo>
                  <a:pt x="40909" y="53498"/>
                </a:lnTo>
                <a:lnTo>
                  <a:pt x="48430" y="53498"/>
                </a:lnTo>
                <a:lnTo>
                  <a:pt x="48430" y="0"/>
                </a:lnTo>
                <a:close/>
              </a:path>
              <a:path w="48894" h="53975">
                <a:moveTo>
                  <a:pt x="7519" y="0"/>
                </a:moveTo>
                <a:lnTo>
                  <a:pt x="0" y="0"/>
                </a:lnTo>
                <a:lnTo>
                  <a:pt x="0" y="53498"/>
                </a:lnTo>
                <a:lnTo>
                  <a:pt x="28172" y="53498"/>
                </a:lnTo>
                <a:lnTo>
                  <a:pt x="34005" y="46932"/>
                </a:lnTo>
                <a:lnTo>
                  <a:pt x="7519" y="46932"/>
                </a:lnTo>
                <a:lnTo>
                  <a:pt x="7519" y="28260"/>
                </a:lnTo>
                <a:lnTo>
                  <a:pt x="33948" y="28260"/>
                </a:lnTo>
                <a:lnTo>
                  <a:pt x="28172" y="21692"/>
                </a:lnTo>
                <a:lnTo>
                  <a:pt x="7519" y="21692"/>
                </a:lnTo>
                <a:lnTo>
                  <a:pt x="7519" y="0"/>
                </a:lnTo>
                <a:close/>
              </a:path>
              <a:path w="48894" h="53975">
                <a:moveTo>
                  <a:pt x="33948" y="28260"/>
                </a:moveTo>
                <a:lnTo>
                  <a:pt x="23745" y="28260"/>
                </a:lnTo>
                <a:lnTo>
                  <a:pt x="26826" y="31982"/>
                </a:lnTo>
                <a:lnTo>
                  <a:pt x="26826" y="43210"/>
                </a:lnTo>
                <a:lnTo>
                  <a:pt x="23745" y="46932"/>
                </a:lnTo>
                <a:lnTo>
                  <a:pt x="34005" y="46932"/>
                </a:lnTo>
                <a:lnTo>
                  <a:pt x="34502" y="46374"/>
                </a:lnTo>
                <a:lnTo>
                  <a:pt x="34502" y="28889"/>
                </a:lnTo>
                <a:lnTo>
                  <a:pt x="33948" y="28260"/>
                </a:lnTo>
                <a:close/>
              </a:path>
            </a:pathLst>
          </a:custGeom>
          <a:solidFill>
            <a:srgbClr val="E65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413911" y="1204689"/>
            <a:ext cx="57150" cy="53975"/>
          </a:xfrm>
          <a:custGeom>
            <a:avLst/>
            <a:gdLst/>
            <a:ahLst/>
            <a:cxnLst/>
            <a:rect l="l" t="t" r="r" b="b"/>
            <a:pathLst>
              <a:path w="57150" h="53975">
                <a:moveTo>
                  <a:pt x="15112" y="0"/>
                </a:moveTo>
                <a:lnTo>
                  <a:pt x="6332" y="0"/>
                </a:lnTo>
                <a:lnTo>
                  <a:pt x="0" y="53500"/>
                </a:lnTo>
                <a:lnTo>
                  <a:pt x="7448" y="53500"/>
                </a:lnTo>
                <a:lnTo>
                  <a:pt x="11785" y="15346"/>
                </a:lnTo>
                <a:lnTo>
                  <a:pt x="11876" y="12430"/>
                </a:lnTo>
                <a:lnTo>
                  <a:pt x="12030" y="9730"/>
                </a:lnTo>
                <a:lnTo>
                  <a:pt x="18826" y="9730"/>
                </a:lnTo>
                <a:lnTo>
                  <a:pt x="15112" y="0"/>
                </a:lnTo>
                <a:close/>
              </a:path>
              <a:path w="57150" h="53975">
                <a:moveTo>
                  <a:pt x="51703" y="9583"/>
                </a:moveTo>
                <a:lnTo>
                  <a:pt x="44707" y="9583"/>
                </a:lnTo>
                <a:lnTo>
                  <a:pt x="44876" y="12506"/>
                </a:lnTo>
                <a:lnTo>
                  <a:pt x="45104" y="15346"/>
                </a:lnTo>
                <a:lnTo>
                  <a:pt x="49542" y="53500"/>
                </a:lnTo>
                <a:lnTo>
                  <a:pt x="56901" y="53500"/>
                </a:lnTo>
                <a:lnTo>
                  <a:pt x="51703" y="9583"/>
                </a:lnTo>
                <a:close/>
              </a:path>
              <a:path w="57150" h="53975">
                <a:moveTo>
                  <a:pt x="18826" y="9730"/>
                </a:moveTo>
                <a:lnTo>
                  <a:pt x="12030" y="9730"/>
                </a:lnTo>
                <a:lnTo>
                  <a:pt x="12823" y="12506"/>
                </a:lnTo>
                <a:lnTo>
                  <a:pt x="13762" y="15346"/>
                </a:lnTo>
                <a:lnTo>
                  <a:pt x="24302" y="43369"/>
                </a:lnTo>
                <a:lnTo>
                  <a:pt x="32612" y="43369"/>
                </a:lnTo>
                <a:lnTo>
                  <a:pt x="35249" y="36320"/>
                </a:lnTo>
                <a:lnTo>
                  <a:pt x="28407" y="36320"/>
                </a:lnTo>
                <a:lnTo>
                  <a:pt x="27071" y="31262"/>
                </a:lnTo>
                <a:lnTo>
                  <a:pt x="26351" y="29448"/>
                </a:lnTo>
                <a:lnTo>
                  <a:pt x="18826" y="9730"/>
                </a:lnTo>
                <a:close/>
              </a:path>
              <a:path w="57150" h="53975">
                <a:moveTo>
                  <a:pt x="50568" y="0"/>
                </a:moveTo>
                <a:lnTo>
                  <a:pt x="41788" y="0"/>
                </a:lnTo>
                <a:lnTo>
                  <a:pt x="29916" y="31342"/>
                </a:lnTo>
                <a:lnTo>
                  <a:pt x="28407" y="36320"/>
                </a:lnTo>
                <a:lnTo>
                  <a:pt x="35249" y="36320"/>
                </a:lnTo>
                <a:lnTo>
                  <a:pt x="43124" y="15275"/>
                </a:lnTo>
                <a:lnTo>
                  <a:pt x="44707" y="9583"/>
                </a:lnTo>
                <a:lnTo>
                  <a:pt x="51703" y="9583"/>
                </a:lnTo>
                <a:lnTo>
                  <a:pt x="50568" y="0"/>
                </a:lnTo>
                <a:close/>
              </a:path>
            </a:pathLst>
          </a:custGeom>
          <a:solidFill>
            <a:srgbClr val="E65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479972" y="1203984"/>
            <a:ext cx="9525" cy="55244"/>
          </a:xfrm>
          <a:custGeom>
            <a:avLst/>
            <a:gdLst/>
            <a:ahLst/>
            <a:cxnLst/>
            <a:rect l="l" t="t" r="r" b="b"/>
            <a:pathLst>
              <a:path w="9525" h="55244">
                <a:moveTo>
                  <a:pt x="8708" y="0"/>
                </a:moveTo>
                <a:lnTo>
                  <a:pt x="718" y="1583"/>
                </a:lnTo>
                <a:lnTo>
                  <a:pt x="1350" y="37188"/>
                </a:lnTo>
                <a:lnTo>
                  <a:pt x="7988" y="37188"/>
                </a:lnTo>
                <a:lnTo>
                  <a:pt x="8708" y="0"/>
                </a:lnTo>
                <a:close/>
              </a:path>
              <a:path w="9525" h="55244">
                <a:moveTo>
                  <a:pt x="7123" y="45659"/>
                </a:moveTo>
                <a:lnTo>
                  <a:pt x="2141" y="45659"/>
                </a:lnTo>
                <a:lnTo>
                  <a:pt x="0" y="47548"/>
                </a:lnTo>
                <a:lnTo>
                  <a:pt x="0" y="52779"/>
                </a:lnTo>
                <a:lnTo>
                  <a:pt x="2141" y="54834"/>
                </a:lnTo>
                <a:lnTo>
                  <a:pt x="7123" y="54834"/>
                </a:lnTo>
                <a:lnTo>
                  <a:pt x="9168" y="52779"/>
                </a:lnTo>
                <a:lnTo>
                  <a:pt x="9251" y="47548"/>
                </a:lnTo>
                <a:lnTo>
                  <a:pt x="7123" y="45659"/>
                </a:lnTo>
                <a:close/>
              </a:path>
            </a:pathLst>
          </a:custGeom>
          <a:solidFill>
            <a:srgbClr val="E65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859770" y="965094"/>
            <a:ext cx="101286" cy="28459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659755" y="965080"/>
            <a:ext cx="101285" cy="28460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810400" y="928245"/>
            <a:ext cx="0" cy="367030"/>
          </a:xfrm>
          <a:custGeom>
            <a:avLst/>
            <a:gdLst/>
            <a:ahLst/>
            <a:cxnLst/>
            <a:rect l="l" t="t" r="r" b="b"/>
            <a:pathLst>
              <a:path h="367030">
                <a:moveTo>
                  <a:pt x="0" y="0"/>
                </a:moveTo>
                <a:lnTo>
                  <a:pt x="0" y="366487"/>
                </a:lnTo>
              </a:path>
            </a:pathLst>
          </a:custGeom>
          <a:ln w="34180">
            <a:solidFill>
              <a:srgbClr val="C79E6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776200" y="953470"/>
            <a:ext cx="204036" cy="30784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037334" y="984214"/>
            <a:ext cx="169545" cy="158750"/>
          </a:xfrm>
          <a:custGeom>
            <a:avLst/>
            <a:gdLst/>
            <a:ahLst/>
            <a:cxnLst/>
            <a:rect l="l" t="t" r="r" b="b"/>
            <a:pathLst>
              <a:path w="169544" h="158750">
                <a:moveTo>
                  <a:pt x="98880" y="0"/>
                </a:moveTo>
                <a:lnTo>
                  <a:pt x="70202" y="0"/>
                </a:lnTo>
                <a:lnTo>
                  <a:pt x="61216" y="16806"/>
                </a:lnTo>
                <a:lnTo>
                  <a:pt x="46637" y="19232"/>
                </a:lnTo>
                <a:lnTo>
                  <a:pt x="12850" y="39405"/>
                </a:lnTo>
                <a:lnTo>
                  <a:pt x="0" y="81775"/>
                </a:lnTo>
                <a:lnTo>
                  <a:pt x="2629" y="96555"/>
                </a:lnTo>
                <a:lnTo>
                  <a:pt x="27147" y="126728"/>
                </a:lnTo>
                <a:lnTo>
                  <a:pt x="70202" y="137257"/>
                </a:lnTo>
                <a:lnTo>
                  <a:pt x="70202" y="158285"/>
                </a:lnTo>
                <a:lnTo>
                  <a:pt x="98880" y="158285"/>
                </a:lnTo>
                <a:lnTo>
                  <a:pt x="108412" y="136644"/>
                </a:lnTo>
                <a:lnTo>
                  <a:pt x="123012" y="134104"/>
                </a:lnTo>
                <a:lnTo>
                  <a:pt x="136096" y="129537"/>
                </a:lnTo>
                <a:lnTo>
                  <a:pt x="147394" y="122805"/>
                </a:lnTo>
                <a:lnTo>
                  <a:pt x="156443" y="113958"/>
                </a:lnTo>
                <a:lnTo>
                  <a:pt x="98880" y="113958"/>
                </a:lnTo>
                <a:lnTo>
                  <a:pt x="99012" y="112658"/>
                </a:lnTo>
                <a:lnTo>
                  <a:pt x="58007" y="112658"/>
                </a:lnTo>
                <a:lnTo>
                  <a:pt x="44834" y="107621"/>
                </a:lnTo>
                <a:lnTo>
                  <a:pt x="35773" y="98915"/>
                </a:lnTo>
                <a:lnTo>
                  <a:pt x="30583" y="86640"/>
                </a:lnTo>
                <a:lnTo>
                  <a:pt x="29024" y="70895"/>
                </a:lnTo>
                <a:lnTo>
                  <a:pt x="32506" y="58161"/>
                </a:lnTo>
                <a:lnTo>
                  <a:pt x="40280" y="48388"/>
                </a:lnTo>
                <a:lnTo>
                  <a:pt x="52721" y="41980"/>
                </a:lnTo>
                <a:lnTo>
                  <a:pt x="70202" y="39336"/>
                </a:lnTo>
                <a:lnTo>
                  <a:pt x="156964" y="39336"/>
                </a:lnTo>
                <a:lnTo>
                  <a:pt x="152765" y="34290"/>
                </a:lnTo>
                <a:lnTo>
                  <a:pt x="142071" y="26570"/>
                </a:lnTo>
                <a:lnTo>
                  <a:pt x="129316" y="21049"/>
                </a:lnTo>
                <a:lnTo>
                  <a:pt x="114814" y="17649"/>
                </a:lnTo>
                <a:lnTo>
                  <a:pt x="98880" y="16290"/>
                </a:lnTo>
                <a:lnTo>
                  <a:pt x="98880" y="0"/>
                </a:lnTo>
                <a:close/>
              </a:path>
              <a:path w="169544" h="158750">
                <a:moveTo>
                  <a:pt x="157374" y="39829"/>
                </a:moveTo>
                <a:lnTo>
                  <a:pt x="106434" y="39829"/>
                </a:lnTo>
                <a:lnTo>
                  <a:pt x="121951" y="44130"/>
                </a:lnTo>
                <a:lnTo>
                  <a:pt x="132558" y="52184"/>
                </a:lnTo>
                <a:lnTo>
                  <a:pt x="138640" y="63210"/>
                </a:lnTo>
                <a:lnTo>
                  <a:pt x="140581" y="76424"/>
                </a:lnTo>
                <a:lnTo>
                  <a:pt x="140241" y="82451"/>
                </a:lnTo>
                <a:lnTo>
                  <a:pt x="136569" y="95135"/>
                </a:lnTo>
                <a:lnTo>
                  <a:pt x="128639" y="104953"/>
                </a:lnTo>
                <a:lnTo>
                  <a:pt x="116170" y="111396"/>
                </a:lnTo>
                <a:lnTo>
                  <a:pt x="98880" y="113958"/>
                </a:lnTo>
                <a:lnTo>
                  <a:pt x="156443" y="113958"/>
                </a:lnTo>
                <a:lnTo>
                  <a:pt x="156637" y="113768"/>
                </a:lnTo>
                <a:lnTo>
                  <a:pt x="163556" y="102288"/>
                </a:lnTo>
                <a:lnTo>
                  <a:pt x="167881" y="88226"/>
                </a:lnTo>
                <a:lnTo>
                  <a:pt x="169341" y="71443"/>
                </a:lnTo>
                <a:lnTo>
                  <a:pt x="166714" y="56647"/>
                </a:lnTo>
                <a:lnTo>
                  <a:pt x="161084" y="44289"/>
                </a:lnTo>
                <a:lnTo>
                  <a:pt x="157374" y="39829"/>
                </a:lnTo>
                <a:close/>
              </a:path>
              <a:path w="169544" h="158750">
                <a:moveTo>
                  <a:pt x="156964" y="39336"/>
                </a:moveTo>
                <a:lnTo>
                  <a:pt x="70202" y="39336"/>
                </a:lnTo>
                <a:lnTo>
                  <a:pt x="58007" y="112658"/>
                </a:lnTo>
                <a:lnTo>
                  <a:pt x="99012" y="112658"/>
                </a:lnTo>
                <a:lnTo>
                  <a:pt x="106434" y="39829"/>
                </a:lnTo>
                <a:lnTo>
                  <a:pt x="157374" y="39829"/>
                </a:lnTo>
                <a:lnTo>
                  <a:pt x="156964" y="39336"/>
                </a:lnTo>
                <a:close/>
              </a:path>
            </a:pathLst>
          </a:custGeom>
          <a:solidFill>
            <a:srgbClr val="254D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247816" y="1009879"/>
            <a:ext cx="0" cy="129539"/>
          </a:xfrm>
          <a:custGeom>
            <a:avLst/>
            <a:gdLst/>
            <a:ahLst/>
            <a:cxnLst/>
            <a:rect l="l" t="t" r="r" b="b"/>
            <a:pathLst>
              <a:path h="129540">
                <a:moveTo>
                  <a:pt x="0" y="0"/>
                </a:moveTo>
                <a:lnTo>
                  <a:pt x="0" y="129540"/>
                </a:lnTo>
              </a:path>
            </a:pathLst>
          </a:custGeom>
          <a:ln w="29698">
            <a:solidFill>
              <a:srgbClr val="254D9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233602" y="998449"/>
            <a:ext cx="114935" cy="0"/>
          </a:xfrm>
          <a:custGeom>
            <a:avLst/>
            <a:gdLst/>
            <a:ahLst/>
            <a:cxnLst/>
            <a:rect l="l" t="t" r="r" b="b"/>
            <a:pathLst>
              <a:path w="114935">
                <a:moveTo>
                  <a:pt x="0" y="0"/>
                </a:moveTo>
                <a:lnTo>
                  <a:pt x="114926" y="0"/>
                </a:lnTo>
              </a:path>
            </a:pathLst>
          </a:custGeom>
          <a:ln w="24129">
            <a:solidFill>
              <a:srgbClr val="254D9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334193" y="1010213"/>
            <a:ext cx="0" cy="130175"/>
          </a:xfrm>
          <a:custGeom>
            <a:avLst/>
            <a:gdLst/>
            <a:ahLst/>
            <a:cxnLst/>
            <a:rect l="l" t="t" r="r" b="b"/>
            <a:pathLst>
              <a:path h="130175">
                <a:moveTo>
                  <a:pt x="0" y="0"/>
                </a:moveTo>
                <a:lnTo>
                  <a:pt x="0" y="129797"/>
                </a:lnTo>
              </a:path>
            </a:pathLst>
          </a:custGeom>
          <a:ln w="29940">
            <a:solidFill>
              <a:srgbClr val="254D9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398996" y="1009879"/>
            <a:ext cx="0" cy="129539"/>
          </a:xfrm>
          <a:custGeom>
            <a:avLst/>
            <a:gdLst/>
            <a:ahLst/>
            <a:cxnLst/>
            <a:rect l="l" t="t" r="r" b="b"/>
            <a:pathLst>
              <a:path h="129540">
                <a:moveTo>
                  <a:pt x="0" y="0"/>
                </a:moveTo>
                <a:lnTo>
                  <a:pt x="0" y="129540"/>
                </a:lnTo>
              </a:path>
            </a:pathLst>
          </a:custGeom>
          <a:ln w="29702">
            <a:solidFill>
              <a:srgbClr val="254D9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384780" y="998449"/>
            <a:ext cx="114935" cy="0"/>
          </a:xfrm>
          <a:custGeom>
            <a:avLst/>
            <a:gdLst/>
            <a:ahLst/>
            <a:cxnLst/>
            <a:rect l="l" t="t" r="r" b="b"/>
            <a:pathLst>
              <a:path w="114935">
                <a:moveTo>
                  <a:pt x="0" y="0"/>
                </a:moveTo>
                <a:lnTo>
                  <a:pt x="114926" y="0"/>
                </a:lnTo>
              </a:path>
            </a:pathLst>
          </a:custGeom>
          <a:ln w="24129">
            <a:solidFill>
              <a:srgbClr val="254D9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485367" y="1010213"/>
            <a:ext cx="0" cy="130175"/>
          </a:xfrm>
          <a:custGeom>
            <a:avLst/>
            <a:gdLst/>
            <a:ahLst/>
            <a:cxnLst/>
            <a:rect l="l" t="t" r="r" b="b"/>
            <a:pathLst>
              <a:path h="130175">
                <a:moveTo>
                  <a:pt x="0" y="0"/>
                </a:moveTo>
                <a:lnTo>
                  <a:pt x="0" y="129797"/>
                </a:lnTo>
              </a:path>
            </a:pathLst>
          </a:custGeom>
          <a:ln w="29947">
            <a:solidFill>
              <a:srgbClr val="254D9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532880" y="985019"/>
            <a:ext cx="107950" cy="158115"/>
          </a:xfrm>
          <a:custGeom>
            <a:avLst/>
            <a:gdLst/>
            <a:ahLst/>
            <a:cxnLst/>
            <a:rect l="l" t="t" r="r" b="b"/>
            <a:pathLst>
              <a:path w="107950" h="158115">
                <a:moveTo>
                  <a:pt x="66085" y="0"/>
                </a:moveTo>
                <a:lnTo>
                  <a:pt x="23542" y="9716"/>
                </a:lnTo>
                <a:lnTo>
                  <a:pt x="1633" y="43750"/>
                </a:lnTo>
                <a:lnTo>
                  <a:pt x="0" y="60463"/>
                </a:lnTo>
                <a:lnTo>
                  <a:pt x="193" y="102633"/>
                </a:lnTo>
                <a:lnTo>
                  <a:pt x="15744" y="140043"/>
                </a:lnTo>
                <a:lnTo>
                  <a:pt x="53554" y="156687"/>
                </a:lnTo>
                <a:lnTo>
                  <a:pt x="70462" y="157716"/>
                </a:lnTo>
                <a:lnTo>
                  <a:pt x="83056" y="156495"/>
                </a:lnTo>
                <a:lnTo>
                  <a:pt x="95191" y="154276"/>
                </a:lnTo>
                <a:lnTo>
                  <a:pt x="107579" y="151147"/>
                </a:lnTo>
                <a:lnTo>
                  <a:pt x="104508" y="138189"/>
                </a:lnTo>
                <a:lnTo>
                  <a:pt x="52837" y="138189"/>
                </a:lnTo>
                <a:lnTo>
                  <a:pt x="40334" y="133951"/>
                </a:lnTo>
                <a:lnTo>
                  <a:pt x="30771" y="125641"/>
                </a:lnTo>
                <a:lnTo>
                  <a:pt x="24659" y="112882"/>
                </a:lnTo>
                <a:lnTo>
                  <a:pt x="22508" y="95296"/>
                </a:lnTo>
                <a:lnTo>
                  <a:pt x="23996" y="47237"/>
                </a:lnTo>
                <a:lnTo>
                  <a:pt x="29326" y="34195"/>
                </a:lnTo>
                <a:lnTo>
                  <a:pt x="38287" y="25164"/>
                </a:lnTo>
                <a:lnTo>
                  <a:pt x="50627" y="19923"/>
                </a:lnTo>
                <a:lnTo>
                  <a:pt x="66098" y="18249"/>
                </a:lnTo>
                <a:lnTo>
                  <a:pt x="102615" y="18249"/>
                </a:lnTo>
                <a:lnTo>
                  <a:pt x="101093" y="4571"/>
                </a:lnTo>
                <a:lnTo>
                  <a:pt x="90979" y="2280"/>
                </a:lnTo>
                <a:lnTo>
                  <a:pt x="79682" y="733"/>
                </a:lnTo>
                <a:lnTo>
                  <a:pt x="66085" y="0"/>
                </a:lnTo>
                <a:close/>
              </a:path>
              <a:path w="107950" h="158115">
                <a:moveTo>
                  <a:pt x="103194" y="132646"/>
                </a:moveTo>
                <a:lnTo>
                  <a:pt x="93859" y="135133"/>
                </a:lnTo>
                <a:lnTo>
                  <a:pt x="82971" y="137045"/>
                </a:lnTo>
                <a:lnTo>
                  <a:pt x="69606" y="138143"/>
                </a:lnTo>
                <a:lnTo>
                  <a:pt x="52837" y="138189"/>
                </a:lnTo>
                <a:lnTo>
                  <a:pt x="104508" y="138189"/>
                </a:lnTo>
                <a:lnTo>
                  <a:pt x="103194" y="132646"/>
                </a:lnTo>
                <a:close/>
              </a:path>
              <a:path w="107950" h="158115">
                <a:moveTo>
                  <a:pt x="102615" y="18249"/>
                </a:moveTo>
                <a:lnTo>
                  <a:pt x="66098" y="18249"/>
                </a:lnTo>
                <a:lnTo>
                  <a:pt x="79569" y="19369"/>
                </a:lnTo>
                <a:lnTo>
                  <a:pt x="91946" y="21602"/>
                </a:lnTo>
                <a:lnTo>
                  <a:pt x="103313" y="24524"/>
                </a:lnTo>
                <a:lnTo>
                  <a:pt x="102615" y="18249"/>
                </a:lnTo>
                <a:close/>
              </a:path>
            </a:pathLst>
          </a:custGeom>
          <a:solidFill>
            <a:srgbClr val="254D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670793" y="987148"/>
            <a:ext cx="114300" cy="153035"/>
          </a:xfrm>
          <a:custGeom>
            <a:avLst/>
            <a:gdLst/>
            <a:ahLst/>
            <a:cxnLst/>
            <a:rect l="l" t="t" r="r" b="b"/>
            <a:pathLst>
              <a:path w="114300" h="153034">
                <a:moveTo>
                  <a:pt x="22506" y="0"/>
                </a:moveTo>
                <a:lnTo>
                  <a:pt x="0" y="0"/>
                </a:lnTo>
                <a:lnTo>
                  <a:pt x="0" y="152863"/>
                </a:lnTo>
                <a:lnTo>
                  <a:pt x="22506" y="152863"/>
                </a:lnTo>
                <a:lnTo>
                  <a:pt x="22506" y="90213"/>
                </a:lnTo>
                <a:lnTo>
                  <a:pt x="50233" y="80272"/>
                </a:lnTo>
                <a:lnTo>
                  <a:pt x="75197" y="80272"/>
                </a:lnTo>
                <a:lnTo>
                  <a:pt x="71113" y="72626"/>
                </a:lnTo>
                <a:lnTo>
                  <a:pt x="75642" y="69872"/>
                </a:lnTo>
                <a:lnTo>
                  <a:pt x="22506" y="69872"/>
                </a:lnTo>
                <a:lnTo>
                  <a:pt x="22506" y="0"/>
                </a:lnTo>
                <a:close/>
              </a:path>
              <a:path w="114300" h="153034">
                <a:moveTo>
                  <a:pt x="75197" y="80272"/>
                </a:moveTo>
                <a:lnTo>
                  <a:pt x="50233" y="80272"/>
                </a:lnTo>
                <a:lnTo>
                  <a:pt x="88616" y="152863"/>
                </a:lnTo>
                <a:lnTo>
                  <a:pt x="113968" y="152863"/>
                </a:lnTo>
                <a:lnTo>
                  <a:pt x="75197" y="80272"/>
                </a:lnTo>
                <a:close/>
              </a:path>
              <a:path w="114300" h="153034">
                <a:moveTo>
                  <a:pt x="106624" y="0"/>
                </a:moveTo>
                <a:lnTo>
                  <a:pt x="84585" y="0"/>
                </a:lnTo>
                <a:lnTo>
                  <a:pt x="73010" y="40958"/>
                </a:lnTo>
                <a:lnTo>
                  <a:pt x="66758" y="51912"/>
                </a:lnTo>
                <a:lnTo>
                  <a:pt x="54968" y="58788"/>
                </a:lnTo>
                <a:lnTo>
                  <a:pt x="22506" y="69872"/>
                </a:lnTo>
                <a:lnTo>
                  <a:pt x="75642" y="69872"/>
                </a:lnTo>
                <a:lnTo>
                  <a:pt x="82161" y="65910"/>
                </a:lnTo>
                <a:lnTo>
                  <a:pt x="89693" y="55917"/>
                </a:lnTo>
                <a:lnTo>
                  <a:pt x="94776" y="42739"/>
                </a:lnTo>
                <a:lnTo>
                  <a:pt x="106624" y="0"/>
                </a:lnTo>
                <a:close/>
              </a:path>
            </a:pathLst>
          </a:custGeom>
          <a:solidFill>
            <a:srgbClr val="254D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751862" y="1161831"/>
            <a:ext cx="68580" cy="104139"/>
          </a:xfrm>
          <a:custGeom>
            <a:avLst/>
            <a:gdLst/>
            <a:ahLst/>
            <a:cxnLst/>
            <a:rect l="l" t="t" r="r" b="b"/>
            <a:pathLst>
              <a:path w="68579" h="104140">
                <a:moveTo>
                  <a:pt x="34258" y="0"/>
                </a:moveTo>
                <a:lnTo>
                  <a:pt x="0" y="33581"/>
                </a:lnTo>
                <a:lnTo>
                  <a:pt x="34258" y="103770"/>
                </a:lnTo>
                <a:lnTo>
                  <a:pt x="68512" y="33581"/>
                </a:lnTo>
                <a:lnTo>
                  <a:pt x="34258" y="0"/>
                </a:lnTo>
                <a:close/>
              </a:path>
            </a:pathLst>
          </a:custGeom>
          <a:solidFill>
            <a:srgbClr val="E55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763852" y="968724"/>
            <a:ext cx="43815" cy="46990"/>
          </a:xfrm>
          <a:custGeom>
            <a:avLst/>
            <a:gdLst/>
            <a:ahLst/>
            <a:cxnLst/>
            <a:rect l="l" t="t" r="r" b="b"/>
            <a:pathLst>
              <a:path w="43814" h="46990">
                <a:moveTo>
                  <a:pt x="22101" y="0"/>
                </a:moveTo>
                <a:lnTo>
                  <a:pt x="8617" y="4105"/>
                </a:lnTo>
                <a:lnTo>
                  <a:pt x="0" y="14652"/>
                </a:lnTo>
                <a:lnTo>
                  <a:pt x="1681" y="31548"/>
                </a:lnTo>
                <a:lnTo>
                  <a:pt x="8725" y="42148"/>
                </a:lnTo>
                <a:lnTo>
                  <a:pt x="19364" y="46571"/>
                </a:lnTo>
                <a:lnTo>
                  <a:pt x="34166" y="43028"/>
                </a:lnTo>
                <a:lnTo>
                  <a:pt x="43457" y="33571"/>
                </a:lnTo>
                <a:lnTo>
                  <a:pt x="42438" y="16222"/>
                </a:lnTo>
                <a:lnTo>
                  <a:pt x="36120" y="5267"/>
                </a:lnTo>
                <a:lnTo>
                  <a:pt x="26191" y="356"/>
                </a:lnTo>
                <a:lnTo>
                  <a:pt x="22101" y="0"/>
                </a:lnTo>
                <a:close/>
              </a:path>
            </a:pathLst>
          </a:custGeom>
          <a:solidFill>
            <a:srgbClr val="CBA06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684110" y="863880"/>
            <a:ext cx="204470" cy="300355"/>
          </a:xfrm>
          <a:custGeom>
            <a:avLst/>
            <a:gdLst/>
            <a:ahLst/>
            <a:cxnLst/>
            <a:rect l="l" t="t" r="r" b="b"/>
            <a:pathLst>
              <a:path w="204470" h="300355">
                <a:moveTo>
                  <a:pt x="170234" y="254891"/>
                </a:moveTo>
                <a:lnTo>
                  <a:pt x="102009" y="254891"/>
                </a:lnTo>
                <a:lnTo>
                  <a:pt x="148247" y="300362"/>
                </a:lnTo>
                <a:lnTo>
                  <a:pt x="170234" y="254891"/>
                </a:lnTo>
                <a:close/>
              </a:path>
              <a:path w="204470" h="300355">
                <a:moveTo>
                  <a:pt x="102009" y="0"/>
                </a:moveTo>
                <a:lnTo>
                  <a:pt x="65565" y="23177"/>
                </a:lnTo>
                <a:lnTo>
                  <a:pt x="32282" y="53955"/>
                </a:lnTo>
                <a:lnTo>
                  <a:pt x="6512" y="95962"/>
                </a:lnTo>
                <a:lnTo>
                  <a:pt x="0" y="129631"/>
                </a:lnTo>
                <a:lnTo>
                  <a:pt x="794" y="144683"/>
                </a:lnTo>
                <a:lnTo>
                  <a:pt x="10851" y="192923"/>
                </a:lnTo>
                <a:lnTo>
                  <a:pt x="27451" y="239779"/>
                </a:lnTo>
                <a:lnTo>
                  <a:pt x="44206" y="277526"/>
                </a:lnTo>
                <a:lnTo>
                  <a:pt x="55742" y="300331"/>
                </a:lnTo>
                <a:lnTo>
                  <a:pt x="102009" y="254891"/>
                </a:lnTo>
                <a:lnTo>
                  <a:pt x="170234" y="254891"/>
                </a:lnTo>
                <a:lnTo>
                  <a:pt x="176087" y="241141"/>
                </a:lnTo>
                <a:lnTo>
                  <a:pt x="182016" y="226188"/>
                </a:lnTo>
                <a:lnTo>
                  <a:pt x="182727" y="224229"/>
                </a:lnTo>
                <a:lnTo>
                  <a:pt x="71481" y="224229"/>
                </a:lnTo>
                <a:lnTo>
                  <a:pt x="69891" y="219909"/>
                </a:lnTo>
                <a:lnTo>
                  <a:pt x="55065" y="170502"/>
                </a:lnTo>
                <a:lnTo>
                  <a:pt x="49827" y="138964"/>
                </a:lnTo>
                <a:lnTo>
                  <a:pt x="51864" y="118924"/>
                </a:lnTo>
                <a:lnTo>
                  <a:pt x="74880" y="75351"/>
                </a:lnTo>
                <a:lnTo>
                  <a:pt x="99130" y="55354"/>
                </a:lnTo>
                <a:lnTo>
                  <a:pt x="172869" y="55354"/>
                </a:lnTo>
                <a:lnTo>
                  <a:pt x="139565" y="24046"/>
                </a:lnTo>
                <a:lnTo>
                  <a:pt x="105613" y="1888"/>
                </a:lnTo>
                <a:lnTo>
                  <a:pt x="102009" y="0"/>
                </a:lnTo>
                <a:close/>
              </a:path>
              <a:path w="204470" h="300355">
                <a:moveTo>
                  <a:pt x="102009" y="194213"/>
                </a:moveTo>
                <a:lnTo>
                  <a:pt x="71481" y="224229"/>
                </a:lnTo>
                <a:lnTo>
                  <a:pt x="132540" y="224229"/>
                </a:lnTo>
                <a:lnTo>
                  <a:pt x="102009" y="194213"/>
                </a:lnTo>
                <a:close/>
              </a:path>
              <a:path w="204470" h="300355">
                <a:moveTo>
                  <a:pt x="172869" y="55354"/>
                </a:moveTo>
                <a:lnTo>
                  <a:pt x="99130" y="55354"/>
                </a:lnTo>
                <a:lnTo>
                  <a:pt x="103936" y="56942"/>
                </a:lnTo>
                <a:lnTo>
                  <a:pt x="112071" y="61398"/>
                </a:lnTo>
                <a:lnTo>
                  <a:pt x="142615" y="91145"/>
                </a:lnTo>
                <a:lnTo>
                  <a:pt x="154248" y="123800"/>
                </a:lnTo>
                <a:lnTo>
                  <a:pt x="153486" y="139775"/>
                </a:lnTo>
                <a:lnTo>
                  <a:pt x="144288" y="187450"/>
                </a:lnTo>
                <a:lnTo>
                  <a:pt x="132540" y="224229"/>
                </a:lnTo>
                <a:lnTo>
                  <a:pt x="182727" y="224229"/>
                </a:lnTo>
                <a:lnTo>
                  <a:pt x="197386" y="178137"/>
                </a:lnTo>
                <a:lnTo>
                  <a:pt x="204022" y="131553"/>
                </a:lnTo>
                <a:lnTo>
                  <a:pt x="202448" y="114051"/>
                </a:lnTo>
                <a:lnTo>
                  <a:pt x="198051" y="97625"/>
                </a:lnTo>
                <a:lnTo>
                  <a:pt x="191315" y="82318"/>
                </a:lnTo>
                <a:lnTo>
                  <a:pt x="182728" y="68172"/>
                </a:lnTo>
                <a:lnTo>
                  <a:pt x="172869" y="55354"/>
                </a:lnTo>
                <a:close/>
              </a:path>
            </a:pathLst>
          </a:custGeom>
          <a:solidFill>
            <a:srgbClr val="CBA06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853270" y="829659"/>
            <a:ext cx="69850" cy="68580"/>
          </a:xfrm>
          <a:custGeom>
            <a:avLst/>
            <a:gdLst/>
            <a:ahLst/>
            <a:cxnLst/>
            <a:rect l="l" t="t" r="r" b="b"/>
            <a:pathLst>
              <a:path w="69850" h="68580">
                <a:moveTo>
                  <a:pt x="34870" y="0"/>
                </a:moveTo>
                <a:lnTo>
                  <a:pt x="0" y="34225"/>
                </a:lnTo>
                <a:lnTo>
                  <a:pt x="34870" y="68436"/>
                </a:lnTo>
                <a:lnTo>
                  <a:pt x="69739" y="34225"/>
                </a:lnTo>
                <a:lnTo>
                  <a:pt x="34870" y="0"/>
                </a:lnTo>
                <a:close/>
              </a:path>
            </a:pathLst>
          </a:custGeom>
          <a:solidFill>
            <a:srgbClr val="CBA06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956089" y="898095"/>
            <a:ext cx="653814" cy="38193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4043732" y="808308"/>
            <a:ext cx="1439999" cy="143999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1636373" y="2813309"/>
            <a:ext cx="2616200" cy="1511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b="1" dirty="0">
                <a:solidFill>
                  <a:srgbClr val="FFFFFF"/>
                </a:solidFill>
                <a:latin typeface="Montserrat"/>
                <a:cs typeface="Montserrat"/>
              </a:rPr>
              <a:t>К</a:t>
            </a:r>
            <a:r>
              <a:rPr sz="950" b="1" spc="-20" dirty="0">
                <a:solidFill>
                  <a:srgbClr val="FFFFFF"/>
                </a:solidFill>
                <a:latin typeface="Montserrat"/>
                <a:cs typeface="Montserrat"/>
              </a:rPr>
              <a:t>Р</a:t>
            </a:r>
            <a:r>
              <a:rPr sz="950" b="1" spc="25" dirty="0">
                <a:solidFill>
                  <a:srgbClr val="FFFFFF"/>
                </a:solidFill>
                <a:latin typeface="Montserrat"/>
                <a:cs typeface="Montserrat"/>
              </a:rPr>
              <a:t>АЕВ</a:t>
            </a:r>
            <a:r>
              <a:rPr sz="950" b="1" spc="-10" dirty="0">
                <a:solidFill>
                  <a:srgbClr val="FFFFFF"/>
                </a:solidFill>
                <a:latin typeface="Montserrat"/>
                <a:cs typeface="Montserrat"/>
              </a:rPr>
              <a:t>А</a:t>
            </a:r>
            <a:r>
              <a:rPr sz="950" b="1" spc="25" dirty="0">
                <a:solidFill>
                  <a:srgbClr val="FFFFFF"/>
                </a:solidFill>
                <a:latin typeface="Montserrat"/>
                <a:cs typeface="Montserrat"/>
              </a:rPr>
              <a:t>Я</a:t>
            </a:r>
            <a:r>
              <a:rPr sz="950" b="1" spc="10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950" b="1" spc="30" dirty="0">
                <a:solidFill>
                  <a:srgbClr val="FFFFFF"/>
                </a:solidFill>
                <a:latin typeface="Montserrat"/>
                <a:cs typeface="Montserrat"/>
              </a:rPr>
              <a:t>А</a:t>
            </a:r>
            <a:r>
              <a:rPr sz="950" b="1" dirty="0">
                <a:solidFill>
                  <a:srgbClr val="FFFFFF"/>
                </a:solidFill>
                <a:latin typeface="Montserrat"/>
                <a:cs typeface="Montserrat"/>
              </a:rPr>
              <a:t>К</a:t>
            </a:r>
            <a:r>
              <a:rPr sz="950" b="1" spc="30" dirty="0">
                <a:solidFill>
                  <a:srgbClr val="FFFFFF"/>
                </a:solidFill>
                <a:latin typeface="Montserrat"/>
                <a:cs typeface="Montserrat"/>
              </a:rPr>
              <a:t>ЦИЯ</a:t>
            </a:r>
            <a:r>
              <a:rPr sz="950" b="1" spc="10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950" b="1" spc="25" dirty="0">
                <a:solidFill>
                  <a:srgbClr val="FFFFFF"/>
                </a:solidFill>
                <a:latin typeface="Montserrat"/>
                <a:cs typeface="Montserrat"/>
              </a:rPr>
              <a:t>«ЗАЙМИСЬ</a:t>
            </a:r>
            <a:r>
              <a:rPr sz="950" b="1" spc="10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950" b="1" spc="25" dirty="0">
                <a:solidFill>
                  <a:srgbClr val="FFFFFF"/>
                </a:solidFill>
                <a:latin typeface="Montserrat"/>
                <a:cs typeface="Montserrat"/>
              </a:rPr>
              <a:t>ДЕЛОМ»</a:t>
            </a:r>
            <a:endParaRPr sz="950">
              <a:latin typeface="Montserrat"/>
              <a:cs typeface="Montserra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122</Words>
  <Application>Microsoft Office PowerPoint</Application>
  <PresentationFormat>Произвольный</PresentationFormat>
  <Paragraphs>21</Paragraphs>
  <Slides>5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Office Theme</vt:lpstr>
      <vt:lpstr>КРАЕВАЯ АКЦИЯ «ЗАЙМИСЬ ДЕЛОМ»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Займись делом фонда.cdr</dc:title>
  <dc:creator>Ksuni</dc:creator>
  <cp:lastModifiedBy>User</cp:lastModifiedBy>
  <cp:revision>3</cp:revision>
  <dcterms:created xsi:type="dcterms:W3CDTF">2022-09-20T12:55:03Z</dcterms:created>
  <dcterms:modified xsi:type="dcterms:W3CDTF">2022-09-26T09:44:41Z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2022-09-20T00:00:00Z</vt:filetime>
  </property>
  <property fmtid="{D5CDD505-2E9C-101B-9397-08002B2CF9AE}" pid="3" name="LastSaved">
    <vt:filetime>2022-09-20T00:00:00Z</vt:filetime>
  </property>
</Properties>
</file>