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sldIdLst>
    <p:sldId id="256" r:id="rId2"/>
    <p:sldId id="272" r:id="rId3"/>
    <p:sldId id="269" r:id="rId4"/>
    <p:sldId id="275" r:id="rId5"/>
    <p:sldId id="273" r:id="rId6"/>
    <p:sldId id="274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3494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6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4F39-03C1-4E81-92DD-1007D3B9559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674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4F39-03C1-4E81-92DD-1007D3B95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7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4F39-03C1-4E81-92DD-1007D3B95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144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4F39-03C1-4E81-92DD-1007D3B9559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6781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4F39-03C1-4E81-92DD-1007D3B95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38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4F39-03C1-4E81-92DD-1007D3B9559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5985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4F39-03C1-4E81-92DD-1007D3B95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53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4F39-03C1-4E81-92DD-1007D3B95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311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4F39-03C1-4E81-92DD-1007D3B95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30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FDED-2EB5-4200-B63A-2C2AA193E101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4F39-03C1-4E81-92DD-1007D3B95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423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4F39-03C1-4E81-92DD-1007D3B95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487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4F39-03C1-4E81-92DD-1007D3B95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34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4F39-03C1-4E81-92DD-1007D3B95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623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4F39-03C1-4E81-92DD-1007D3B95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47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4F39-03C1-4E81-92DD-1007D3B95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743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FDED-2EB5-4200-B63A-2C2AA193E101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4F39-03C1-4E81-92DD-1007D3B95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164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4F39-03C1-4E81-92DD-1007D3B95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833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D984F39-03C1-4E81-92DD-1007D3B955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573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9938" y="1137138"/>
            <a:ext cx="11371385" cy="2145323"/>
          </a:xfrm>
        </p:spPr>
        <p:txBody>
          <a:bodyPr>
            <a:noAutofit/>
          </a:bodyPr>
          <a:lstStyle/>
          <a:p>
            <a:pPr indent="457200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Автоматизированные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СИСТЕмы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Управления (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АСУТП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для ЭКОНОМИИ ЭЛЕКТРОЭНЕРГИИ на основе кибернетических алгоритмов оптимизации и орг.-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мероприятий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гл.энергетика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 использованием «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изд.25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-55»,</a:t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применяемых на различных объектах в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т.ч.на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промышленных предприятиях до </a:t>
            </a:r>
            <a:r>
              <a:rPr lang="ru-RU" sz="2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4МВА,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организациях и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жкх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2917" y="4325815"/>
            <a:ext cx="6423021" cy="1488831"/>
          </a:xfrm>
        </p:spPr>
        <p:txBody>
          <a:bodyPr numCol="2">
            <a:noAutofit/>
          </a:bodyPr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Рук. группы соавторов: Соболев Федор Иванович</a:t>
            </a:r>
          </a:p>
          <a:p>
            <a:pPr algn="just"/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E-mail: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sobolev.fi@mail.ru</a:t>
            </a:r>
          </a:p>
          <a:p>
            <a:pPr algn="just"/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Тел.: +7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21)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79-40-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34</a:t>
            </a:r>
          </a:p>
          <a:p>
            <a:pPr algn="just"/>
            <a:endParaRPr lang="en-US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n-US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86" y="3645877"/>
            <a:ext cx="4173415" cy="313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8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35"/>
    </mc:Choice>
    <mc:Fallback xmlns="">
      <p:transition spd="slow" advTm="1163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7939"/>
            <a:ext cx="2328035" cy="313006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953" y="1"/>
            <a:ext cx="8862646" cy="37279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114" y="3721291"/>
            <a:ext cx="5472622" cy="31367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77" y="0"/>
            <a:ext cx="4888523" cy="37279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462" y="3721291"/>
            <a:ext cx="4443045" cy="31317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14246" y="117231"/>
            <a:ext cx="3880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Круглый стол в точке кипения «Санкт-Петербург»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901355" y="301897"/>
            <a:ext cx="4325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Круглый стол в Доме ученых РАН СПб. Секция кибернетики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378462" y="3598985"/>
            <a:ext cx="2672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Выставка в </a:t>
            </a:r>
            <a:r>
              <a:rPr lang="ru-RU" dirty="0" err="1" smtClean="0"/>
              <a:t>ЛэнЭкспо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85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294073" y="1371599"/>
            <a:ext cx="4432300" cy="4694350"/>
          </a:xfrm>
        </p:spPr>
        <p:txBody>
          <a:bodyPr>
            <a:normAutofit fontScale="92500" lnSpcReduction="10000"/>
          </a:bodyPr>
          <a:lstStyle/>
          <a:p>
            <a:r>
              <a:rPr lang="ru-RU" sz="1500" dirty="0" smtClean="0">
                <a:solidFill>
                  <a:schemeClr val="tx1"/>
                </a:solidFill>
              </a:rPr>
              <a:t>На снимке представлена автоматизированная система на основе «</a:t>
            </a:r>
            <a:r>
              <a:rPr lang="ru-RU" sz="1500" dirty="0" err="1" smtClean="0">
                <a:solidFill>
                  <a:schemeClr val="tx1"/>
                </a:solidFill>
              </a:rPr>
              <a:t>изд.25</a:t>
            </a:r>
            <a:r>
              <a:rPr lang="ru-RU" sz="1500" dirty="0" smtClean="0">
                <a:solidFill>
                  <a:schemeClr val="tx1"/>
                </a:solidFill>
              </a:rPr>
              <a:t>-55» предназначенная для перераспределения </a:t>
            </a:r>
            <a:r>
              <a:rPr lang="ru-RU" sz="1500" dirty="0">
                <a:solidFill>
                  <a:schemeClr val="tx1"/>
                </a:solidFill>
              </a:rPr>
              <a:t>нагрузок между </a:t>
            </a:r>
            <a:r>
              <a:rPr lang="ru-RU" sz="1500" dirty="0" smtClean="0">
                <a:solidFill>
                  <a:schemeClr val="tx1"/>
                </a:solidFill>
              </a:rPr>
              <a:t>фазами для устранения «перекоса» и других алгоритмов кибернетики</a:t>
            </a:r>
            <a:endParaRPr lang="ru-RU" sz="1500" dirty="0">
              <a:solidFill>
                <a:schemeClr val="tx1"/>
              </a:solidFill>
            </a:endParaRPr>
          </a:p>
          <a:p>
            <a:r>
              <a:rPr lang="ru-RU" sz="1500" dirty="0" smtClean="0">
                <a:solidFill>
                  <a:schemeClr val="tx1"/>
                </a:solidFill>
              </a:rPr>
              <a:t>Экономия электроэнергии 25-55% в </a:t>
            </a:r>
            <a:r>
              <a:rPr lang="ru-RU" sz="1500" dirty="0" err="1" smtClean="0">
                <a:solidFill>
                  <a:schemeClr val="tx1"/>
                </a:solidFill>
              </a:rPr>
              <a:t>т.ч</a:t>
            </a:r>
            <a:r>
              <a:rPr lang="ru-RU" sz="1500" dirty="0" smtClean="0">
                <a:solidFill>
                  <a:schemeClr val="tx1"/>
                </a:solidFill>
              </a:rPr>
              <a:t>. стоимости. При внедрении на стадии проектирования окупаемость происходить в течении 1-3 </a:t>
            </a:r>
            <a:r>
              <a:rPr lang="ru-RU" sz="1500" dirty="0" smtClean="0">
                <a:solidFill>
                  <a:schemeClr val="tx1"/>
                </a:solidFill>
              </a:rPr>
              <a:t>лет. При внедрении на промышленных объектах до 4 </a:t>
            </a:r>
            <a:r>
              <a:rPr lang="ru-RU" sz="1500" dirty="0" err="1" smtClean="0">
                <a:solidFill>
                  <a:schemeClr val="tx1"/>
                </a:solidFill>
              </a:rPr>
              <a:t>МВА</a:t>
            </a:r>
            <a:r>
              <a:rPr lang="ru-RU" sz="1500" dirty="0" smtClean="0">
                <a:solidFill>
                  <a:schemeClr val="tx1"/>
                </a:solidFill>
              </a:rPr>
              <a:t> 7-8 лет.</a:t>
            </a:r>
            <a:endParaRPr lang="ru-RU" sz="1500" dirty="0" smtClean="0">
              <a:solidFill>
                <a:schemeClr val="tx1"/>
              </a:solidFill>
            </a:endParaRPr>
          </a:p>
          <a:p>
            <a:r>
              <a:rPr lang="ru-RU" sz="1500" dirty="0" smtClean="0">
                <a:solidFill>
                  <a:schemeClr val="tx1"/>
                </a:solidFill>
              </a:rPr>
              <a:t>Экономия  за счет снижения расчетной нагрузки и уменьшение заявки на приобретение мощности (в данном примере </a:t>
            </a:r>
            <a:r>
              <a:rPr lang="ru-RU" sz="1500" dirty="0" err="1" smtClean="0">
                <a:solidFill>
                  <a:schemeClr val="tx1"/>
                </a:solidFill>
              </a:rPr>
              <a:t>30кВА</a:t>
            </a:r>
            <a:r>
              <a:rPr lang="ru-RU" sz="1500" dirty="0" smtClean="0">
                <a:solidFill>
                  <a:schemeClr val="tx1"/>
                </a:solidFill>
              </a:rPr>
              <a:t>) у электросетевой поставляющей организации до 30% и составила 1,8 млн руб.</a:t>
            </a:r>
          </a:p>
          <a:p>
            <a:r>
              <a:rPr lang="ru-RU" sz="1500" dirty="0" smtClean="0">
                <a:solidFill>
                  <a:schemeClr val="tx1"/>
                </a:solidFill>
              </a:rPr>
              <a:t>Себестоимость устройства составила 500 </a:t>
            </a:r>
            <a:r>
              <a:rPr lang="ru-RU" sz="1500" dirty="0" err="1" smtClean="0">
                <a:solidFill>
                  <a:schemeClr val="tx1"/>
                </a:solidFill>
              </a:rPr>
              <a:t>тыс</a:t>
            </a:r>
            <a:r>
              <a:rPr lang="ru-RU" sz="1500" dirty="0" smtClean="0">
                <a:solidFill>
                  <a:schemeClr val="tx1"/>
                </a:solidFill>
              </a:rPr>
              <a:t> руб.(в </a:t>
            </a:r>
            <a:r>
              <a:rPr lang="ru-RU" sz="1500" dirty="0" err="1" smtClean="0">
                <a:solidFill>
                  <a:schemeClr val="tx1"/>
                </a:solidFill>
              </a:rPr>
              <a:t>2009г</a:t>
            </a:r>
            <a:r>
              <a:rPr lang="ru-RU" sz="1500" dirty="0" smtClean="0">
                <a:solidFill>
                  <a:schemeClr val="tx1"/>
                </a:solidFill>
              </a:rPr>
              <a:t>. )Экономия 1,8 млн руб. Система окупилась при внедрении сразу.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25" y="1371600"/>
            <a:ext cx="6944148" cy="520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0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27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54" y="422032"/>
            <a:ext cx="10925907" cy="529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889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16" y="609601"/>
            <a:ext cx="5947487" cy="51221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84123" y="785446"/>
            <a:ext cx="3962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Вариант прототипа для автомобиля, снижающий расход энергии до 15%. При использовании алгоритмов кибернетики возможна экономия до 55%.</a:t>
            </a:r>
          </a:p>
          <a:p>
            <a:r>
              <a:rPr lang="ru-RU" dirty="0" smtClean="0"/>
              <a:t>2. Имеется возможность организации мелкосерийного производства на базе отечественной электроники (160 </a:t>
            </a:r>
            <a:r>
              <a:rPr lang="ru-RU" dirty="0" err="1" smtClean="0"/>
              <a:t>Нм</a:t>
            </a:r>
            <a:r>
              <a:rPr lang="ru-RU" dirty="0" smtClean="0"/>
              <a:t>) и ПО </a:t>
            </a:r>
            <a:r>
              <a:rPr lang="ru-RU" dirty="0" err="1"/>
              <a:t>Л</a:t>
            </a:r>
            <a:r>
              <a:rPr lang="ru-RU" smtClean="0"/>
              <a:t>инукс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601326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3194</TotalTime>
  <Words>219</Words>
  <Application>Microsoft Office PowerPoint</Application>
  <PresentationFormat>Широкоэкранный</PresentationFormat>
  <Paragraphs>15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Century Gothic</vt:lpstr>
      <vt:lpstr>Verdana</vt:lpstr>
      <vt:lpstr>Wingdings 3</vt:lpstr>
      <vt:lpstr>Сектор</vt:lpstr>
      <vt:lpstr>Автоматизированные СИСТЕмы Управления (АСУТП) для ЭКОНОМИИ ЭЛЕКТРОЭНЕРГИИ на основе кибернетических алгоритмов оптимизации и орг.-техн. мероприятий гл.энергетика с использованием «изд.25-55», применяемых на различных объектах в т.ч.на промышленных предприятиях до 4МВА, организациях и жкх.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Предложения  для инвестиционных проектов</dc:title>
  <dc:creator>Satok</dc:creator>
  <cp:lastModifiedBy>Satok</cp:lastModifiedBy>
  <cp:revision>271</cp:revision>
  <dcterms:created xsi:type="dcterms:W3CDTF">2015-10-17T08:26:06Z</dcterms:created>
  <dcterms:modified xsi:type="dcterms:W3CDTF">2023-06-23T03:43:20Z</dcterms:modified>
</cp:coreProperties>
</file>