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57" r:id="rId4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4"/>
  </p:normalViewPr>
  <p:slideViewPr>
    <p:cSldViewPr>
      <p:cViewPr varScale="1">
        <p:scale>
          <a:sx n="81" d="100"/>
          <a:sy n="81" d="100"/>
        </p:scale>
        <p:origin x="8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7B1B6D-60AF-4BBA-9A5C-C65B31AE653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B281AF6-B956-4B5F-956A-7C2EC1BB6356}">
      <dgm:prSet phldrT="[Текст]"/>
      <dgm:spPr/>
      <dgm:t>
        <a:bodyPr/>
        <a:lstStyle/>
        <a:p>
          <a:r>
            <a:rPr lang="en-US" altLang="ru-RU" b="0" i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#</a:t>
          </a:r>
          <a:r>
            <a:rPr lang="en-US" altLang="ru-RU" b="0" i="1" dirty="0" err="1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ZaWRka</a:t>
          </a:r>
          <a:endParaRPr lang="ru-RU" b="0" dirty="0">
            <a:solidFill>
              <a:schemeClr val="tx1"/>
            </a:solidFill>
          </a:endParaRPr>
        </a:p>
      </dgm:t>
    </dgm:pt>
    <dgm:pt modelId="{57404E27-8948-46B4-B178-ADBF70547503}" type="parTrans" cxnId="{81461CAC-9E1D-4FBD-80EE-24B495EE7F72}">
      <dgm:prSet/>
      <dgm:spPr/>
      <dgm:t>
        <a:bodyPr/>
        <a:lstStyle/>
        <a:p>
          <a:endParaRPr lang="ru-RU"/>
        </a:p>
      </dgm:t>
    </dgm:pt>
    <dgm:pt modelId="{3E95B045-D999-4EC1-A5A9-BE2DB9F65FEC}" type="sibTrans" cxnId="{81461CAC-9E1D-4FBD-80EE-24B495EE7F72}">
      <dgm:prSet/>
      <dgm:spPr/>
      <dgm:t>
        <a:bodyPr/>
        <a:lstStyle/>
        <a:p>
          <a:endParaRPr lang="ru-RU"/>
        </a:p>
      </dgm:t>
    </dgm:pt>
    <dgm:pt modelId="{BDD5B6D7-61CA-480C-A73C-CC2EFCA86CB7}">
      <dgm:prSet phldrT="[Текст]"/>
      <dgm:spPr/>
      <dgm:t>
        <a:bodyPr/>
        <a:lstStyle/>
        <a:p>
          <a:r>
            <a:rPr lang="ru-RU" altLang="ru-RU" b="0" i="1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еСАУл</a:t>
          </a:r>
          <a:endParaRPr lang="ru-RU" b="0" dirty="0">
            <a:solidFill>
              <a:schemeClr val="tx1"/>
            </a:solidFill>
            <a:latin typeface="+mn-lt"/>
          </a:endParaRPr>
        </a:p>
      </dgm:t>
    </dgm:pt>
    <dgm:pt modelId="{7D439BA9-B8DE-4A8F-93EA-1B2A59FADDD2}" type="parTrans" cxnId="{D0DA48A1-B0DF-422F-9B7B-C125081917D5}">
      <dgm:prSet/>
      <dgm:spPr/>
      <dgm:t>
        <a:bodyPr/>
        <a:lstStyle/>
        <a:p>
          <a:endParaRPr lang="ru-RU"/>
        </a:p>
      </dgm:t>
    </dgm:pt>
    <dgm:pt modelId="{7F5B1983-0BDF-4E76-8099-2593E3A72DB8}" type="sibTrans" cxnId="{D0DA48A1-B0DF-422F-9B7B-C125081917D5}">
      <dgm:prSet/>
      <dgm:spPr/>
      <dgm:t>
        <a:bodyPr/>
        <a:lstStyle/>
        <a:p>
          <a:endParaRPr lang="ru-RU"/>
        </a:p>
      </dgm:t>
    </dgm:pt>
    <dgm:pt modelId="{F1F1E31D-5ABE-431D-94D1-99281907EE54}">
      <dgm:prSet phldrT="[Текст]"/>
      <dgm:spPr/>
      <dgm:t>
        <a:bodyPr/>
        <a:lstStyle/>
        <a:p>
          <a:r>
            <a:rPr lang="ru-RU" altLang="ru-RU" b="0" i="1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ЛЭТИгра</a:t>
          </a:r>
          <a:endParaRPr lang="ru-RU" b="0" dirty="0">
            <a:solidFill>
              <a:schemeClr val="tx1"/>
            </a:solidFill>
            <a:latin typeface="+mn-lt"/>
          </a:endParaRPr>
        </a:p>
      </dgm:t>
    </dgm:pt>
    <dgm:pt modelId="{C714A7E3-6E3C-45EA-A5E5-4C11040B1044}" type="parTrans" cxnId="{142B339B-730A-4957-B83A-EF201A4D85DB}">
      <dgm:prSet/>
      <dgm:spPr/>
      <dgm:t>
        <a:bodyPr/>
        <a:lstStyle/>
        <a:p>
          <a:endParaRPr lang="ru-RU"/>
        </a:p>
      </dgm:t>
    </dgm:pt>
    <dgm:pt modelId="{8721F032-B8A5-48F2-A813-6904AEA2893D}" type="sibTrans" cxnId="{142B339B-730A-4957-B83A-EF201A4D85DB}">
      <dgm:prSet/>
      <dgm:spPr/>
      <dgm:t>
        <a:bodyPr/>
        <a:lstStyle/>
        <a:p>
          <a:endParaRPr lang="ru-RU"/>
        </a:p>
      </dgm:t>
    </dgm:pt>
    <dgm:pt modelId="{357E3443-8BAD-48F5-AC7B-111F5423C807}">
      <dgm:prSet phldrT="[Текст]"/>
      <dgm:spPr/>
      <dgm:t>
        <a:bodyPr/>
        <a:lstStyle/>
        <a:p>
          <a:r>
            <a:rPr lang="en-US" b="1" i="1" dirty="0">
              <a:solidFill>
                <a:schemeClr val="bg1"/>
              </a:solidFill>
              <a:latin typeface="+mn-lt"/>
            </a:rPr>
            <a:t>Gazelle </a:t>
          </a:r>
          <a:endParaRPr lang="ru-RU" b="1" i="1" dirty="0">
            <a:solidFill>
              <a:schemeClr val="bg1"/>
            </a:solidFill>
            <a:latin typeface="+mn-lt"/>
          </a:endParaRPr>
        </a:p>
      </dgm:t>
    </dgm:pt>
    <dgm:pt modelId="{C79B3843-DC8A-47C5-825E-6D3400B14CCC}" type="parTrans" cxnId="{1223DE8D-DDFF-4BA4-817D-1E60377DD38D}">
      <dgm:prSet/>
      <dgm:spPr/>
      <dgm:t>
        <a:bodyPr/>
        <a:lstStyle/>
        <a:p>
          <a:endParaRPr lang="ru-RU"/>
        </a:p>
      </dgm:t>
    </dgm:pt>
    <dgm:pt modelId="{195AA971-F994-4274-9256-E32E9571F11E}" type="sibTrans" cxnId="{1223DE8D-DDFF-4BA4-817D-1E60377DD38D}">
      <dgm:prSet/>
      <dgm:spPr/>
      <dgm:t>
        <a:bodyPr/>
        <a:lstStyle/>
        <a:p>
          <a:endParaRPr lang="ru-RU"/>
        </a:p>
      </dgm:t>
    </dgm:pt>
    <dgm:pt modelId="{BE92F7C2-2447-4BF2-B835-A5D5F9F28223}">
      <dgm:prSet phldrT="[Текст]"/>
      <dgm:spPr/>
      <dgm:t>
        <a:bodyPr/>
        <a:lstStyle/>
        <a:p>
          <a:r>
            <a:rPr lang="ru-RU" dirty="0" err="1">
              <a:solidFill>
                <a:schemeClr val="tx1"/>
              </a:solidFill>
            </a:rPr>
            <a:t>Бастет</a:t>
          </a:r>
          <a:endParaRPr lang="ru-RU" dirty="0">
            <a:solidFill>
              <a:schemeClr val="tx1"/>
            </a:solidFill>
          </a:endParaRPr>
        </a:p>
      </dgm:t>
    </dgm:pt>
    <dgm:pt modelId="{27A00AE8-6383-432C-982E-6087A494D07B}" type="parTrans" cxnId="{F158A0BC-F855-4B8F-BB06-2DAD5AA696CC}">
      <dgm:prSet/>
      <dgm:spPr/>
      <dgm:t>
        <a:bodyPr/>
        <a:lstStyle/>
        <a:p>
          <a:endParaRPr lang="ru-RU"/>
        </a:p>
      </dgm:t>
    </dgm:pt>
    <dgm:pt modelId="{DA60C224-9EDD-4D3F-BD40-482BEC211E95}" type="sibTrans" cxnId="{F158A0BC-F855-4B8F-BB06-2DAD5AA696CC}">
      <dgm:prSet/>
      <dgm:spPr/>
      <dgm:t>
        <a:bodyPr/>
        <a:lstStyle/>
        <a:p>
          <a:endParaRPr lang="ru-RU"/>
        </a:p>
      </dgm:t>
    </dgm:pt>
    <dgm:pt modelId="{FD2AD4FF-607F-4D26-8179-EDEE9D66EB91}" type="pres">
      <dgm:prSet presAssocID="{067B1B6D-60AF-4BBA-9A5C-C65B31AE6538}" presName="Name0" presStyleCnt="0">
        <dgm:presLayoutVars>
          <dgm:dir/>
          <dgm:animLvl val="lvl"/>
          <dgm:resizeHandles val="exact"/>
        </dgm:presLayoutVars>
      </dgm:prSet>
      <dgm:spPr/>
    </dgm:pt>
    <dgm:pt modelId="{0036EA3F-B901-4EA2-94EC-3CB2D9BAB44C}" type="pres">
      <dgm:prSet presAssocID="{DB281AF6-B956-4B5F-956A-7C2EC1BB635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E346E-7039-4D4D-8DDD-1A4D60828C89}" type="pres">
      <dgm:prSet presAssocID="{3E95B045-D999-4EC1-A5A9-BE2DB9F65FEC}" presName="parTxOnlySpace" presStyleCnt="0"/>
      <dgm:spPr/>
    </dgm:pt>
    <dgm:pt modelId="{9A4633AD-36BB-46FD-83C9-7F48667F7F62}" type="pres">
      <dgm:prSet presAssocID="{BDD5B6D7-61CA-480C-A73C-CC2EFCA86CB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4116F-86F8-4A52-81C8-2B34712372DD}" type="pres">
      <dgm:prSet presAssocID="{7F5B1983-0BDF-4E76-8099-2593E3A72DB8}" presName="parTxOnlySpace" presStyleCnt="0"/>
      <dgm:spPr/>
    </dgm:pt>
    <dgm:pt modelId="{92C771A2-6478-4273-AB50-8CF866DBC853}" type="pres">
      <dgm:prSet presAssocID="{F1F1E31D-5ABE-431D-94D1-99281907EE5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5BDE2-95FF-4D62-A366-7171B5946E87}" type="pres">
      <dgm:prSet presAssocID="{8721F032-B8A5-48F2-A813-6904AEA2893D}" presName="parTxOnlySpace" presStyleCnt="0"/>
      <dgm:spPr/>
    </dgm:pt>
    <dgm:pt modelId="{0B98ECC4-D087-4657-B091-91EA47FBB146}" type="pres">
      <dgm:prSet presAssocID="{357E3443-8BAD-48F5-AC7B-111F5423C80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18D5A-390E-4ED3-B8EC-E4ADC98DA73A}" type="pres">
      <dgm:prSet presAssocID="{195AA971-F994-4274-9256-E32E9571F11E}" presName="parTxOnlySpace" presStyleCnt="0"/>
      <dgm:spPr/>
    </dgm:pt>
    <dgm:pt modelId="{FD5B0837-326E-4EDC-A8DF-5722282CBDBE}" type="pres">
      <dgm:prSet presAssocID="{BE92F7C2-2447-4BF2-B835-A5D5F9F28223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4E9F12-F407-4D39-9422-D15EED88552F}" type="presOf" srcId="{BDD5B6D7-61CA-480C-A73C-CC2EFCA86CB7}" destId="{9A4633AD-36BB-46FD-83C9-7F48667F7F62}" srcOrd="0" destOrd="0" presId="urn:microsoft.com/office/officeart/2005/8/layout/chevron1"/>
    <dgm:cxn modelId="{1223DE8D-DDFF-4BA4-817D-1E60377DD38D}" srcId="{067B1B6D-60AF-4BBA-9A5C-C65B31AE6538}" destId="{357E3443-8BAD-48F5-AC7B-111F5423C807}" srcOrd="3" destOrd="0" parTransId="{C79B3843-DC8A-47C5-825E-6D3400B14CCC}" sibTransId="{195AA971-F994-4274-9256-E32E9571F11E}"/>
    <dgm:cxn modelId="{2C9CCF1F-A5F9-4AC0-8943-35F633F1689C}" type="presOf" srcId="{067B1B6D-60AF-4BBA-9A5C-C65B31AE6538}" destId="{FD2AD4FF-607F-4D26-8179-EDEE9D66EB91}" srcOrd="0" destOrd="0" presId="urn:microsoft.com/office/officeart/2005/8/layout/chevron1"/>
    <dgm:cxn modelId="{81461CAC-9E1D-4FBD-80EE-24B495EE7F72}" srcId="{067B1B6D-60AF-4BBA-9A5C-C65B31AE6538}" destId="{DB281AF6-B956-4B5F-956A-7C2EC1BB6356}" srcOrd="0" destOrd="0" parTransId="{57404E27-8948-46B4-B178-ADBF70547503}" sibTransId="{3E95B045-D999-4EC1-A5A9-BE2DB9F65FEC}"/>
    <dgm:cxn modelId="{142B339B-730A-4957-B83A-EF201A4D85DB}" srcId="{067B1B6D-60AF-4BBA-9A5C-C65B31AE6538}" destId="{F1F1E31D-5ABE-431D-94D1-99281907EE54}" srcOrd="2" destOrd="0" parTransId="{C714A7E3-6E3C-45EA-A5E5-4C11040B1044}" sibTransId="{8721F032-B8A5-48F2-A813-6904AEA2893D}"/>
    <dgm:cxn modelId="{D0DA48A1-B0DF-422F-9B7B-C125081917D5}" srcId="{067B1B6D-60AF-4BBA-9A5C-C65B31AE6538}" destId="{BDD5B6D7-61CA-480C-A73C-CC2EFCA86CB7}" srcOrd="1" destOrd="0" parTransId="{7D439BA9-B8DE-4A8F-93EA-1B2A59FADDD2}" sibTransId="{7F5B1983-0BDF-4E76-8099-2593E3A72DB8}"/>
    <dgm:cxn modelId="{D345DA9E-E908-4BA2-A4F7-A3F3AB99C52C}" type="presOf" srcId="{357E3443-8BAD-48F5-AC7B-111F5423C807}" destId="{0B98ECC4-D087-4657-B091-91EA47FBB146}" srcOrd="0" destOrd="0" presId="urn:microsoft.com/office/officeart/2005/8/layout/chevron1"/>
    <dgm:cxn modelId="{C7E728F4-5455-46A9-A782-97920470210D}" type="presOf" srcId="{DB281AF6-B956-4B5F-956A-7C2EC1BB6356}" destId="{0036EA3F-B901-4EA2-94EC-3CB2D9BAB44C}" srcOrd="0" destOrd="0" presId="urn:microsoft.com/office/officeart/2005/8/layout/chevron1"/>
    <dgm:cxn modelId="{E50B7879-1D59-435E-87DD-939AEA71F645}" type="presOf" srcId="{F1F1E31D-5ABE-431D-94D1-99281907EE54}" destId="{92C771A2-6478-4273-AB50-8CF866DBC853}" srcOrd="0" destOrd="0" presId="urn:microsoft.com/office/officeart/2005/8/layout/chevron1"/>
    <dgm:cxn modelId="{583F24ED-664A-4CDA-8257-E70083E88F10}" type="presOf" srcId="{BE92F7C2-2447-4BF2-B835-A5D5F9F28223}" destId="{FD5B0837-326E-4EDC-A8DF-5722282CBDBE}" srcOrd="0" destOrd="0" presId="urn:microsoft.com/office/officeart/2005/8/layout/chevron1"/>
    <dgm:cxn modelId="{F158A0BC-F855-4B8F-BB06-2DAD5AA696CC}" srcId="{067B1B6D-60AF-4BBA-9A5C-C65B31AE6538}" destId="{BE92F7C2-2447-4BF2-B835-A5D5F9F28223}" srcOrd="4" destOrd="0" parTransId="{27A00AE8-6383-432C-982E-6087A494D07B}" sibTransId="{DA60C224-9EDD-4D3F-BD40-482BEC211E95}"/>
    <dgm:cxn modelId="{1D16CE95-9F62-4977-AB84-4B80C07E283A}" type="presParOf" srcId="{FD2AD4FF-607F-4D26-8179-EDEE9D66EB91}" destId="{0036EA3F-B901-4EA2-94EC-3CB2D9BAB44C}" srcOrd="0" destOrd="0" presId="urn:microsoft.com/office/officeart/2005/8/layout/chevron1"/>
    <dgm:cxn modelId="{AE9BD779-80B8-4751-9D5F-24D59CFAD813}" type="presParOf" srcId="{FD2AD4FF-607F-4D26-8179-EDEE9D66EB91}" destId="{5A5E346E-7039-4D4D-8DDD-1A4D60828C89}" srcOrd="1" destOrd="0" presId="urn:microsoft.com/office/officeart/2005/8/layout/chevron1"/>
    <dgm:cxn modelId="{F81C585C-14BF-41B7-8AAD-681D61FE867B}" type="presParOf" srcId="{FD2AD4FF-607F-4D26-8179-EDEE9D66EB91}" destId="{9A4633AD-36BB-46FD-83C9-7F48667F7F62}" srcOrd="2" destOrd="0" presId="urn:microsoft.com/office/officeart/2005/8/layout/chevron1"/>
    <dgm:cxn modelId="{E315EEC8-CD22-4589-B4B0-A999A3AA8B10}" type="presParOf" srcId="{FD2AD4FF-607F-4D26-8179-EDEE9D66EB91}" destId="{DCC4116F-86F8-4A52-81C8-2B34712372DD}" srcOrd="3" destOrd="0" presId="urn:microsoft.com/office/officeart/2005/8/layout/chevron1"/>
    <dgm:cxn modelId="{8FB57BF1-8CB7-413A-8CED-4D4D953AA557}" type="presParOf" srcId="{FD2AD4FF-607F-4D26-8179-EDEE9D66EB91}" destId="{92C771A2-6478-4273-AB50-8CF866DBC853}" srcOrd="4" destOrd="0" presId="urn:microsoft.com/office/officeart/2005/8/layout/chevron1"/>
    <dgm:cxn modelId="{8F89F57A-6A16-4B7F-8EEE-24F3BB20BF45}" type="presParOf" srcId="{FD2AD4FF-607F-4D26-8179-EDEE9D66EB91}" destId="{5A25BDE2-95FF-4D62-A366-7171B5946E87}" srcOrd="5" destOrd="0" presId="urn:microsoft.com/office/officeart/2005/8/layout/chevron1"/>
    <dgm:cxn modelId="{25A643C5-CF4D-4790-BCBB-856EE08E4F58}" type="presParOf" srcId="{FD2AD4FF-607F-4D26-8179-EDEE9D66EB91}" destId="{0B98ECC4-D087-4657-B091-91EA47FBB146}" srcOrd="6" destOrd="0" presId="urn:microsoft.com/office/officeart/2005/8/layout/chevron1"/>
    <dgm:cxn modelId="{F0D8F7AA-C3A7-4E6F-ACB1-C260F56CFA80}" type="presParOf" srcId="{FD2AD4FF-607F-4D26-8179-EDEE9D66EB91}" destId="{54F18D5A-390E-4ED3-B8EC-E4ADC98DA73A}" srcOrd="7" destOrd="0" presId="urn:microsoft.com/office/officeart/2005/8/layout/chevron1"/>
    <dgm:cxn modelId="{F2FC5FA5-5E92-4CD0-8AEC-A8E78D459593}" type="presParOf" srcId="{FD2AD4FF-607F-4D26-8179-EDEE9D66EB91}" destId="{FD5B0837-326E-4EDC-A8DF-5722282CBDBE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6EA3F-B901-4EA2-94EC-3CB2D9BAB44C}">
      <dsp:nvSpPr>
        <dsp:cNvPr id="0" name=""/>
        <dsp:cNvSpPr/>
      </dsp:nvSpPr>
      <dsp:spPr>
        <a:xfrm>
          <a:off x="2124" y="157213"/>
          <a:ext cx="1891237" cy="7564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2000" b="0" i="1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#</a:t>
          </a:r>
          <a:r>
            <a:rPr lang="en-US" altLang="ru-RU" sz="2000" b="0" i="1" kern="1200" dirty="0" err="1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ZaWRka</a:t>
          </a:r>
          <a:endParaRPr lang="ru-RU" sz="2000" b="0" kern="1200" dirty="0">
            <a:solidFill>
              <a:schemeClr val="tx1"/>
            </a:solidFill>
          </a:endParaRPr>
        </a:p>
      </dsp:txBody>
      <dsp:txXfrm>
        <a:off x="380372" y="157213"/>
        <a:ext cx="1134742" cy="756495"/>
      </dsp:txXfrm>
    </dsp:sp>
    <dsp:sp modelId="{9A4633AD-36BB-46FD-83C9-7F48667F7F62}">
      <dsp:nvSpPr>
        <dsp:cNvPr id="0" name=""/>
        <dsp:cNvSpPr/>
      </dsp:nvSpPr>
      <dsp:spPr>
        <a:xfrm>
          <a:off x="1704239" y="157213"/>
          <a:ext cx="1891237" cy="7564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0" i="1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еСАУл</a:t>
          </a:r>
          <a:endParaRPr lang="ru-RU" sz="2000" b="0" kern="1200" dirty="0">
            <a:solidFill>
              <a:schemeClr val="tx1"/>
            </a:solidFill>
            <a:latin typeface="+mn-lt"/>
          </a:endParaRPr>
        </a:p>
      </dsp:txBody>
      <dsp:txXfrm>
        <a:off x="2082487" y="157213"/>
        <a:ext cx="1134742" cy="756495"/>
      </dsp:txXfrm>
    </dsp:sp>
    <dsp:sp modelId="{92C771A2-6478-4273-AB50-8CF866DBC853}">
      <dsp:nvSpPr>
        <dsp:cNvPr id="0" name=""/>
        <dsp:cNvSpPr/>
      </dsp:nvSpPr>
      <dsp:spPr>
        <a:xfrm>
          <a:off x="3406353" y="157213"/>
          <a:ext cx="1891237" cy="7564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0" i="1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ЛЭТИгра</a:t>
          </a:r>
          <a:endParaRPr lang="ru-RU" sz="2000" b="0" kern="1200" dirty="0">
            <a:solidFill>
              <a:schemeClr val="tx1"/>
            </a:solidFill>
            <a:latin typeface="+mn-lt"/>
          </a:endParaRPr>
        </a:p>
      </dsp:txBody>
      <dsp:txXfrm>
        <a:off x="3784601" y="157213"/>
        <a:ext cx="1134742" cy="756495"/>
      </dsp:txXfrm>
    </dsp:sp>
    <dsp:sp modelId="{0B98ECC4-D087-4657-B091-91EA47FBB146}">
      <dsp:nvSpPr>
        <dsp:cNvPr id="0" name=""/>
        <dsp:cNvSpPr/>
      </dsp:nvSpPr>
      <dsp:spPr>
        <a:xfrm>
          <a:off x="5108467" y="157213"/>
          <a:ext cx="1891237" cy="7564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>
              <a:solidFill>
                <a:schemeClr val="bg1"/>
              </a:solidFill>
              <a:latin typeface="+mn-lt"/>
            </a:rPr>
            <a:t>Gazelle </a:t>
          </a:r>
          <a:endParaRPr lang="ru-RU" sz="2000" b="1" i="1" kern="1200" dirty="0">
            <a:solidFill>
              <a:schemeClr val="bg1"/>
            </a:solidFill>
            <a:latin typeface="+mn-lt"/>
          </a:endParaRPr>
        </a:p>
      </dsp:txBody>
      <dsp:txXfrm>
        <a:off x="5486715" y="157213"/>
        <a:ext cx="1134742" cy="756495"/>
      </dsp:txXfrm>
    </dsp:sp>
    <dsp:sp modelId="{FD5B0837-326E-4EDC-A8DF-5722282CBDBE}">
      <dsp:nvSpPr>
        <dsp:cNvPr id="0" name=""/>
        <dsp:cNvSpPr/>
      </dsp:nvSpPr>
      <dsp:spPr>
        <a:xfrm>
          <a:off x="6810581" y="157213"/>
          <a:ext cx="1891237" cy="7564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>
              <a:solidFill>
                <a:schemeClr val="tx1"/>
              </a:solidFill>
            </a:rPr>
            <a:t>Бастет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7188829" y="157213"/>
        <a:ext cx="1134742" cy="756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BD12A-EA18-4FE3-B1C7-021FDB167E4C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340FA-12A2-4041-AEEC-52DE138B2D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493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340FA-12A2-4041-AEEC-52DE138B2D0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201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A5279E7-7B79-416D-925E-76A19B4FE230}" type="datetimeFigureOut">
              <a:rPr lang="ru-RU"/>
              <a:t>14.07.2023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3DDDEB-4CBB-499E-82C0-85CFCFB69BE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A5279E7-7B79-416D-925E-76A19B4FE230}" type="datetimeFigureOut">
              <a:rPr lang="ru-RU"/>
              <a:t>14.07.2023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3DDDEB-4CBB-499E-82C0-85CFCFB69BE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A5279E7-7B79-416D-925E-76A19B4FE230}" type="datetimeFigureOut">
              <a:rPr lang="ru-RU"/>
              <a:t>14.07.2023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3DDDEB-4CBB-499E-82C0-85CFCFB69BE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A5279E7-7B79-416D-925E-76A19B4FE230}" type="datetimeFigureOut">
              <a:rPr lang="ru-RU"/>
              <a:t>14.07.2023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3DDDEB-4CBB-499E-82C0-85CFCFB69BE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A5279E7-7B79-416D-925E-76A19B4FE230}" type="datetimeFigureOut">
              <a:rPr lang="ru-RU"/>
              <a:t>14.07.2023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3DDDEB-4CBB-499E-82C0-85CFCFB69BE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A5279E7-7B79-416D-925E-76A19B4FE230}" type="datetimeFigureOut">
              <a:rPr lang="ru-RU"/>
              <a:t>14.07.2023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3DDDEB-4CBB-499E-82C0-85CFCFB69BE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A5279E7-7B79-416D-925E-76A19B4FE230}" type="datetimeFigureOut">
              <a:rPr lang="ru-RU"/>
              <a:t>14.07.2023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3DDDEB-4CBB-499E-82C0-85CFCFB69BE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A5279E7-7B79-416D-925E-76A19B4FE230}" type="datetimeFigureOut">
              <a:rPr lang="ru-RU"/>
              <a:t>14.07.2023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3DDDEB-4CBB-499E-82C0-85CFCFB69BE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A5279E7-7B79-416D-925E-76A19B4FE230}" type="datetimeFigureOut">
              <a:rPr lang="ru-RU"/>
              <a:t>14.07.2023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3DDDEB-4CBB-499E-82C0-85CFCFB69BE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A5279E7-7B79-416D-925E-76A19B4FE230}" type="datetimeFigureOut">
              <a:rPr lang="ru-RU"/>
              <a:t>14.07.2023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3DDDEB-4CBB-499E-82C0-85CFCFB69BE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A5279E7-7B79-416D-925E-76A19B4FE230}" type="datetimeFigureOut">
              <a:rPr lang="ru-RU"/>
              <a:t>14.07.2023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3DDDEB-4CBB-499E-82C0-85CFCFB69BE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5279E7-7B79-416D-925E-76A19B4FE230}" type="datetimeFigureOut">
              <a:rPr lang="ru-RU"/>
              <a:t>14.07.2023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3DDDEB-4CBB-499E-82C0-85CFCFB69BEF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69042"/>
            <a:ext cx="5322892" cy="215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Изображение 15" descr="Gold_8388872.jpg"/>
          <p:cNvPicPr>
            <a:picLocks noChangeAspect="1"/>
          </p:cNvPicPr>
          <p:nvPr/>
        </p:nvPicPr>
        <p:blipFill>
          <a:blip r:embed="rId3"/>
          <a:srcRect r="-120"/>
          <a:stretch/>
        </p:blipFill>
        <p:spPr bwMode="auto">
          <a:xfrm>
            <a:off x="2987675" y="809625"/>
            <a:ext cx="61928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араллелограмм 16"/>
          <p:cNvSpPr/>
          <p:nvPr/>
        </p:nvSpPr>
        <p:spPr bwMode="auto">
          <a:xfrm>
            <a:off x="2411413" y="692150"/>
            <a:ext cx="1354137" cy="433388"/>
          </a:xfrm>
          <a:prstGeom prst="parallelogram">
            <a:avLst>
              <a:gd name="adj" fmla="val 99515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Изображение 3" descr="Gold_8388872.jpg"/>
          <p:cNvPicPr>
            <a:picLocks noChangeAspect="1"/>
          </p:cNvPicPr>
          <p:nvPr/>
        </p:nvPicPr>
        <p:blipFill>
          <a:blip r:embed="rId4"/>
          <a:srcRect r="-120"/>
          <a:stretch/>
        </p:blipFill>
        <p:spPr bwMode="auto">
          <a:xfrm>
            <a:off x="395288" y="3194050"/>
            <a:ext cx="87852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араллелограмм 4"/>
          <p:cNvSpPr/>
          <p:nvPr/>
        </p:nvSpPr>
        <p:spPr bwMode="auto">
          <a:xfrm>
            <a:off x="34925" y="3078163"/>
            <a:ext cx="1354138" cy="431799"/>
          </a:xfrm>
          <a:prstGeom prst="parallelogram">
            <a:avLst>
              <a:gd name="adj" fmla="val 99515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28"/>
          <p:cNvSpPr txBox="1">
            <a:spLocks noChangeArrowheads="1"/>
          </p:cNvSpPr>
          <p:nvPr/>
        </p:nvSpPr>
        <p:spPr bwMode="auto">
          <a:xfrm>
            <a:off x="900113" y="6381750"/>
            <a:ext cx="2519362" cy="21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800" dirty="0">
                <a:solidFill>
                  <a:srgbClr val="0A1D6E"/>
                </a:solidFill>
                <a:latin typeface="Arial"/>
              </a:rPr>
              <a:t>2022 год</a:t>
            </a:r>
            <a:r>
              <a:rPr lang="en-US" sz="800" dirty="0">
                <a:solidFill>
                  <a:srgbClr val="0A1D6E"/>
                </a:solidFill>
                <a:latin typeface="Arial"/>
              </a:rPr>
              <a:t>    |   www.etu.ru</a:t>
            </a:r>
            <a:endParaRPr lang="ru-RU" sz="800" dirty="0">
              <a:solidFill>
                <a:srgbClr val="0A1D6E"/>
              </a:solidFill>
              <a:latin typeface="Arial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white">
          <a:xfrm>
            <a:off x="900113" y="6165850"/>
            <a:ext cx="3336925" cy="21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800" dirty="0">
                <a:solidFill>
                  <a:srgbClr val="0A1D6E"/>
                </a:solidFill>
                <a:latin typeface="Arial"/>
              </a:rPr>
              <a:t>Факультет Электротехники и Автоматики</a:t>
            </a:r>
          </a:p>
        </p:txBody>
      </p:sp>
      <p:sp>
        <p:nvSpPr>
          <p:cNvPr id="12" name="TextBox 28"/>
          <p:cNvSpPr txBox="1">
            <a:spLocks noChangeArrowheads="1"/>
          </p:cNvSpPr>
          <p:nvPr/>
        </p:nvSpPr>
        <p:spPr bwMode="auto">
          <a:xfrm>
            <a:off x="827584" y="3943147"/>
            <a:ext cx="7674002" cy="167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0A1D6E"/>
                </a:solidFill>
              </a:rPr>
              <a:t>Перспективные разработки в области систем автономного транспорта</a:t>
            </a:r>
          </a:p>
        </p:txBody>
      </p:sp>
      <p:sp>
        <p:nvSpPr>
          <p:cNvPr id="13" name="Равнобедренный треугольник 18"/>
          <p:cNvSpPr/>
          <p:nvPr/>
        </p:nvSpPr>
        <p:spPr bwMode="auto">
          <a:xfrm>
            <a:off x="1571604" y="2571744"/>
            <a:ext cx="2071702" cy="571504"/>
          </a:xfrm>
          <a:prstGeom prst="triangle">
            <a:avLst>
              <a:gd name="adj" fmla="val 50000"/>
            </a:avLst>
          </a:prstGeom>
          <a:solidFill>
            <a:srgbClr val="0A32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9"/>
          <p:cNvSpPr/>
          <p:nvPr/>
        </p:nvSpPr>
        <p:spPr bwMode="auto">
          <a:xfrm>
            <a:off x="-32" y="1071546"/>
            <a:ext cx="3857652" cy="2160000"/>
          </a:xfrm>
          <a:prstGeom prst="rect">
            <a:avLst/>
          </a:prstGeom>
          <a:solidFill>
            <a:srgbClr val="0A3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араллелограмм 22"/>
          <p:cNvSpPr/>
          <p:nvPr/>
        </p:nvSpPr>
        <p:spPr bwMode="auto">
          <a:xfrm>
            <a:off x="0" y="1071546"/>
            <a:ext cx="6048000" cy="2160000"/>
          </a:xfrm>
          <a:prstGeom prst="parallelogram">
            <a:avLst>
              <a:gd name="adj" fmla="val 101857"/>
            </a:avLst>
          </a:prstGeom>
          <a:solidFill>
            <a:srgbClr val="0A3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Изображение 13" descr="ETU_main_logo_GoldHorizontal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54220" y="1794645"/>
            <a:ext cx="3992617" cy="76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/>
          <p:nvPr/>
        </p:nvSpPr>
        <p:spPr bwMode="auto">
          <a:xfrm>
            <a:off x="6300788" y="1125538"/>
            <a:ext cx="503237" cy="790575"/>
          </a:xfrm>
          <a:prstGeom prst="rect">
            <a:avLst/>
          </a:prstGeom>
          <a:gradFill>
            <a:gsLst>
              <a:gs pos="68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188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8"/>
          <p:cNvSpPr/>
          <p:nvPr/>
        </p:nvSpPr>
        <p:spPr bwMode="auto">
          <a:xfrm>
            <a:off x="0" y="0"/>
            <a:ext cx="9180513" cy="1125538"/>
          </a:xfrm>
          <a:prstGeom prst="rect">
            <a:avLst/>
          </a:prstGeom>
          <a:gradFill>
            <a:gsLst>
              <a:gs pos="0">
                <a:srgbClr val="0E278A"/>
              </a:gs>
              <a:gs pos="83000">
                <a:srgbClr val="050D3F"/>
              </a:gs>
            </a:gsLst>
            <a:lin ang="558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9"/>
          <p:cNvSpPr/>
          <p:nvPr/>
        </p:nvSpPr>
        <p:spPr bwMode="auto">
          <a:xfrm>
            <a:off x="0" y="720724"/>
            <a:ext cx="6300788" cy="9794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Название 7"/>
          <p:cNvSpPr>
            <a:spLocks noGrp="1"/>
          </p:cNvSpPr>
          <p:nvPr>
            <p:ph type="title"/>
          </p:nvPr>
        </p:nvSpPr>
        <p:spPr bwMode="auto">
          <a:xfrm>
            <a:off x="1" y="714357"/>
            <a:ext cx="6286512" cy="64294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50D3F"/>
                </a:solidFill>
                <a:latin typeface="Gill Sans SemiBold"/>
              </a:rPr>
              <a:t>НАПРАВЛЕНИЯ ИССЛЕДОВАНИЙ </a:t>
            </a:r>
            <a:r>
              <a:rPr lang="ru-RU" sz="2000" b="1" dirty="0" err="1">
                <a:solidFill>
                  <a:srgbClr val="050D3F"/>
                </a:solidFill>
                <a:latin typeface="Gill Sans SemiBold"/>
              </a:rPr>
              <a:t>СПбГЭТУ</a:t>
            </a:r>
            <a:endParaRPr lang="ru-RU" sz="2000" b="1" dirty="0">
              <a:solidFill>
                <a:srgbClr val="050D3F"/>
              </a:solidFill>
              <a:latin typeface="Gill Sans SemiBold"/>
            </a:endParaRPr>
          </a:p>
        </p:txBody>
      </p:sp>
      <p:pic>
        <p:nvPicPr>
          <p:cNvPr id="8" name="Изображение 10" descr="ETU_FUll_Logo_white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69296" y="175005"/>
            <a:ext cx="2620513" cy="68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15"/>
          <p:cNvSpPr/>
          <p:nvPr/>
        </p:nvSpPr>
        <p:spPr bwMode="auto">
          <a:xfrm>
            <a:off x="6300788" y="1125538"/>
            <a:ext cx="2879725" cy="215899"/>
          </a:xfrm>
          <a:prstGeom prst="rect">
            <a:avLst/>
          </a:prstGeom>
          <a:gradFill>
            <a:gsLst>
              <a:gs pos="0">
                <a:srgbClr val="9E5100"/>
              </a:gs>
              <a:gs pos="24000">
                <a:srgbClr val="E4931E"/>
              </a:gs>
              <a:gs pos="89000">
                <a:srgbClr val="CB7A0A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одержимое 2"/>
          <p:cNvSpPr>
            <a:spLocks noGrp="1"/>
          </p:cNvSpPr>
          <p:nvPr>
            <p:ph idx="1"/>
          </p:nvPr>
        </p:nvSpPr>
        <p:spPr>
          <a:xfrm>
            <a:off x="34901" y="1035828"/>
            <a:ext cx="6251612" cy="5525635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1600" b="1" kern="1200" dirty="0">
                <a:solidFill>
                  <a:srgbClr val="0A1B67"/>
                </a:solidFill>
                <a:cs typeface="Arial" panose="020B0604020202020204" pitchFamily="34" charset="0"/>
              </a:rPr>
              <a:t>Разработка систем электродвижения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altLang="ru-RU" sz="1600" b="0" i="1" kern="1200" dirty="0">
                <a:solidFill>
                  <a:srgbClr val="0A1B67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Повышение </a:t>
            </a:r>
            <a:r>
              <a:rPr lang="ru-RU" altLang="ru-RU" sz="1600" b="0" i="1" kern="1200" dirty="0" err="1">
                <a:solidFill>
                  <a:srgbClr val="0A1B67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энергоэффективности</a:t>
            </a:r>
            <a:r>
              <a:rPr lang="ru-RU" altLang="ru-RU" sz="1600" b="0" i="1" kern="1200" dirty="0">
                <a:solidFill>
                  <a:srgbClr val="0A1B67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тяговых приводов перспективного электротранспорта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altLang="ru-RU" sz="1600" b="0" i="1" kern="1200" dirty="0">
                <a:solidFill>
                  <a:srgbClr val="0A1B67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Исследование применения традиционных и перспективных подходов к проектированию систем управления на основе электропривода</a:t>
            </a:r>
            <a:r>
              <a:rPr lang="ru-RU" altLang="ru-RU" sz="1600" b="0" kern="1200" dirty="0">
                <a:solidFill>
                  <a:srgbClr val="0A1B67"/>
                </a:solidFill>
                <a:cs typeface="Arial" panose="020B0604020202020204" pitchFamily="34" charset="0"/>
              </a:rPr>
              <a:t>.</a:t>
            </a:r>
            <a:endParaRPr lang="en-US" altLang="ru-RU" sz="1600" b="0" kern="1200" dirty="0">
              <a:solidFill>
                <a:srgbClr val="0A1B67"/>
              </a:solidFill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1600" b="1" kern="1200" dirty="0">
                <a:solidFill>
                  <a:srgbClr val="0A1B67"/>
                </a:solidFill>
                <a:cs typeface="Arial" panose="020B0604020202020204" pitchFamily="34" charset="0"/>
              </a:rPr>
              <a:t>Разработка систем управления движением транспортных средств, включая разработку автопилота</a:t>
            </a:r>
          </a:p>
          <a:p>
            <a:pPr marL="342900" lvl="0" indent="-342900" algn="just" rtl="0">
              <a:buFont typeface="Wingdings" panose="05000000000000000000" pitchFamily="2" charset="2"/>
              <a:buChar char="Ø"/>
            </a:pPr>
            <a:r>
              <a:rPr lang="ru-RU" altLang="ru-RU" sz="1600" b="0" i="1" kern="1200" dirty="0">
                <a:solidFill>
                  <a:srgbClr val="0A1B67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Разработка систем управления движением моб</a:t>
            </a:r>
            <a:r>
              <a:rPr lang="ru-RU" altLang="ru-RU" sz="1600" b="0" i="1" dirty="0">
                <a:solidFill>
                  <a:srgbClr val="0A1B67"/>
                </a:solidFill>
              </a:rPr>
              <a:t>ильных роботов с учетом динамики исполнительных приводов</a:t>
            </a:r>
            <a:r>
              <a:rPr lang="en-US" altLang="ru-RU" sz="1600" b="0" i="1" dirty="0">
                <a:solidFill>
                  <a:srgbClr val="0A1B67"/>
                </a:solidFill>
              </a:rPr>
              <a:t>.</a:t>
            </a:r>
          </a:p>
          <a:p>
            <a:pPr marL="342900" lvl="0" indent="-342900" algn="just" rtl="0" eaLnBrk="0" fontAlgn="base" hangingPunct="0">
              <a:buFont typeface="Wingdings" panose="05000000000000000000" pitchFamily="2" charset="2"/>
              <a:buChar char="Ø"/>
              <a:defRPr/>
            </a:pPr>
            <a:r>
              <a:rPr lang="ru-RU" altLang="ru-RU" sz="1600" b="0" i="1" kern="1200" dirty="0">
                <a:solidFill>
                  <a:srgbClr val="0A1B67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Разработка систем технического зрения для оценки окружающей обстановки при формировании траектории движения</a:t>
            </a:r>
          </a:p>
          <a:p>
            <a:pPr marL="342900" lvl="0" indent="-342900" algn="just" rtl="0" eaLnBrk="0" fontAlgn="base" hangingPunct="0">
              <a:buFont typeface="Wingdings" panose="05000000000000000000" pitchFamily="2" charset="2"/>
              <a:buChar char="Ø"/>
              <a:defRPr/>
            </a:pPr>
            <a:r>
              <a:rPr lang="ru-RU" altLang="ru-RU" sz="1600" b="0" i="1" dirty="0">
                <a:solidFill>
                  <a:srgbClr val="0A1B67"/>
                </a:solidFill>
              </a:rPr>
              <a:t>Разработка систем навигации мобильных роботов с применением спутниковой навигации,  систем инерциальных датчиков и систем технического зрения</a:t>
            </a:r>
            <a:r>
              <a:rPr lang="en-US" altLang="ru-RU" sz="1600" b="0" i="1" dirty="0">
                <a:solidFill>
                  <a:srgbClr val="0A1B67"/>
                </a:solidFill>
              </a:rPr>
              <a:t>.</a:t>
            </a:r>
            <a:endParaRPr lang="ru-RU" altLang="ru-RU" sz="1600" b="0" i="1" kern="1200" dirty="0">
              <a:solidFill>
                <a:srgbClr val="0A1B67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altLang="ru-RU" sz="1600" b="1" kern="1200" dirty="0">
                <a:solidFill>
                  <a:srgbClr val="0A1B67"/>
                </a:solidFill>
                <a:cs typeface="Arial" panose="020B0604020202020204" pitchFamily="34" charset="0"/>
              </a:rPr>
              <a:t>Разработка радаров мм диапазона для применения в системах </a:t>
            </a:r>
            <a:r>
              <a:rPr lang="en-US" altLang="ru-RU" sz="1600" b="1" kern="1200" dirty="0">
                <a:solidFill>
                  <a:srgbClr val="0A1B67"/>
                </a:solidFill>
                <a:cs typeface="Arial" panose="020B0604020202020204" pitchFamily="34" charset="0"/>
              </a:rPr>
              <a:t>ADAS</a:t>
            </a:r>
            <a:endParaRPr lang="ru-RU" altLang="ru-RU" sz="1600" b="1" kern="1200" dirty="0">
              <a:solidFill>
                <a:srgbClr val="0A1B67"/>
              </a:solidFill>
              <a:cs typeface="Arial" panose="020B0604020202020204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08" y="1340768"/>
            <a:ext cx="2744184" cy="183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1413" y="3212976"/>
            <a:ext cx="2737129" cy="181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7"/>
          <a:stretch>
            <a:fillRect/>
          </a:stretch>
        </p:blipFill>
        <p:spPr bwMode="auto">
          <a:xfrm>
            <a:off x="6321412" y="5085184"/>
            <a:ext cx="2733479" cy="170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920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ятиугольник 60"/>
          <p:cNvSpPr/>
          <p:nvPr/>
        </p:nvSpPr>
        <p:spPr bwMode="auto">
          <a:xfrm>
            <a:off x="6929423" y="5506670"/>
            <a:ext cx="1925936" cy="286708"/>
          </a:xfrm>
          <a:prstGeom prst="homePlate">
            <a:avLst>
              <a:gd name="adj" fmla="val 34770"/>
            </a:avLst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61"/>
          <p:cNvSpPr txBox="1"/>
          <p:nvPr/>
        </p:nvSpPr>
        <p:spPr bwMode="auto">
          <a:xfrm>
            <a:off x="7072299" y="5506670"/>
            <a:ext cx="16430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050D3F"/>
                </a:solidFill>
                <a:latin typeface="Gill Sans SemiBold"/>
                <a:ea typeface="Arial"/>
                <a:cs typeface="Arial"/>
              </a:rPr>
              <a:t>Python, C, C++</a:t>
            </a:r>
            <a:endParaRPr lang="ru-RU" sz="1050" dirty="0">
              <a:solidFill>
                <a:srgbClr val="050D3F"/>
              </a:solidFill>
              <a:latin typeface="Gill Sans SemiBold"/>
              <a:ea typeface="Arial"/>
              <a:cs typeface="Arial"/>
            </a:endParaRPr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6300788" y="1125538"/>
            <a:ext cx="503237" cy="790575"/>
          </a:xfrm>
          <a:prstGeom prst="rect">
            <a:avLst/>
          </a:prstGeom>
          <a:gradFill>
            <a:gsLst>
              <a:gs pos="68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188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8"/>
          <p:cNvSpPr/>
          <p:nvPr/>
        </p:nvSpPr>
        <p:spPr bwMode="auto">
          <a:xfrm>
            <a:off x="0" y="0"/>
            <a:ext cx="9180513" cy="1125538"/>
          </a:xfrm>
          <a:prstGeom prst="rect">
            <a:avLst/>
          </a:prstGeom>
          <a:gradFill>
            <a:gsLst>
              <a:gs pos="0">
                <a:srgbClr val="0E278A"/>
              </a:gs>
              <a:gs pos="83000">
                <a:srgbClr val="050D3F"/>
              </a:gs>
            </a:gsLst>
            <a:lin ang="558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9"/>
          <p:cNvSpPr/>
          <p:nvPr/>
        </p:nvSpPr>
        <p:spPr bwMode="auto">
          <a:xfrm>
            <a:off x="0" y="720724"/>
            <a:ext cx="6300788" cy="9794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Название 7"/>
          <p:cNvSpPr>
            <a:spLocks noGrp="1"/>
          </p:cNvSpPr>
          <p:nvPr>
            <p:ph type="title"/>
          </p:nvPr>
        </p:nvSpPr>
        <p:spPr bwMode="auto">
          <a:xfrm>
            <a:off x="1" y="714357"/>
            <a:ext cx="6286512" cy="64294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50D3F"/>
                </a:solidFill>
                <a:latin typeface="Gill Sans SemiBold"/>
              </a:rPr>
              <a:t>ПРОЕКТЫ ФЭА </a:t>
            </a:r>
            <a:r>
              <a:rPr lang="ru-RU" sz="2000" b="1" dirty="0" err="1">
                <a:solidFill>
                  <a:srgbClr val="050D3F"/>
                </a:solidFill>
                <a:latin typeface="Gill Sans SemiBold"/>
              </a:rPr>
              <a:t>СПбГЭТУ</a:t>
            </a:r>
            <a:endParaRPr lang="ru-RU" sz="2000" b="1" dirty="0">
              <a:solidFill>
                <a:srgbClr val="050D3F"/>
              </a:solidFill>
              <a:latin typeface="Gill Sans SemiBold"/>
            </a:endParaRPr>
          </a:p>
        </p:txBody>
      </p:sp>
      <p:sp>
        <p:nvSpPr>
          <p:cNvPr id="11" name="Прямоугольник 15"/>
          <p:cNvSpPr/>
          <p:nvPr/>
        </p:nvSpPr>
        <p:spPr bwMode="auto">
          <a:xfrm>
            <a:off x="6300788" y="1125538"/>
            <a:ext cx="2879725" cy="215899"/>
          </a:xfrm>
          <a:prstGeom prst="rect">
            <a:avLst/>
          </a:prstGeom>
          <a:gradFill>
            <a:gsLst>
              <a:gs pos="0">
                <a:srgbClr val="9E5100"/>
              </a:gs>
              <a:gs pos="24000">
                <a:srgbClr val="E4931E"/>
              </a:gs>
              <a:gs pos="89000">
                <a:srgbClr val="CB7A0A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Рисунок 16" descr="cmf-next1-1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43042" y="2695622"/>
            <a:ext cx="6143635" cy="3010382"/>
          </a:xfrm>
          <a:prstGeom prst="rect">
            <a:avLst/>
          </a:prstGeom>
        </p:spPr>
      </p:pic>
      <p:sp>
        <p:nvSpPr>
          <p:cNvPr id="13" name="TextBox 17"/>
          <p:cNvSpPr txBox="1"/>
          <p:nvPr/>
        </p:nvSpPr>
        <p:spPr bwMode="auto">
          <a:xfrm>
            <a:off x="6804025" y="3194417"/>
            <a:ext cx="214314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Wingdings"/>
              <a:buChar char="§"/>
              <a:defRPr/>
            </a:pPr>
            <a:r>
              <a:rPr lang="ru-RU" sz="1050" dirty="0">
                <a:solidFill>
                  <a:srgbClr val="050D3F"/>
                </a:solidFill>
                <a:latin typeface="Gill Sans SemiBold"/>
                <a:ea typeface="Arial"/>
                <a:cs typeface="Arial"/>
              </a:rPr>
              <a:t>Подсистема формирования траектории при выполнении маневров;</a:t>
            </a:r>
          </a:p>
          <a:p>
            <a:pPr>
              <a:spcBef>
                <a:spcPts val="600"/>
              </a:spcBef>
              <a:buFont typeface="Wingdings"/>
              <a:buChar char="§"/>
              <a:defRPr/>
            </a:pPr>
            <a:r>
              <a:rPr lang="ru-RU" sz="1050" dirty="0">
                <a:solidFill>
                  <a:srgbClr val="050D3F"/>
                </a:solidFill>
                <a:latin typeface="Gill Sans SemiBold"/>
                <a:ea typeface="Arial"/>
                <a:cs typeface="Arial"/>
              </a:rPr>
              <a:t>Подсистема сбора, хранения и обработки информации;</a:t>
            </a:r>
          </a:p>
          <a:p>
            <a:pPr>
              <a:spcBef>
                <a:spcPts val="600"/>
              </a:spcBef>
              <a:buFont typeface="Wingdings"/>
              <a:buChar char="§"/>
              <a:defRPr/>
            </a:pPr>
            <a:r>
              <a:rPr lang="ru-RU" sz="1050" dirty="0">
                <a:solidFill>
                  <a:srgbClr val="050D3F"/>
                </a:solidFill>
                <a:latin typeface="Gill Sans SemiBold"/>
                <a:ea typeface="Arial"/>
                <a:cs typeface="Arial"/>
              </a:rPr>
              <a:t>Подсистема связи.</a:t>
            </a:r>
          </a:p>
        </p:txBody>
      </p:sp>
      <p:sp>
        <p:nvSpPr>
          <p:cNvPr id="14" name="TextBox 18"/>
          <p:cNvSpPr txBox="1"/>
          <p:nvPr/>
        </p:nvSpPr>
        <p:spPr bwMode="auto">
          <a:xfrm>
            <a:off x="285688" y="2388036"/>
            <a:ext cx="37861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50">
                <a:solidFill>
                  <a:srgbClr val="050D3F"/>
                </a:solidFill>
                <a:latin typeface="Gill Sans SemiBold"/>
                <a:ea typeface="Arial"/>
                <a:cs typeface="Arial"/>
              </a:rPr>
              <a:t>Система стереозрения для ориентации в пространстве</a:t>
            </a:r>
          </a:p>
        </p:txBody>
      </p:sp>
      <p:sp>
        <p:nvSpPr>
          <p:cNvPr id="15" name="TextBox 19"/>
          <p:cNvSpPr txBox="1"/>
          <p:nvPr/>
        </p:nvSpPr>
        <p:spPr bwMode="auto">
          <a:xfrm>
            <a:off x="6786578" y="4695886"/>
            <a:ext cx="221457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50">
                <a:solidFill>
                  <a:srgbClr val="050D3F"/>
                </a:solidFill>
                <a:latin typeface="Gill Sans SemiBold"/>
                <a:ea typeface="Arial"/>
                <a:cs typeface="Arial"/>
              </a:rPr>
              <a:t>Электроприводы и система управления приводами руля/тормоза</a:t>
            </a:r>
            <a:endParaRPr/>
          </a:p>
        </p:txBody>
      </p:sp>
      <p:sp>
        <p:nvSpPr>
          <p:cNvPr id="16" name="TextBox 20"/>
          <p:cNvSpPr txBox="1"/>
          <p:nvPr/>
        </p:nvSpPr>
        <p:spPr bwMode="auto">
          <a:xfrm>
            <a:off x="214282" y="3695754"/>
            <a:ext cx="2428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50">
                <a:solidFill>
                  <a:srgbClr val="050D3F"/>
                </a:solidFill>
                <a:latin typeface="Gill Sans SemiBold"/>
                <a:ea typeface="Arial"/>
                <a:cs typeface="Arial"/>
              </a:rPr>
              <a:t>Система детектирования неровностей поверхности</a:t>
            </a:r>
            <a:endParaRPr/>
          </a:p>
        </p:txBody>
      </p:sp>
      <p:cxnSp>
        <p:nvCxnSpPr>
          <p:cNvPr id="17" name="Прямая со стрелкой 21"/>
          <p:cNvCxnSpPr>
            <a:cxnSpLocks/>
          </p:cNvCxnSpPr>
          <p:nvPr/>
        </p:nvCxnSpPr>
        <p:spPr bwMode="auto">
          <a:xfrm rot="16199999" flipH="1">
            <a:off x="1964545" y="4231539"/>
            <a:ext cx="857256" cy="785818"/>
          </a:xfrm>
          <a:prstGeom prst="straightConnector1">
            <a:avLst/>
          </a:prstGeom>
          <a:ln>
            <a:solidFill>
              <a:srgbClr val="BB8D5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22"/>
          <p:cNvCxnSpPr>
            <a:cxnSpLocks/>
          </p:cNvCxnSpPr>
          <p:nvPr/>
        </p:nvCxnSpPr>
        <p:spPr bwMode="auto">
          <a:xfrm rot="10800000">
            <a:off x="4214842" y="4410134"/>
            <a:ext cx="2571736" cy="928694"/>
          </a:xfrm>
          <a:prstGeom prst="straightConnector1">
            <a:avLst/>
          </a:prstGeom>
          <a:ln>
            <a:solidFill>
              <a:srgbClr val="BB8D5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23"/>
          <p:cNvCxnSpPr>
            <a:cxnSpLocks/>
          </p:cNvCxnSpPr>
          <p:nvPr/>
        </p:nvCxnSpPr>
        <p:spPr bwMode="auto">
          <a:xfrm rot="10800000">
            <a:off x="285752" y="4195820"/>
            <a:ext cx="1714512" cy="1587"/>
          </a:xfrm>
          <a:prstGeom prst="line">
            <a:avLst/>
          </a:prstGeom>
          <a:ln>
            <a:solidFill>
              <a:srgbClr val="BB8D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24"/>
          <p:cNvCxnSpPr>
            <a:cxnSpLocks/>
          </p:cNvCxnSpPr>
          <p:nvPr/>
        </p:nvCxnSpPr>
        <p:spPr bwMode="auto">
          <a:xfrm rot="10800000">
            <a:off x="6786578" y="5338828"/>
            <a:ext cx="2143140" cy="1587"/>
          </a:xfrm>
          <a:prstGeom prst="line">
            <a:avLst/>
          </a:prstGeom>
          <a:ln>
            <a:solidFill>
              <a:srgbClr val="BB8D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5"/>
          <p:cNvCxnSpPr>
            <a:cxnSpLocks/>
          </p:cNvCxnSpPr>
          <p:nvPr/>
        </p:nvCxnSpPr>
        <p:spPr bwMode="auto">
          <a:xfrm>
            <a:off x="4017911" y="2679342"/>
            <a:ext cx="554121" cy="230594"/>
          </a:xfrm>
          <a:prstGeom prst="straightConnector1">
            <a:avLst/>
          </a:prstGeom>
          <a:ln>
            <a:solidFill>
              <a:srgbClr val="BB8D5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6"/>
          <p:cNvCxnSpPr>
            <a:cxnSpLocks/>
          </p:cNvCxnSpPr>
          <p:nvPr/>
        </p:nvCxnSpPr>
        <p:spPr bwMode="auto">
          <a:xfrm flipH="1">
            <a:off x="3286116" y="2695621"/>
            <a:ext cx="731763" cy="714381"/>
          </a:xfrm>
          <a:prstGeom prst="straightConnector1">
            <a:avLst/>
          </a:prstGeom>
          <a:ln>
            <a:solidFill>
              <a:srgbClr val="BB8D5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8"/>
          <p:cNvCxnSpPr>
            <a:cxnSpLocks/>
          </p:cNvCxnSpPr>
          <p:nvPr/>
        </p:nvCxnSpPr>
        <p:spPr bwMode="auto">
          <a:xfrm flipH="1" flipV="1">
            <a:off x="285688" y="2673789"/>
            <a:ext cx="3732191" cy="8647"/>
          </a:xfrm>
          <a:prstGeom prst="line">
            <a:avLst/>
          </a:prstGeom>
          <a:ln>
            <a:solidFill>
              <a:srgbClr val="BB8D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9"/>
          <p:cNvCxnSpPr>
            <a:cxnSpLocks/>
          </p:cNvCxnSpPr>
          <p:nvPr/>
        </p:nvCxnSpPr>
        <p:spPr bwMode="auto">
          <a:xfrm flipH="1">
            <a:off x="5214975" y="2702682"/>
            <a:ext cx="1022304" cy="1278824"/>
          </a:xfrm>
          <a:prstGeom prst="straightConnector1">
            <a:avLst/>
          </a:prstGeom>
          <a:ln>
            <a:solidFill>
              <a:srgbClr val="BB8D5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30"/>
          <p:cNvSpPr txBox="1"/>
          <p:nvPr/>
        </p:nvSpPr>
        <p:spPr bwMode="auto">
          <a:xfrm>
            <a:off x="6154738" y="2428520"/>
            <a:ext cx="29289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50" dirty="0">
                <a:solidFill>
                  <a:srgbClr val="050D3F"/>
                </a:solidFill>
                <a:latin typeface="Gill Sans SemiBold"/>
                <a:ea typeface="Arial"/>
                <a:cs typeface="Arial"/>
              </a:rPr>
              <a:t>Центральное вычислительное устройство</a:t>
            </a:r>
            <a:endParaRPr dirty="0"/>
          </a:p>
        </p:txBody>
      </p:sp>
      <p:cxnSp>
        <p:nvCxnSpPr>
          <p:cNvPr id="26" name="Прямая соединительная линия 31"/>
          <p:cNvCxnSpPr>
            <a:cxnSpLocks/>
          </p:cNvCxnSpPr>
          <p:nvPr/>
        </p:nvCxnSpPr>
        <p:spPr bwMode="auto">
          <a:xfrm rot="10800000">
            <a:off x="6237279" y="2696981"/>
            <a:ext cx="2714644" cy="1587"/>
          </a:xfrm>
          <a:prstGeom prst="line">
            <a:avLst/>
          </a:prstGeom>
          <a:ln>
            <a:solidFill>
              <a:srgbClr val="BB8D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48"/>
          <p:cNvSpPr/>
          <p:nvPr/>
        </p:nvSpPr>
        <p:spPr bwMode="auto">
          <a:xfrm>
            <a:off x="4714845" y="5506670"/>
            <a:ext cx="2357454" cy="286708"/>
          </a:xfrm>
          <a:prstGeom prst="rect">
            <a:avLst/>
          </a:prstGeom>
          <a:solidFill>
            <a:srgbClr val="0A3291"/>
          </a:solidFill>
          <a:ln>
            <a:solidFill>
              <a:srgbClr val="0C179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Текст 8"/>
          <p:cNvSpPr txBox="1"/>
          <p:nvPr/>
        </p:nvSpPr>
        <p:spPr bwMode="auto">
          <a:xfrm>
            <a:off x="4714845" y="5531349"/>
            <a:ext cx="2879725" cy="33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050" b="1">
                <a:solidFill>
                  <a:schemeClr val="bg1"/>
                </a:solidFill>
                <a:latin typeface="Gill Sans SemiBold"/>
                <a:ea typeface="Arial"/>
                <a:cs typeface="Arial"/>
              </a:rPr>
              <a:t>Языки программирования</a:t>
            </a:r>
          </a:p>
        </p:txBody>
      </p:sp>
      <p:sp>
        <p:nvSpPr>
          <p:cNvPr id="29" name="Пятиугольник 53"/>
          <p:cNvSpPr/>
          <p:nvPr/>
        </p:nvSpPr>
        <p:spPr bwMode="auto">
          <a:xfrm>
            <a:off x="2503219" y="5826391"/>
            <a:ext cx="6352140" cy="413911"/>
          </a:xfrm>
          <a:prstGeom prst="homePlate">
            <a:avLst>
              <a:gd name="adj" fmla="val 25911"/>
            </a:avLst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54"/>
          <p:cNvSpPr/>
          <p:nvPr/>
        </p:nvSpPr>
        <p:spPr bwMode="auto">
          <a:xfrm>
            <a:off x="252765" y="5826391"/>
            <a:ext cx="2357453" cy="415498"/>
          </a:xfrm>
          <a:prstGeom prst="rect">
            <a:avLst/>
          </a:prstGeom>
          <a:solidFill>
            <a:srgbClr val="0A3291"/>
          </a:solidFill>
          <a:ln>
            <a:solidFill>
              <a:srgbClr val="0C179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Текст 8"/>
          <p:cNvSpPr txBox="1"/>
          <p:nvPr/>
        </p:nvSpPr>
        <p:spPr bwMode="auto">
          <a:xfrm>
            <a:off x="285592" y="5920318"/>
            <a:ext cx="2879725" cy="32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050" b="1" dirty="0">
                <a:solidFill>
                  <a:schemeClr val="bg1"/>
                </a:solidFill>
                <a:latin typeface="Gill Sans SemiBold"/>
                <a:ea typeface="Arial"/>
                <a:cs typeface="Arial"/>
              </a:rPr>
              <a:t>Аппаратное обеспечение</a:t>
            </a:r>
          </a:p>
        </p:txBody>
      </p:sp>
      <p:sp>
        <p:nvSpPr>
          <p:cNvPr id="32" name="Пятиугольник 56"/>
          <p:cNvSpPr/>
          <p:nvPr/>
        </p:nvSpPr>
        <p:spPr bwMode="auto">
          <a:xfrm>
            <a:off x="2571705" y="5506670"/>
            <a:ext cx="1835182" cy="286708"/>
          </a:xfrm>
          <a:prstGeom prst="homePlate">
            <a:avLst>
              <a:gd name="adj" fmla="val 25911"/>
            </a:avLst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57"/>
          <p:cNvSpPr/>
          <p:nvPr/>
        </p:nvSpPr>
        <p:spPr bwMode="auto">
          <a:xfrm>
            <a:off x="261897" y="5506670"/>
            <a:ext cx="2357454" cy="286708"/>
          </a:xfrm>
          <a:prstGeom prst="rect">
            <a:avLst/>
          </a:prstGeom>
          <a:solidFill>
            <a:srgbClr val="0A3291"/>
          </a:solidFill>
          <a:ln>
            <a:solidFill>
              <a:srgbClr val="0C179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Текст 8"/>
          <p:cNvSpPr txBox="1"/>
          <p:nvPr/>
        </p:nvSpPr>
        <p:spPr bwMode="auto">
          <a:xfrm>
            <a:off x="285689" y="5531349"/>
            <a:ext cx="2357453" cy="33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050" b="1" dirty="0">
                <a:solidFill>
                  <a:schemeClr val="bg1"/>
                </a:solidFill>
                <a:latin typeface="Gill Sans SemiBold"/>
                <a:ea typeface="Arial"/>
                <a:cs typeface="Arial"/>
              </a:rPr>
              <a:t>Используемые технологии</a:t>
            </a:r>
          </a:p>
        </p:txBody>
      </p:sp>
      <p:sp>
        <p:nvSpPr>
          <p:cNvPr id="35" name="TextBox 59"/>
          <p:cNvSpPr txBox="1"/>
          <p:nvPr/>
        </p:nvSpPr>
        <p:spPr bwMode="auto">
          <a:xfrm>
            <a:off x="2646094" y="5842768"/>
            <a:ext cx="63550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50" dirty="0">
                <a:solidFill>
                  <a:srgbClr val="050D3F"/>
                </a:solidFill>
                <a:latin typeface="Gill Sans SemiBold"/>
                <a:ea typeface="Arial"/>
                <a:cs typeface="Arial"/>
              </a:rPr>
              <a:t>бортовой компьютер, микроконтроллерная система управления, </a:t>
            </a:r>
            <a:r>
              <a:rPr lang="ru-RU" sz="1050" dirty="0" err="1">
                <a:solidFill>
                  <a:srgbClr val="050D3F"/>
                </a:solidFill>
                <a:latin typeface="Gill Sans SemiBold"/>
                <a:ea typeface="Arial"/>
                <a:cs typeface="Arial"/>
              </a:rPr>
              <a:t>лидар</a:t>
            </a:r>
            <a:r>
              <a:rPr lang="ru-RU" sz="1050" dirty="0">
                <a:solidFill>
                  <a:srgbClr val="050D3F"/>
                </a:solidFill>
                <a:latin typeface="Gill Sans SemiBold"/>
                <a:ea typeface="Arial"/>
                <a:cs typeface="Arial"/>
              </a:rPr>
              <a:t>, ультразвуковые датчики расстояния, средства дистанционного управления, </a:t>
            </a:r>
            <a:r>
              <a:rPr lang="en-US" sz="1050" dirty="0">
                <a:solidFill>
                  <a:srgbClr val="050D3F"/>
                </a:solidFill>
                <a:latin typeface="Gill Sans SemiBold"/>
                <a:ea typeface="Arial"/>
                <a:cs typeface="Arial"/>
              </a:rPr>
              <a:t>GPS RTK</a:t>
            </a:r>
            <a:r>
              <a:rPr lang="ru-RU" sz="1050" dirty="0">
                <a:solidFill>
                  <a:srgbClr val="050D3F"/>
                </a:solidFill>
                <a:latin typeface="Gill Sans SemiBold"/>
                <a:ea typeface="Arial"/>
                <a:cs typeface="Arial"/>
              </a:rPr>
              <a:t>, системы инерциальных датчиков</a:t>
            </a:r>
            <a:endParaRPr sz="1050" dirty="0"/>
          </a:p>
        </p:txBody>
      </p:sp>
      <p:sp>
        <p:nvSpPr>
          <p:cNvPr id="36" name="TextBox 52"/>
          <p:cNvSpPr txBox="1"/>
          <p:nvPr/>
        </p:nvSpPr>
        <p:spPr bwMode="auto">
          <a:xfrm>
            <a:off x="2643143" y="5506670"/>
            <a:ext cx="16430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50">
                <a:solidFill>
                  <a:srgbClr val="050D3F"/>
                </a:solidFill>
                <a:latin typeface="Gill Sans SemiBold"/>
                <a:ea typeface="Arial"/>
                <a:cs typeface="Arial"/>
              </a:rPr>
              <a:t>ROS</a:t>
            </a:r>
            <a:r>
              <a:rPr lang="ru-RU" sz="1050">
                <a:solidFill>
                  <a:srgbClr val="050D3F"/>
                </a:solidFill>
                <a:latin typeface="Gill Sans SemiBold"/>
                <a:ea typeface="Arial"/>
                <a:cs typeface="Arial"/>
              </a:rPr>
              <a:t>, </a:t>
            </a:r>
            <a:r>
              <a:rPr lang="en-US" sz="1050">
                <a:solidFill>
                  <a:srgbClr val="050D3F"/>
                </a:solidFill>
                <a:latin typeface="Gill Sans SemiBold"/>
                <a:ea typeface="Arial"/>
                <a:cs typeface="Arial"/>
              </a:rPr>
              <a:t>RTOS</a:t>
            </a:r>
            <a:endParaRPr lang="ru-RU" sz="1050">
              <a:solidFill>
                <a:srgbClr val="050D3F"/>
              </a:solidFill>
              <a:latin typeface="Gill Sans SemiBold"/>
              <a:ea typeface="Arial"/>
              <a:cs typeface="Arial"/>
            </a:endParaRPr>
          </a:p>
        </p:txBody>
      </p:sp>
      <p:sp>
        <p:nvSpPr>
          <p:cNvPr id="37" name="Пятиугольник 67"/>
          <p:cNvSpPr/>
          <p:nvPr/>
        </p:nvSpPr>
        <p:spPr bwMode="auto">
          <a:xfrm rot="5400000">
            <a:off x="1046087" y="4061282"/>
            <a:ext cx="389216" cy="1910017"/>
          </a:xfrm>
          <a:prstGeom prst="homePlate">
            <a:avLst>
              <a:gd name="adj" fmla="val 25911"/>
            </a:avLst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рямоугольник 68"/>
          <p:cNvSpPr/>
          <p:nvPr/>
        </p:nvSpPr>
        <p:spPr bwMode="auto">
          <a:xfrm>
            <a:off x="285688" y="4512117"/>
            <a:ext cx="1910017" cy="286708"/>
          </a:xfrm>
          <a:prstGeom prst="rect">
            <a:avLst/>
          </a:prstGeom>
          <a:solidFill>
            <a:srgbClr val="0A3291"/>
          </a:solidFill>
          <a:ln>
            <a:solidFill>
              <a:srgbClr val="0C179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TextBox 69"/>
          <p:cNvSpPr txBox="1"/>
          <p:nvPr/>
        </p:nvSpPr>
        <p:spPr bwMode="auto">
          <a:xfrm>
            <a:off x="285592" y="4834019"/>
            <a:ext cx="22145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50" dirty="0">
                <a:solidFill>
                  <a:srgbClr val="050D3F"/>
                </a:solidFill>
                <a:latin typeface="Gill Sans SemiBold"/>
                <a:ea typeface="Arial"/>
                <a:cs typeface="Arial"/>
              </a:rPr>
              <a:t>автономный; телеуправление</a:t>
            </a:r>
          </a:p>
        </p:txBody>
      </p:sp>
      <p:sp>
        <p:nvSpPr>
          <p:cNvPr id="41" name="Прямоугольник 71"/>
          <p:cNvSpPr/>
          <p:nvPr/>
        </p:nvSpPr>
        <p:spPr bwMode="auto">
          <a:xfrm>
            <a:off x="0" y="2909936"/>
            <a:ext cx="200023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050">
                <a:solidFill>
                  <a:srgbClr val="050D3F"/>
                </a:solidFill>
                <a:latin typeface="Gill Sans SemiBold"/>
                <a:ea typeface="Arial"/>
                <a:cs typeface="Arial"/>
              </a:rPr>
              <a:t>Система детектирование подвижных/неподвижных объектов</a:t>
            </a:r>
            <a:endParaRPr/>
          </a:p>
        </p:txBody>
      </p:sp>
      <p:cxnSp>
        <p:nvCxnSpPr>
          <p:cNvPr id="42" name="Прямая со стрелкой 72"/>
          <p:cNvCxnSpPr>
            <a:cxnSpLocks/>
          </p:cNvCxnSpPr>
          <p:nvPr/>
        </p:nvCxnSpPr>
        <p:spPr bwMode="auto">
          <a:xfrm rot="16199999" flipH="1">
            <a:off x="1964513" y="3517159"/>
            <a:ext cx="857256" cy="785818"/>
          </a:xfrm>
          <a:prstGeom prst="straightConnector1">
            <a:avLst/>
          </a:prstGeom>
          <a:ln>
            <a:solidFill>
              <a:srgbClr val="BB8D5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73"/>
          <p:cNvCxnSpPr>
            <a:cxnSpLocks/>
          </p:cNvCxnSpPr>
          <p:nvPr/>
        </p:nvCxnSpPr>
        <p:spPr bwMode="auto">
          <a:xfrm rot="10800000">
            <a:off x="285720" y="3481440"/>
            <a:ext cx="1714512" cy="1587"/>
          </a:xfrm>
          <a:prstGeom prst="line">
            <a:avLst/>
          </a:prstGeom>
          <a:ln>
            <a:solidFill>
              <a:srgbClr val="BB8D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75"/>
          <p:cNvCxnSpPr>
            <a:cxnSpLocks/>
          </p:cNvCxnSpPr>
          <p:nvPr/>
        </p:nvCxnSpPr>
        <p:spPr bwMode="auto">
          <a:xfrm>
            <a:off x="4017911" y="2680929"/>
            <a:ext cx="554089" cy="657635"/>
          </a:xfrm>
          <a:prstGeom prst="straightConnector1">
            <a:avLst/>
          </a:prstGeom>
          <a:ln>
            <a:solidFill>
              <a:srgbClr val="BB8D5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Изображение 10" descr="ETU_FUll_Logo_white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369296" y="175005"/>
            <a:ext cx="2620513" cy="68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0" name="Схема 59"/>
          <p:cNvGraphicFramePr/>
          <p:nvPr>
            <p:extLst>
              <p:ext uri="{D42A27DB-BD31-4B8C-83A1-F6EECF244321}">
                <p14:modId xmlns:p14="http://schemas.microsoft.com/office/powerpoint/2010/main" val="835996860"/>
              </p:ext>
            </p:extLst>
          </p:nvPr>
        </p:nvGraphicFramePr>
        <p:xfrm>
          <a:off x="214282" y="1370485"/>
          <a:ext cx="8703944" cy="1070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Пятиугольник 53">
            <a:extLst>
              <a:ext uri="{FF2B5EF4-FFF2-40B4-BE49-F238E27FC236}">
                <a16:creationId xmlns:a16="http://schemas.microsoft.com/office/drawing/2014/main" xmlns="" id="{8BF3D938-6760-AD6D-F8E6-F978C21122FA}"/>
              </a:ext>
            </a:extLst>
          </p:cNvPr>
          <p:cNvSpPr/>
          <p:nvPr/>
        </p:nvSpPr>
        <p:spPr bwMode="auto">
          <a:xfrm>
            <a:off x="2503219" y="6271365"/>
            <a:ext cx="6352140" cy="413911"/>
          </a:xfrm>
          <a:prstGeom prst="homePlate">
            <a:avLst>
              <a:gd name="adj" fmla="val 25911"/>
            </a:avLst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54">
            <a:extLst>
              <a:ext uri="{FF2B5EF4-FFF2-40B4-BE49-F238E27FC236}">
                <a16:creationId xmlns:a16="http://schemas.microsoft.com/office/drawing/2014/main" xmlns="" id="{FCD55437-D70D-2C5D-214F-DE8E48EA83A7}"/>
              </a:ext>
            </a:extLst>
          </p:cNvPr>
          <p:cNvSpPr/>
          <p:nvPr/>
        </p:nvSpPr>
        <p:spPr bwMode="auto">
          <a:xfrm>
            <a:off x="252765" y="6271365"/>
            <a:ext cx="2357453" cy="415498"/>
          </a:xfrm>
          <a:prstGeom prst="rect">
            <a:avLst/>
          </a:prstGeom>
          <a:solidFill>
            <a:srgbClr val="0A3291"/>
          </a:solidFill>
          <a:ln>
            <a:solidFill>
              <a:srgbClr val="0C179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xmlns="" id="{1E0FD7DA-6D64-1FB4-46DC-CF2F4F6335CB}"/>
              </a:ext>
            </a:extLst>
          </p:cNvPr>
          <p:cNvSpPr txBox="1"/>
          <p:nvPr/>
        </p:nvSpPr>
        <p:spPr bwMode="auto">
          <a:xfrm>
            <a:off x="285592" y="6365292"/>
            <a:ext cx="2879725" cy="32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050" b="1" dirty="0">
                <a:solidFill>
                  <a:schemeClr val="bg1"/>
                </a:solidFill>
                <a:latin typeface="Gill Sans SemiBold"/>
                <a:ea typeface="Arial"/>
                <a:cs typeface="Arial"/>
              </a:rPr>
              <a:t>Технические характеристики</a:t>
            </a:r>
          </a:p>
        </p:txBody>
      </p:sp>
      <p:graphicFrame>
        <p:nvGraphicFramePr>
          <p:cNvPr id="49" name="Table 49">
            <a:extLst>
              <a:ext uri="{FF2B5EF4-FFF2-40B4-BE49-F238E27FC236}">
                <a16:creationId xmlns:a16="http://schemas.microsoft.com/office/drawing/2014/main" xmlns="" id="{F6FF0CBF-B410-273F-085E-3FE7D473E0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631022"/>
              </p:ext>
            </p:extLst>
          </p:nvPr>
        </p:nvGraphicFramePr>
        <p:xfrm>
          <a:off x="2643045" y="6286889"/>
          <a:ext cx="6121560" cy="411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0390">
                  <a:extLst>
                    <a:ext uri="{9D8B030D-6E8A-4147-A177-3AD203B41FA5}">
                      <a16:colId xmlns:a16="http://schemas.microsoft.com/office/drawing/2014/main" xmlns="" val="901900929"/>
                    </a:ext>
                  </a:extLst>
                </a:gridCol>
                <a:gridCol w="1530390">
                  <a:extLst>
                    <a:ext uri="{9D8B030D-6E8A-4147-A177-3AD203B41FA5}">
                      <a16:colId xmlns:a16="http://schemas.microsoft.com/office/drawing/2014/main" xmlns="" val="3778387025"/>
                    </a:ext>
                  </a:extLst>
                </a:gridCol>
                <a:gridCol w="1530390">
                  <a:extLst>
                    <a:ext uri="{9D8B030D-6E8A-4147-A177-3AD203B41FA5}">
                      <a16:colId xmlns:a16="http://schemas.microsoft.com/office/drawing/2014/main" xmlns="" val="3262996946"/>
                    </a:ext>
                  </a:extLst>
                </a:gridCol>
                <a:gridCol w="1530390">
                  <a:extLst>
                    <a:ext uri="{9D8B030D-6E8A-4147-A177-3AD203B41FA5}">
                      <a16:colId xmlns:a16="http://schemas.microsoft.com/office/drawing/2014/main" xmlns="" val="478510673"/>
                    </a:ext>
                  </a:extLst>
                </a:gridCol>
              </a:tblGrid>
              <a:tr h="39009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ill Sans SemiBold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Габариты, Д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ill Sans SemiBold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x</a:t>
                      </a:r>
                      <a:r>
                        <a:rPr lang="ru-R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ill Sans SemiBold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Ш</a:t>
                      </a:r>
                      <a:r>
                        <a:rPr lang="en-US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ill Sans SemiBold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x</a:t>
                      </a:r>
                      <a:r>
                        <a:rPr lang="ru-R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ill Sans SemiBold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В, мм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SemiBold"/>
                        </a:rPr>
                        <a:t>5607х2068х2753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SemiBold"/>
                        </a:rPr>
                        <a:t>Грузоподъемность, кг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Gill Sans SemiBold"/>
                        </a:rPr>
                        <a:t>1270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1149524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210</Words>
  <Application>Microsoft Office PowerPoint</Application>
  <DocSecurity>0</DocSecurity>
  <PresentationFormat>Экран (4:3)</PresentationFormat>
  <Paragraphs>39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Georgia</vt:lpstr>
      <vt:lpstr>Gill Sans SemiBold</vt:lpstr>
      <vt:lpstr>Times New Roman</vt:lpstr>
      <vt:lpstr>Wingdings</vt:lpstr>
      <vt:lpstr>Тема Office</vt:lpstr>
      <vt:lpstr>Презентация PowerPoint</vt:lpstr>
      <vt:lpstr>НАПРАВЛЕНИЯ ИССЛЕДОВАНИЙ СПбГЭТУ</vt:lpstr>
      <vt:lpstr>ПРОЕКТЫ ФЭА СПбГЭТУ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OWEN</dc:creator>
  <cp:keywords/>
  <dc:description/>
  <cp:lastModifiedBy>Satok</cp:lastModifiedBy>
  <cp:revision>70</cp:revision>
  <dcterms:created xsi:type="dcterms:W3CDTF">2018-10-16T09:08:49Z</dcterms:created>
  <dcterms:modified xsi:type="dcterms:W3CDTF">2023-07-14T09:26:45Z</dcterms:modified>
  <cp:category/>
  <dc:identifier/>
  <cp:contentStatus/>
  <dc:language/>
  <cp:version/>
</cp:coreProperties>
</file>