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3" r:id="rId3"/>
    <p:sldId id="373" r:id="rId4"/>
    <p:sldId id="370" r:id="rId5"/>
    <p:sldId id="376" r:id="rId6"/>
    <p:sldId id="371" r:id="rId7"/>
    <p:sldId id="374" r:id="rId8"/>
    <p:sldId id="378" r:id="rId9"/>
    <p:sldId id="375" r:id="rId10"/>
    <p:sldId id="377" r:id="rId11"/>
    <p:sldId id="342" r:id="rId12"/>
    <p:sldId id="352" r:id="rId13"/>
    <p:sldId id="350" r:id="rId14"/>
    <p:sldId id="357" r:id="rId15"/>
    <p:sldId id="358" r:id="rId16"/>
    <p:sldId id="379" r:id="rId17"/>
    <p:sldId id="360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DBF6FE"/>
    <a:srgbClr val="FF6600"/>
    <a:srgbClr val="F1FCFE"/>
    <a:srgbClr val="FE6700"/>
    <a:srgbClr val="C04E00"/>
    <a:srgbClr val="F5350F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8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5E9A7E2-EB0C-4194-ACD9-3B71024E47BF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0BF4C7AB-CBE7-4BE0-BD4E-166A381C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18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C5222E0B-137F-4EEC-99D2-083EEFD7911E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D14B2AD7-1CDC-4276-8B48-D591A95F6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87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7F99-A7DF-4B93-9D73-BDD22AA31AEC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D590-4B00-4108-BB88-43C23F667E51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11C0-6569-4402-BF31-1C254CCE7F94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4CE7-54B5-48DF-9C9F-31D43D4DD7BE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D6E-61E3-450D-83CD-EFA95ED66FEA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B693-37E9-427C-8704-DD4096251C23}" type="datetime1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15A5-2406-4E08-A445-6D14561EE453}" type="datetime1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9EE5-448B-4C9C-AE9E-08EE52B5D071}" type="datetime1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E2B3-BF0B-40F4-A13D-DDB0C8B5F3EC}" type="datetime1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8A1-87AA-434C-A959-D5D4C62D1966}" type="datetime1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BA39-76EC-4913-B151-DEC17C679E08}" type="datetime1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710D-669E-43F1-A389-78E6DFCDF96A}" type="datetime1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2318810" y="6211248"/>
            <a:ext cx="4523964" cy="2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98" b="1" dirty="0">
                <a:solidFill>
                  <a:srgbClr val="10355D"/>
                </a:solidFill>
                <a:latin typeface="Bold"/>
                <a:cs typeface="Arial" charset="0"/>
              </a:rPr>
              <a:t>г. Ульяновск, 2022</a:t>
            </a:r>
          </a:p>
        </p:txBody>
      </p:sp>
      <p:sp>
        <p:nvSpPr>
          <p:cNvPr id="12" name="Заголовок 26"/>
          <p:cNvSpPr txBox="1">
            <a:spLocks/>
          </p:cNvSpPr>
          <p:nvPr/>
        </p:nvSpPr>
        <p:spPr>
          <a:xfrm>
            <a:off x="200963" y="2343150"/>
            <a:ext cx="8950569" cy="1952625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55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kern="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29586"/>
              </p:ext>
            </p:extLst>
          </p:nvPr>
        </p:nvGraphicFramePr>
        <p:xfrm>
          <a:off x="328084" y="1495425"/>
          <a:ext cx="8696325" cy="4219575"/>
        </p:xfrm>
        <a:graphic>
          <a:graphicData uri="http://schemas.openxmlformats.org/drawingml/2006/table">
            <a:tbl>
              <a:tblPr/>
              <a:tblGrid>
                <a:gridCol w="869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9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T Astra Serif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T Astra Serif"/>
                          <a:ea typeface="Times New Roman"/>
                        </a:rPr>
                        <a:t>Информационно-разъяснительный семинар для работодателей, по вопросам изменений законодательства Российской Федерации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T Astra Serif"/>
                          <a:ea typeface="Times New Roman"/>
                        </a:rPr>
                        <a:t> в области квотирования рабочих мест для приёма на работу инвалидов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5400" b="1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81"/>
            <a:ext cx="1442720" cy="631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97281"/>
            <a:ext cx="707840" cy="67268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150560" y="149731"/>
            <a:ext cx="1788160" cy="52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46028" y="21591"/>
            <a:ext cx="6324600" cy="60959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pic>
        <p:nvPicPr>
          <p:cNvPr id="7170" name="Picture 2" descr="C:\Users\Lastochkina\Desktop\ф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19" y="2963293"/>
            <a:ext cx="5860304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stochkina\Desktop\ф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4" y="992816"/>
            <a:ext cx="563743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21150" y="1242818"/>
            <a:ext cx="2907190" cy="1162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НОВЫЕ ФОРМЫ ОТЧЕТНОСТИ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289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621756" y="698131"/>
            <a:ext cx="6266576" cy="5705074"/>
            <a:chOff x="1136296" y="1125263"/>
            <a:chExt cx="6546545" cy="547873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296" y="1130907"/>
              <a:ext cx="6546545" cy="547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5147728" y="4097867"/>
              <a:ext cx="1049872" cy="609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37896" y="1125263"/>
              <a:ext cx="827971" cy="25198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sp>
        <p:nvSpPr>
          <p:cNvPr id="9" name="Заголовок 5"/>
          <p:cNvSpPr>
            <a:spLocks noGrp="1"/>
          </p:cNvSpPr>
          <p:nvPr>
            <p:ph type="ctrTitle"/>
          </p:nvPr>
        </p:nvSpPr>
        <p:spPr>
          <a:xfrm>
            <a:off x="657225" y="95251"/>
            <a:ext cx="7772400" cy="53594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Представление отчётности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750" y="903247"/>
            <a:ext cx="25010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 В РОССИИ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https://trudvsem.ru/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ЛИЧНЫЙ КАБИНЕТ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РАБОТОДАТЕЛЯ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CE2F76-7493-BD5D-F964-774898BD7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" y="2367281"/>
            <a:ext cx="2544790" cy="40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9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889447" y="768313"/>
            <a:ext cx="6820002" cy="5824804"/>
            <a:chOff x="1837619" y="966721"/>
            <a:chExt cx="5556603" cy="582480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251" y="966721"/>
              <a:ext cx="5508971" cy="434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619" y="5421183"/>
              <a:ext cx="5556603" cy="137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36142" y="5042119"/>
              <a:ext cx="9595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/>
                <a:t>. . .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sp>
        <p:nvSpPr>
          <p:cNvPr id="9" name="Заголовок 5"/>
          <p:cNvSpPr>
            <a:spLocks noGrp="1"/>
          </p:cNvSpPr>
          <p:nvPr>
            <p:ph type="ctrTitle"/>
          </p:nvPr>
        </p:nvSpPr>
        <p:spPr>
          <a:xfrm>
            <a:off x="679450" y="134938"/>
            <a:ext cx="7772400" cy="40852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Представление отчётности</a:t>
            </a:r>
          </a:p>
        </p:txBody>
      </p:sp>
    </p:spTree>
    <p:extLst>
      <p:ext uri="{BB962C8B-B14F-4D97-AF65-F5344CB8AC3E}">
        <p14:creationId xmlns:p14="http://schemas.microsoft.com/office/powerpoint/2010/main" val="259112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97077" y="79201"/>
            <a:ext cx="7772400" cy="47325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Представление отчётности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" y="790223"/>
            <a:ext cx="4398233" cy="598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54" y="790223"/>
            <a:ext cx="3592722" cy="592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62" y="3358668"/>
            <a:ext cx="2538677" cy="25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2720" y="172528"/>
            <a:ext cx="7772400" cy="69691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Заполнение отчёта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 квотировании рабочих мест </a:t>
            </a:r>
            <a:endParaRPr lang="ru-RU" sz="2700" b="1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Users\Lastochkin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2" y="822123"/>
            <a:ext cx="846772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3950" y="5038723"/>
            <a:ext cx="3771900" cy="1396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Раздел касается выделения (создания) специальных рабочих мест: строки 20, 20.1, 20.2 приказа Минтруда России </a:t>
            </a:r>
          </a:p>
          <a:p>
            <a:pPr algn="ctr"/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от 26.01.2022  № 24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8124" y="4996488"/>
            <a:ext cx="4600575" cy="1438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Согласно постановлению </a:t>
            </a:r>
            <a:b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Правительства УО </a:t>
            </a:r>
            <a:b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от 23.03.2017  № 131-П: </a:t>
            </a:r>
          </a:p>
          <a:p>
            <a:pPr algn="ctr"/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в данном случае количество специальных рабочих мест для трудоустройства инвалидов – не менее 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3657601" y="4405938"/>
            <a:ext cx="484632" cy="59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111550" y="4405938"/>
            <a:ext cx="484632" cy="59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2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8380" y="274638"/>
            <a:ext cx="7772400" cy="69691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chemeClr val="tx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Заполнение отчёта </a:t>
            </a:r>
            <a:br>
              <a:rPr lang="ru-RU" sz="3200" b="1" dirty="0">
                <a:solidFill>
                  <a:schemeClr val="tx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200" b="1" dirty="0">
                <a:solidFill>
                  <a:schemeClr val="tx2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 квотировании рабочих мест </a:t>
            </a:r>
            <a:endParaRPr lang="ru-RU" sz="2700" b="1" dirty="0">
              <a:solidFill>
                <a:schemeClr val="tx2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099" name="Picture 3" descr="C:\Users\Lastochkina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914525"/>
            <a:ext cx="54578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stochkin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04888"/>
            <a:ext cx="56197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19775" y="3349205"/>
            <a:ext cx="3124200" cy="1581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Mangal" panose="02040503050203030202" pitchFamily="18" charset="0"/>
              </a:rPr>
              <a:t>Исходя из данных заполнено все верно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4098" name="Picture 2" descr="C:\Users\Lastochkina\Desktop\СЕМИНАРЫ для работодателей\лифлеты по инвалидам\Лифлет  3 ст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интересующим вопросам обращаться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телефону 42-16-75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Ласточкина Ольга Федоровна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Рамазанова Гульнара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Дамировна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57399" y="219075"/>
            <a:ext cx="5343525" cy="41211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Нормативно-правовая база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1975" y="1084451"/>
            <a:ext cx="80962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1.	</a:t>
            </a:r>
            <a:r>
              <a:rPr lang="ru-RU" sz="1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Российской Федерации от 19.04.1991 № 1032-1 «О занятости населения в Российской Федерации»;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	Федеральный закон от 24.11.1995 № 181-ФЗ «О социальной защите инвалидов в Российской Федерации»;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	постановление Правительства Российской Федерации от 30.12.2021 № 2576 «О порядке представления работодателем сведений и информации, предусмотренных пунктом 3 статьи 25 Закона Российской Федерации «О занятости населения в Российской Федерации» (НОВОЕ);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	постановление Правительства Российской Федерации от 14.03.2022 № 366 «Об утверждении Правил выполнения работодателем квоты для приёма на работу инвалидов при оформлении трудовых отношений с инвалидом на любое рабочее место» (НОВОЕ);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	приказ Минтруда России от 26.01.2022 № 24 «О проведении оперативного мониторинга в целях обеспечения занятости населения» (НОВОЕ);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	Закон Ульяновской области от 27.04.2009 № 41-ЗО «О квоте для приёма на работу инвалидов на территории Ульяновской области»;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7.	постановление Правительства Ульяновской области от 23.03.2017 № 131-П «Об установлении минимального количества специальных рабочих мест для трудоустройства инвалидов»;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8.	постановление Правительства Ульяновской области от 30.06.2016 № 307-П «Об утверждении Порядка проведения специальных мероприятий, способствующих повышению конкурентоспособности инвалидов на рынке труда».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2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9900" y="6301475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57399" y="219075"/>
            <a:ext cx="5343525" cy="41211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Обязанности работодателей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pic>
        <p:nvPicPr>
          <p:cNvPr id="3074" name="Picture 2" descr="C:\Users\Lastochkina\Desktop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6" y="800100"/>
            <a:ext cx="6567804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stochkina\Desktop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74" y="4457699"/>
            <a:ext cx="61245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5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32070" y="6383547"/>
            <a:ext cx="2496269" cy="329303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4000" y="104776"/>
            <a:ext cx="7219949" cy="62865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Квота для приёма на работу инвалидов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"/>
            <a:ext cx="1442720" cy="631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17278" y="1130674"/>
            <a:ext cx="4307632" cy="1162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УСТАНАВЛИВАЕТСЯ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работодателей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 численностью работников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35 человек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2989" y="2887849"/>
            <a:ext cx="4336211" cy="836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размере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3 %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среднесписочной численности работников</a:t>
            </a:r>
          </a:p>
        </p:txBody>
      </p:sp>
      <p:sp>
        <p:nvSpPr>
          <p:cNvPr id="10" name="Блок-схема: извлечение 9"/>
          <p:cNvSpPr/>
          <p:nvPr/>
        </p:nvSpPr>
        <p:spPr>
          <a:xfrm rot="5400000">
            <a:off x="3898245" y="1537569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sp>
        <p:nvSpPr>
          <p:cNvPr id="11" name="Блок-схема: извлечение 10"/>
          <p:cNvSpPr/>
          <p:nvPr/>
        </p:nvSpPr>
        <p:spPr>
          <a:xfrm rot="5400000">
            <a:off x="3894451" y="3131972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2989" y="4301886"/>
            <a:ext cx="4336211" cy="1695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Минимальное количество специальных рабочих мест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трудоустройства инвалидов в пределах установленной квоты, установлено для работодателей 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численностью работников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100 человек</a:t>
            </a:r>
          </a:p>
          <a:p>
            <a:pPr algn="ctr"/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Блок-схема: извлечение 15"/>
          <p:cNvSpPr/>
          <p:nvPr/>
        </p:nvSpPr>
        <p:spPr>
          <a:xfrm rot="5400000">
            <a:off x="3881979" y="5073808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2" y="1130674"/>
            <a:ext cx="3829949" cy="469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6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2720" y="130655"/>
            <a:ext cx="7346519" cy="7419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Среднесписочная численность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работников (ССЧ)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"/>
            <a:ext cx="1442720" cy="63119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478038" y="974784"/>
            <a:ext cx="4458928" cy="328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ВАЖНО!!!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ССЧ рассчитывается в соответствии</a:t>
            </a:r>
            <a:b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 приказом Федеральной службы государственной статистики от 24 ноября 2021 г. № 832 «Об утверждении указаний по заполнению форм федерального статистического наблюдения № П-1 «Сведения о производстве и отгрузке товаров и услуг»,  № П-2 «Сведения об инвестициях в нефинансовые активы»,</a:t>
            </a:r>
            <a:b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П-3 «Сведения о финансовом состоянии организации»,  № П-4 «Сведения о численности</a:t>
            </a:r>
            <a:b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заработной плате работников»,</a:t>
            </a:r>
            <a:b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П-5(М) «основные сведения о деятельности организации»</a:t>
            </a:r>
          </a:p>
          <a:p>
            <a:pPr marL="0" indent="0">
              <a:buNone/>
            </a:pPr>
            <a:endParaRPr lang="ru-RU" sz="1600" dirty="0">
              <a:solidFill>
                <a:srgbClr val="0033A0"/>
              </a:solidFill>
              <a:latin typeface="Montserrat" pitchFamily="2" charset="-52"/>
            </a:endParaRPr>
          </a:p>
        </p:txBody>
      </p:sp>
      <p:pic>
        <p:nvPicPr>
          <p:cNvPr id="6146" name="Picture 2" descr="C:\Users\Lastochkina\Desktop\Svedeniya-o-srednespisochnoy-chislennosti-rabotnikov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" y="1061047"/>
            <a:ext cx="4241262" cy="30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563" y="4459986"/>
            <a:ext cx="8622403" cy="1716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33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33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исчислении квоты для приёма на работу инвалидов в ССЧ </a:t>
            </a:r>
            <a:r>
              <a:rPr lang="ru-RU" sz="12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ВКЛЮЧАЮТСЯ:</a:t>
            </a:r>
          </a:p>
          <a:p>
            <a:endParaRPr lang="ru-RU" sz="1400" b="1" dirty="0">
              <a:solidFill>
                <a:srgbClr val="0033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работники, условия труда на рабочих местах которых отнесены к вредным и (или) опасным по результатам специальной оценки условий труда;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0033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33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работники филиалов и представительств работодателя, расположенных в других субъектах Российской Федерации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rgbClr val="0033A0"/>
              </a:solidFill>
              <a:latin typeface="Montserrat"/>
              <a:ea typeface="PT Astra Serif" panose="020A0603040505020204" pitchFamily="18" charset="-52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74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3140" y="114302"/>
            <a:ext cx="6340235" cy="77628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Примеры исчисления квоты для приёма на работу инвалидов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550" y="1037236"/>
            <a:ext cx="3638550" cy="537219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Среднесписочная численность работников 140 человек.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Условия труда, отнесённые к вредным и (или) опасным, отсутствуют.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квоты: 140 х 3% = 4,2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Округлив, получим 4 рабочих места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Таким образом, в организации должно быть выделено и (или) создано 4 рабочих места для трудоустройства инвалидов.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43476" y="1037237"/>
            <a:ext cx="3638550" cy="537219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Среднесписочная численность работников 140 человек.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результатам проведённой оценки к вредным и (или) опасным условиям труда отнесены - 80 рабочих мест.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квоты: (140 - 80) х 3% =1,8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Округлив по новым правилам,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получим 1 рабочее место</a:t>
            </a: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Таким образом, в организации должно быть выделено и (или) создано 1 рабочее место для трудоустройства инвалидов.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55" name="Picture 7" descr="C:\Users\Lastochkina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890588"/>
            <a:ext cx="3638549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astochkina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890588"/>
            <a:ext cx="3638550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0148" y="21591"/>
            <a:ext cx="6324600" cy="60959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pic>
        <p:nvPicPr>
          <p:cNvPr id="5127" name="Picture 7" descr="C:\Users\Lastochkina\Desktop\3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7" y="814268"/>
            <a:ext cx="5676900" cy="57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1360" y="1906438"/>
            <a:ext cx="4627017" cy="2130724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90819" y="3766972"/>
            <a:ext cx="3226010" cy="2276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НОВЫЕ ПРАВИЛА ВЫПОЛНЕНИЯ РАБОТОДАТЕЛЯМИ КВОТЫ ДЛЯ ПРИЁМА НА РАБОТУ ИНВАЛИДОВ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2292" y="1367286"/>
            <a:ext cx="2838091" cy="1078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1 сентября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2022 года</a:t>
            </a:r>
          </a:p>
        </p:txBody>
      </p:sp>
    </p:spTree>
    <p:extLst>
      <p:ext uri="{BB962C8B-B14F-4D97-AF65-F5344CB8AC3E}">
        <p14:creationId xmlns:p14="http://schemas.microsoft.com/office/powerpoint/2010/main" val="37680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63281" y="0"/>
            <a:ext cx="6324600" cy="60959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1601" y="5861808"/>
            <a:ext cx="573133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Работодатель ОБЯЗАН ВЫПОЛНИТЬ квоту для приёма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работу инвалидов В ТЕЧЕНИЕ ТЕКУЩЕГО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5808" y="4893611"/>
            <a:ext cx="60993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Расчёт квоты для приёма на работу инвалидов производится ЕЖЕГОДНО до 1 февраля исходя из ССЧ работников за IV квартал предыдущего года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3596" y="3492214"/>
            <a:ext cx="617651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расчёте квоты для приёма на работу инвалидов ОКРУГЛЕНИЕ дробного числа производится в сторону УМЕНЬШЕНИЯ до целого значения, в случае если размер рассчитанной квоты менее единицы, значение квоты принимается равным единице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631190"/>
            <a:ext cx="835037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1 СЕНТЯБРЯ 2022 ГОДА </a:t>
            </a: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квота для приёма на работу инвалидов БУДЕТ СЧИТАТЬСЯ ВЫПОЛНЕННОЙ работодателем только в случае оформления в установленном порядке трудовых отношений с инвалидами, т.е. при ФАКТИЧЕСКОМ ТРУДОУСТРОЙСТВЕ, в случае: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наличия трудового договора (в т. ч. срочного) с инвалидом на рабочее место непосредственно у работодателя;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наличия трудового договора между инвалидом и организацией, ИП, включая общественные объединения инвалидов и образованные ими организации, в том числе хозяйственные товарищества и общества, уставный (складочный) капитал которых состоит из вклада общественного объединения инвалидов, заключившие с иной организацией или ИП соглашения о трудоустройстве инвалидов. </a:t>
            </a:r>
          </a:p>
        </p:txBody>
      </p:sp>
      <p:sp>
        <p:nvSpPr>
          <p:cNvPr id="14" name="Блок-схема: извлечение 13"/>
          <p:cNvSpPr/>
          <p:nvPr/>
        </p:nvSpPr>
        <p:spPr>
          <a:xfrm rot="5400000">
            <a:off x="-79097" y="1899736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sp>
        <p:nvSpPr>
          <p:cNvPr id="15" name="Блок-схема: извлечение 14"/>
          <p:cNvSpPr/>
          <p:nvPr/>
        </p:nvSpPr>
        <p:spPr>
          <a:xfrm rot="5400000">
            <a:off x="544316" y="3788291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sp>
        <p:nvSpPr>
          <p:cNvPr id="16" name="Блок-схема: извлечение 15"/>
          <p:cNvSpPr/>
          <p:nvPr/>
        </p:nvSpPr>
        <p:spPr>
          <a:xfrm rot="5400000">
            <a:off x="1662633" y="5129580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  <p:sp>
        <p:nvSpPr>
          <p:cNvPr id="17" name="Блок-схема: извлечение 16"/>
          <p:cNvSpPr/>
          <p:nvPr/>
        </p:nvSpPr>
        <p:spPr>
          <a:xfrm rot="5400000">
            <a:off x="2421845" y="5990603"/>
            <a:ext cx="724333" cy="34826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B3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1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8775" y="21591"/>
            <a:ext cx="6324600" cy="60959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720" cy="631190"/>
          </a:xfrm>
          <a:prstGeom prst="rect">
            <a:avLst/>
          </a:prstGeom>
        </p:spPr>
      </p:pic>
      <p:pic>
        <p:nvPicPr>
          <p:cNvPr id="5122" name="Picture 2" descr="C:\Users\Lastochkina\Desktop\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1550"/>
            <a:ext cx="48006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250" y="5353049"/>
            <a:ext cx="5124450" cy="1190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71550"/>
            <a:ext cx="3981449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968750"/>
            <a:ext cx="3713162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409950"/>
            <a:ext cx="5667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53113" y="3261409"/>
            <a:ext cx="3267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 В РОССИИ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https://trudvsem.ru/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250" y="2359680"/>
            <a:ext cx="4933950" cy="971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0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3642</TotalTime>
  <Words>914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Malgun Gothic</vt:lpstr>
      <vt:lpstr>Arial</vt:lpstr>
      <vt:lpstr>Bold</vt:lpstr>
      <vt:lpstr>Calibri</vt:lpstr>
      <vt:lpstr>Calibri Light</vt:lpstr>
      <vt:lpstr>Montserrat</vt:lpstr>
      <vt:lpstr>PT Astra Serif</vt:lpstr>
      <vt:lpstr>Wingdings</vt:lpstr>
      <vt:lpstr>Office Theme</vt:lpstr>
      <vt:lpstr>Презентация PowerPoint</vt:lpstr>
      <vt:lpstr>Нормативно-правовая база</vt:lpstr>
      <vt:lpstr>Обязанности работодателей</vt:lpstr>
      <vt:lpstr>Квота для приёма на работу инвалидов</vt:lpstr>
      <vt:lpstr>Среднесписочная численность  работников (ССЧ)</vt:lpstr>
      <vt:lpstr>Примеры исчисления квоты для приёма на работу инвалидов</vt:lpstr>
      <vt:lpstr>Изменения в законодательстве РФ</vt:lpstr>
      <vt:lpstr>Изменения в законодательстве РФ</vt:lpstr>
      <vt:lpstr>Изменения в законодательстве РФ</vt:lpstr>
      <vt:lpstr>Изменения в законодательстве РФ</vt:lpstr>
      <vt:lpstr>Представление отчётности</vt:lpstr>
      <vt:lpstr>Представление отчётности</vt:lpstr>
      <vt:lpstr>Представление отчётности</vt:lpstr>
      <vt:lpstr>Заполнение отчёта  о квотировании рабочих мест </vt:lpstr>
      <vt:lpstr>Заполнение отчёта  о квотировании рабочих мест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Slavok_82@outlook.com</cp:lastModifiedBy>
  <cp:revision>312</cp:revision>
  <cp:lastPrinted>2022-07-20T12:04:03Z</cp:lastPrinted>
  <dcterms:created xsi:type="dcterms:W3CDTF">2018-09-04T12:10:47Z</dcterms:created>
  <dcterms:modified xsi:type="dcterms:W3CDTF">2022-08-14T12:47:27Z</dcterms:modified>
</cp:coreProperties>
</file>