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58" r:id="rId4"/>
    <p:sldId id="261" r:id="rId5"/>
    <p:sldId id="263" r:id="rId6"/>
    <p:sldId id="264" r:id="rId7"/>
    <p:sldId id="265" r:id="rId8"/>
    <p:sldId id="266" r:id="rId9"/>
    <p:sldId id="269" r:id="rId10"/>
    <p:sldId id="262" r:id="rId11"/>
    <p:sldId id="268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117" d="100"/>
          <a:sy n="117" d="100"/>
        </p:scale>
        <p:origin x="-126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Dugar" userId="dd7508318da88c01" providerId="LiveId" clId="{AB91555A-C9B4-4381-BCCC-21FFBE4EB39B}"/>
    <pc:docChg chg="undo custSel addSld delSld modSld sldOrd">
      <pc:chgData name="Konstantin Dugar" userId="dd7508318da88c01" providerId="LiveId" clId="{AB91555A-C9B4-4381-BCCC-21FFBE4EB39B}" dt="2022-08-12T06:19:38.969" v="4448" actId="20577"/>
      <pc:docMkLst>
        <pc:docMk/>
      </pc:docMkLst>
      <pc:sldChg chg="modSp">
        <pc:chgData name="Konstantin Dugar" userId="dd7508318da88c01" providerId="LiveId" clId="{AB91555A-C9B4-4381-BCCC-21FFBE4EB39B}" dt="2022-08-12T06:12:06.060" v="4340" actId="113"/>
        <pc:sldMkLst>
          <pc:docMk/>
          <pc:sldMk cId="407099611" sldId="257"/>
        </pc:sldMkLst>
        <pc:spChg chg="mod">
          <ac:chgData name="Konstantin Dugar" userId="dd7508318da88c01" providerId="LiveId" clId="{AB91555A-C9B4-4381-BCCC-21FFBE4EB39B}" dt="2022-08-12T06:12:06.060" v="4340" actId="113"/>
          <ac:spMkLst>
            <pc:docMk/>
            <pc:sldMk cId="407099611" sldId="257"/>
            <ac:spMk id="4" creationId="{70A43DC5-EFE2-4ADF-91CB-19CEB8B2D0E2}"/>
          </ac:spMkLst>
        </pc:spChg>
        <pc:spChg chg="mod">
          <ac:chgData name="Konstantin Dugar" userId="dd7508318da88c01" providerId="LiveId" clId="{AB91555A-C9B4-4381-BCCC-21FFBE4EB39B}" dt="2022-08-12T06:11:43.372" v="4322" actId="1076"/>
          <ac:spMkLst>
            <pc:docMk/>
            <pc:sldMk cId="407099611" sldId="257"/>
            <ac:spMk id="5" creationId="{B4530535-9188-4366-9271-E5CA6492B0BD}"/>
          </ac:spMkLst>
        </pc:spChg>
      </pc:sldChg>
      <pc:sldChg chg="del">
        <pc:chgData name="Konstantin Dugar" userId="dd7508318da88c01" providerId="LiveId" clId="{AB91555A-C9B4-4381-BCCC-21FFBE4EB39B}" dt="2022-08-12T06:10:41.987" v="4294" actId="2696"/>
        <pc:sldMkLst>
          <pc:docMk/>
          <pc:sldMk cId="1930437942" sldId="260"/>
        </pc:sldMkLst>
      </pc:sldChg>
      <pc:sldChg chg="modSp">
        <pc:chgData name="Konstantin Dugar" userId="dd7508318da88c01" providerId="LiveId" clId="{AB91555A-C9B4-4381-BCCC-21FFBE4EB39B}" dt="2022-08-12T06:16:04.827" v="4431" actId="20577"/>
        <pc:sldMkLst>
          <pc:docMk/>
          <pc:sldMk cId="1249132610" sldId="262"/>
        </pc:sldMkLst>
        <pc:spChg chg="mod">
          <ac:chgData name="Konstantin Dugar" userId="dd7508318da88c01" providerId="LiveId" clId="{AB91555A-C9B4-4381-BCCC-21FFBE4EB39B}" dt="2022-08-12T06:16:04.827" v="4431" actId="20577"/>
          <ac:spMkLst>
            <pc:docMk/>
            <pc:sldMk cId="1249132610" sldId="262"/>
            <ac:spMk id="4" creationId="{70A43DC5-EFE2-4ADF-91CB-19CEB8B2D0E2}"/>
          </ac:spMkLst>
        </pc:spChg>
      </pc:sldChg>
      <pc:sldChg chg="modSp">
        <pc:chgData name="Konstantin Dugar" userId="dd7508318da88c01" providerId="LiveId" clId="{AB91555A-C9B4-4381-BCCC-21FFBE4EB39B}" dt="2022-08-11T17:15:55.716" v="891" actId="20577"/>
        <pc:sldMkLst>
          <pc:docMk/>
          <pc:sldMk cId="3965944412" sldId="264"/>
        </pc:sldMkLst>
        <pc:spChg chg="mod">
          <ac:chgData name="Konstantin Dugar" userId="dd7508318da88c01" providerId="LiveId" clId="{AB91555A-C9B4-4381-BCCC-21FFBE4EB39B}" dt="2022-08-11T16:58:56.809" v="11" actId="20577"/>
          <ac:spMkLst>
            <pc:docMk/>
            <pc:sldMk cId="3965944412" sldId="264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1T17:15:55.716" v="891" actId="20577"/>
          <ac:spMkLst>
            <pc:docMk/>
            <pc:sldMk cId="3965944412" sldId="264"/>
            <ac:spMk id="4" creationId="{70A43DC5-EFE2-4ADF-91CB-19CEB8B2D0E2}"/>
          </ac:spMkLst>
        </pc:spChg>
      </pc:sldChg>
      <pc:sldChg chg="addSp delSp modSp add">
        <pc:chgData name="Konstantin Dugar" userId="dd7508318da88c01" providerId="LiveId" clId="{AB91555A-C9B4-4381-BCCC-21FFBE4EB39B}" dt="2022-08-11T17:24:46.931" v="902" actId="1076"/>
        <pc:sldMkLst>
          <pc:docMk/>
          <pc:sldMk cId="4111846838" sldId="265"/>
        </pc:sldMkLst>
        <pc:spChg chg="del">
          <ac:chgData name="Konstantin Dugar" userId="dd7508318da88c01" providerId="LiveId" clId="{AB91555A-C9B4-4381-BCCC-21FFBE4EB39B}" dt="2022-08-11T17:22:08.265" v="894" actId="478"/>
          <ac:spMkLst>
            <pc:docMk/>
            <pc:sldMk cId="4111846838" sldId="265"/>
            <ac:spMk id="4" creationId="{70A43DC5-EFE2-4ADF-91CB-19CEB8B2D0E2}"/>
          </ac:spMkLst>
        </pc:spChg>
        <pc:picChg chg="add mod">
          <ac:chgData name="Konstantin Dugar" userId="dd7508318da88c01" providerId="LiveId" clId="{AB91555A-C9B4-4381-BCCC-21FFBE4EB39B}" dt="2022-08-11T17:22:17.965" v="896" actId="1076"/>
          <ac:picMkLst>
            <pc:docMk/>
            <pc:sldMk cId="4111846838" sldId="265"/>
            <ac:picMk id="1026" creationId="{438D1AFF-FEBC-450A-B090-DA9527F0DA24}"/>
          </ac:picMkLst>
        </pc:picChg>
        <pc:picChg chg="add mod">
          <ac:chgData name="Konstantin Dugar" userId="dd7508318da88c01" providerId="LiveId" clId="{AB91555A-C9B4-4381-BCCC-21FFBE4EB39B}" dt="2022-08-11T17:24:46.931" v="902" actId="1076"/>
          <ac:picMkLst>
            <pc:docMk/>
            <pc:sldMk cId="4111846838" sldId="265"/>
            <ac:picMk id="1028" creationId="{1C02641F-83C1-46F9-A76C-315E9D77E0A3}"/>
          </ac:picMkLst>
        </pc:picChg>
      </pc:sldChg>
      <pc:sldChg chg="modSp add ord">
        <pc:chgData name="Konstantin Dugar" userId="dd7508318da88c01" providerId="LiveId" clId="{AB91555A-C9B4-4381-BCCC-21FFBE4EB39B}" dt="2022-08-11T17:41:44.238" v="1232" actId="255"/>
        <pc:sldMkLst>
          <pc:docMk/>
          <pc:sldMk cId="1894755239" sldId="266"/>
        </pc:sldMkLst>
        <pc:spChg chg="mod">
          <ac:chgData name="Konstantin Dugar" userId="dd7508318da88c01" providerId="LiveId" clId="{AB91555A-C9B4-4381-BCCC-21FFBE4EB39B}" dt="2022-08-11T17:35:06.299" v="916" actId="20577"/>
          <ac:spMkLst>
            <pc:docMk/>
            <pc:sldMk cId="1894755239" sldId="266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1T17:41:44.238" v="1232" actId="255"/>
          <ac:spMkLst>
            <pc:docMk/>
            <pc:sldMk cId="1894755239" sldId="266"/>
            <ac:spMk id="4" creationId="{70A43DC5-EFE2-4ADF-91CB-19CEB8B2D0E2}"/>
          </ac:spMkLst>
        </pc:spChg>
      </pc:sldChg>
      <pc:sldChg chg="modSp add ord">
        <pc:chgData name="Konstantin Dugar" userId="dd7508318da88c01" providerId="LiveId" clId="{AB91555A-C9B4-4381-BCCC-21FFBE4EB39B}" dt="2022-08-12T05:32:44.962" v="1863" actId="20577"/>
        <pc:sldMkLst>
          <pc:docMk/>
          <pc:sldMk cId="608681123" sldId="267"/>
        </pc:sldMkLst>
        <pc:spChg chg="mod">
          <ac:chgData name="Konstantin Dugar" userId="dd7508318da88c01" providerId="LiveId" clId="{AB91555A-C9B4-4381-BCCC-21FFBE4EB39B}" dt="2022-08-12T05:22:43.713" v="1287" actId="20577"/>
          <ac:spMkLst>
            <pc:docMk/>
            <pc:sldMk cId="608681123" sldId="267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5:32:44.962" v="1863" actId="20577"/>
          <ac:spMkLst>
            <pc:docMk/>
            <pc:sldMk cId="608681123" sldId="267"/>
            <ac:spMk id="4" creationId="{70A43DC5-EFE2-4ADF-91CB-19CEB8B2D0E2}"/>
          </ac:spMkLst>
        </pc:spChg>
      </pc:sldChg>
      <pc:sldChg chg="modSp add ord">
        <pc:chgData name="Konstantin Dugar" userId="dd7508318da88c01" providerId="LiveId" clId="{AB91555A-C9B4-4381-BCCC-21FFBE4EB39B}" dt="2022-08-12T06:19:38.969" v="4448" actId="20577"/>
        <pc:sldMkLst>
          <pc:docMk/>
          <pc:sldMk cId="1020073681" sldId="268"/>
        </pc:sldMkLst>
        <pc:spChg chg="mod">
          <ac:chgData name="Konstantin Dugar" userId="dd7508318da88c01" providerId="LiveId" clId="{AB91555A-C9B4-4381-BCCC-21FFBE4EB39B}" dt="2022-08-12T05:34:04.391" v="1880" actId="20577"/>
          <ac:spMkLst>
            <pc:docMk/>
            <pc:sldMk cId="1020073681" sldId="268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6:19:38.969" v="4448" actId="20577"/>
          <ac:spMkLst>
            <pc:docMk/>
            <pc:sldMk cId="1020073681" sldId="268"/>
            <ac:spMk id="4" creationId="{70A43DC5-EFE2-4ADF-91CB-19CEB8B2D0E2}"/>
          </ac:spMkLst>
        </pc:spChg>
      </pc:sldChg>
      <pc:sldChg chg="modSp add">
        <pc:chgData name="Konstantin Dugar" userId="dd7508318da88c01" providerId="LiveId" clId="{AB91555A-C9B4-4381-BCCC-21FFBE4EB39B}" dt="2022-08-12T05:58:56.503" v="4293" actId="20577"/>
        <pc:sldMkLst>
          <pc:docMk/>
          <pc:sldMk cId="667078987" sldId="269"/>
        </pc:sldMkLst>
        <pc:spChg chg="mod">
          <ac:chgData name="Konstantin Dugar" userId="dd7508318da88c01" providerId="LiveId" clId="{AB91555A-C9B4-4381-BCCC-21FFBE4EB39B}" dt="2022-08-12T05:51:44.782" v="4106" actId="14100"/>
          <ac:spMkLst>
            <pc:docMk/>
            <pc:sldMk cId="667078987" sldId="269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5:58:56.503" v="4293" actId="20577"/>
          <ac:spMkLst>
            <pc:docMk/>
            <pc:sldMk cId="667078987" sldId="269"/>
            <ac:spMk id="4" creationId="{70A43DC5-EFE2-4ADF-91CB-19CEB8B2D0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B312CF-24E3-4CCC-8B22-E426DE25A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B7D9ACD-065A-4477-B161-F880C967A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367BE3-8E0A-4222-BBF4-1933860E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706842-E67A-4E03-AADC-CE57AD23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A56C43-1C1E-46B3-B7B8-4F238D79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80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7E26C1-52F2-4DBB-BA32-C1433AFB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A96DE58-DAC2-467D-B1D1-1C3F91AFA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37F3B0B-7FFA-413A-B6F2-EA311153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6B1926-C907-454F-908E-3D1F11BF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B7D8009-DBC9-4E05-8594-BFD19CE96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6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5B5940B-31B2-4A5D-833F-A1AC04DFB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2E572BA-40EE-45F6-8909-7A746A586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ABC5E7-F201-4573-B87C-A200A364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AAE32BB-9877-42A0-988A-BEAE2F60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2012D02-B981-464C-A722-E55FCF5A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7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98F284-D93E-43F1-8E8D-8837C0D91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AB85E4-FA91-4C32-89DC-B5433623F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709FEF-7EEA-484E-9C93-3531A3A4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6032A5D-F10F-4695-B319-92888D545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E00DBD3-595B-481F-AB24-2457A28E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88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866677-724A-488A-99B2-4F0D7B6CA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12506E7-CF74-4272-A16E-FE77096AC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78984C-5213-457F-9DDA-4D916DEE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10592E-1F91-4557-9F23-4634E81E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E7E289-0E11-41E6-A62F-13BFD5B5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2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90D705-2E47-46D5-9122-EE615338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331A43-C507-4F6A-8790-8C792F0CD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8A0C597-4707-4DDF-B180-D1DB6494A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F448A4D-7BE0-40D5-A25A-A150777B0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42C3C9-600A-425C-A325-53F29938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B3A280A-4B62-4536-B61E-F1776A31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4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7180E8-7621-4E7B-A226-0001BEEB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C30193-3E12-4AD8-A5BD-72A4D41E9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41CF3D7-3A2D-41D0-AA69-2FC1A0DBF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DB21959-9558-42DB-93F4-511203171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B4B7266-BAA1-41D0-9AEF-AC977377B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3ECB6C1-686C-4B57-8AFC-65605069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751D751-EDE3-4A28-B442-312726FE2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B2FF67C-4DE7-49FB-8C4E-D9612023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3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DCBBC-A561-44E5-A510-533E77C9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BCFCA1B-A5E9-46A9-BD90-ED54FF3ED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1197CC4-0774-4ABF-9C98-627E5A83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77AD675-59F7-44DA-AE08-CC65AFF2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95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5F35F53-5FEB-477E-8465-BA03EA01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8225CAB-FBF7-4685-BA0F-E2118FFC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C34DFBD-98CC-46D0-BDCC-16CF6855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0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D82D5E-F77D-4B98-85B2-1AB022569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3F1692-1EC0-490F-8CA2-C104EC9DD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62B9628-972D-4A43-98DB-12AA7D52F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64F9872-FCAF-46D3-8AAE-84F4E92DC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685573D-A94B-42A3-9901-C33EFD11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5A1EF24-E7CC-4155-ADF6-442E54C7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1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1A2C51-4DB5-484B-B681-A95E97FC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A164227-DD95-480A-B63F-F8EF283A6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76DA640-DFB0-41CF-A6AD-8EFC4D967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465A848-E9C0-422B-AC9C-2FFA1E08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C87591D-4560-4666-8829-E96B5290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B5B78E6-7F88-42DB-82B4-A0E6B4D3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2B7ACF-2550-44A0-9549-C1C3DD25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D32E84C-BC9E-4E91-82E5-CE6594AF6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E238F7-4BF9-40ED-AE6B-7562E72B3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B4A56-7139-4DA3-9687-A57BB125D223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3B566-45F0-4A75-8286-1933AC280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7E9D99-E010-4460-A436-09BAE0557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7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@academpark_start-pravila-horoshei-prezentacii-dlya-easy-pitch" TargetMode="External"/><Relationship Id="rId2" Type="http://schemas.openxmlformats.org/officeDocument/2006/relationships/hyperlink" Target="https://vk.com/@academpark_start-prezentaciya-i-tizer-investicionnogo-proekt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u.bookmate.com/books/mCzzYuib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0" y="1006678"/>
            <a:ext cx="103060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Мы рады, что вам интересно выступить на </a:t>
            </a:r>
            <a:r>
              <a:rPr lang="en-US" dirty="0"/>
              <a:t>Easy </a:t>
            </a:r>
            <a:r>
              <a:rPr lang="en-US" dirty="0" smtClean="0"/>
              <a:t>pitch</a:t>
            </a:r>
            <a:r>
              <a:rPr lang="ru-RU" dirty="0" smtClean="0"/>
              <a:t>!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Чтобы </a:t>
            </a:r>
            <a:r>
              <a:rPr lang="ru-RU" dirty="0"/>
              <a:t>облегчить подготовку к выступлению </a:t>
            </a:r>
            <a:r>
              <a:rPr lang="ru-RU" dirty="0" smtClean="0"/>
              <a:t>мы подготовили </a:t>
            </a:r>
            <a:r>
              <a:rPr lang="ru-RU" dirty="0"/>
              <a:t>для вас небольшое </a:t>
            </a:r>
            <a:r>
              <a:rPr lang="ru-RU" dirty="0" smtClean="0"/>
              <a:t>руководство </a:t>
            </a:r>
            <a:r>
              <a:rPr lang="ru-RU" dirty="0"/>
              <a:t>по составлению </a:t>
            </a:r>
            <a:r>
              <a:rPr lang="ru-RU" dirty="0" smtClean="0"/>
              <a:t>презентации. </a:t>
            </a:r>
            <a:r>
              <a:rPr lang="ru-RU" b="1" dirty="0" smtClean="0"/>
              <a:t>Обратите внимание: </a:t>
            </a:r>
            <a:r>
              <a:rPr lang="ru-RU" dirty="0" smtClean="0"/>
              <a:t>классический </a:t>
            </a:r>
            <a:r>
              <a:rPr lang="ru-RU" dirty="0"/>
              <a:t>питч строиться по определенной логической структуре, </a:t>
            </a:r>
            <a:r>
              <a:rPr lang="ru-RU" dirty="0" smtClean="0"/>
              <a:t>пожалуйста, придерживайтесь ее.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Наши рекомендации: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Найдите </a:t>
            </a:r>
            <a:r>
              <a:rPr lang="ru-RU" dirty="0"/>
              <a:t>шаблон презентации в </a:t>
            </a:r>
            <a:r>
              <a:rPr lang="ru-RU" dirty="0" err="1"/>
              <a:t>гугл</a:t>
            </a:r>
            <a:r>
              <a:rPr lang="ru-RU" dirty="0"/>
              <a:t> </a:t>
            </a:r>
            <a:r>
              <a:rPr lang="ru-RU" dirty="0" smtClean="0"/>
              <a:t>или придумайте </a:t>
            </a:r>
            <a:r>
              <a:rPr lang="ru-RU" dirty="0"/>
              <a:t>свой </a:t>
            </a:r>
            <a:r>
              <a:rPr lang="ru-RU" dirty="0" smtClean="0"/>
              <a:t>дизайн</a:t>
            </a:r>
            <a:r>
              <a:rPr lang="ru-RU" dirty="0"/>
              <a:t>. Используйте оформление релевантное вашему проекту.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Не </a:t>
            </a:r>
            <a:r>
              <a:rPr lang="ru-RU" dirty="0"/>
              <a:t>выносите на слайд </a:t>
            </a:r>
            <a:r>
              <a:rPr lang="ru-RU" dirty="0" smtClean="0"/>
              <a:t>много текста, оставьте только ключевые сообщения, </a:t>
            </a:r>
            <a:r>
              <a:rPr lang="ru-RU" dirty="0" smtClean="0"/>
              <a:t>остальное проговорите </a:t>
            </a:r>
            <a:r>
              <a:rPr lang="ru-RU" dirty="0"/>
              <a:t>голосом</a:t>
            </a:r>
            <a:r>
              <a:rPr lang="ru-RU" dirty="0" smtClean="0"/>
              <a:t>.</a:t>
            </a:r>
            <a:r>
              <a:rPr lang="ru-RU" dirty="0"/>
              <a:t> Если аудитория читает слайды </a:t>
            </a:r>
            <a:r>
              <a:rPr lang="ru-RU" dirty="0" smtClean="0"/>
              <a:t>— значит</a:t>
            </a:r>
            <a:r>
              <a:rPr lang="ru-RU" dirty="0"/>
              <a:t>, </a:t>
            </a:r>
            <a:r>
              <a:rPr lang="ru-RU" dirty="0" smtClean="0"/>
              <a:t>вас </a:t>
            </a:r>
            <a:r>
              <a:rPr lang="ru-RU" dirty="0"/>
              <a:t>уже не слушают.</a:t>
            </a:r>
          </a:p>
          <a:p>
            <a:pPr marL="342900" indent="-342900">
              <a:buAutoNum type="arabicPeriod"/>
            </a:pPr>
            <a:r>
              <a:rPr lang="ru-RU" dirty="0" smtClean="0"/>
              <a:t>Используйте данные и графики, </a:t>
            </a:r>
            <a:r>
              <a:rPr lang="ru-RU" dirty="0"/>
              <a:t>которые подтверждают то, о чем вы рассказываете.</a:t>
            </a:r>
          </a:p>
          <a:p>
            <a:pPr marL="342900" indent="-342900">
              <a:buAutoNum type="arabicPeriod"/>
            </a:pPr>
            <a:r>
              <a:rPr lang="ru-RU" dirty="0"/>
              <a:t>Репетируйте, чтобы уложиться в </a:t>
            </a:r>
            <a:r>
              <a:rPr lang="ru-RU" dirty="0"/>
              <a:t>регламент — </a:t>
            </a:r>
            <a:r>
              <a:rPr lang="ru-RU" dirty="0" smtClean="0"/>
              <a:t>3 минуты.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Будьте готовы ответить на вопросы.</a:t>
            </a:r>
          </a:p>
          <a:p>
            <a:pPr marL="342900" indent="-342900">
              <a:buAutoNum type="arabicPeriod"/>
            </a:pPr>
            <a:r>
              <a:rPr lang="ru-RU" dirty="0" smtClean="0"/>
              <a:t>Почитайте </a:t>
            </a:r>
            <a:r>
              <a:rPr lang="ru-RU" dirty="0"/>
              <a:t>дополнительный </a:t>
            </a:r>
            <a:r>
              <a:rPr lang="ru-RU" dirty="0" smtClean="0"/>
              <a:t>контент о </a:t>
            </a:r>
            <a:r>
              <a:rPr lang="ru-RU" dirty="0"/>
              <a:t>том, как сделать хороший питч и </a:t>
            </a:r>
            <a:r>
              <a:rPr lang="ru-RU" dirty="0" smtClean="0"/>
              <a:t>презентацию в интернете или у </a:t>
            </a:r>
            <a:r>
              <a:rPr lang="ru-RU" dirty="0" smtClean="0"/>
              <a:t>нас: </a:t>
            </a:r>
            <a:r>
              <a:rPr lang="ru-RU" dirty="0" smtClean="0">
                <a:hlinkClick r:id="rId2"/>
              </a:rPr>
              <a:t>тут</a:t>
            </a:r>
            <a:r>
              <a:rPr lang="ru-RU" dirty="0" smtClean="0"/>
              <a:t> и </a:t>
            </a:r>
            <a:r>
              <a:rPr lang="ru-RU" dirty="0" smtClean="0">
                <a:hlinkClick r:id="rId3"/>
              </a:rPr>
              <a:t>тут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4530535-9188-4366-9271-E5CA6492B0BD}"/>
              </a:ext>
            </a:extLst>
          </p:cNvPr>
          <p:cNvSpPr txBox="1"/>
          <p:nvPr/>
        </p:nvSpPr>
        <p:spPr>
          <a:xfrm>
            <a:off x="813732" y="520008"/>
            <a:ext cx="470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Добрый день!</a:t>
            </a:r>
          </a:p>
        </p:txBody>
      </p:sp>
    </p:spTree>
    <p:extLst>
      <p:ext uri="{BB962C8B-B14F-4D97-AF65-F5344CB8AC3E}">
        <p14:creationId xmlns:p14="http://schemas.microsoft.com/office/powerpoint/2010/main" val="407099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Получите ли вы финансирование, будет определять рынок. Если вы работаете на небольшом рынке, инвесторы могут посчитать, что </a:t>
            </a:r>
            <a:r>
              <a:rPr lang="ru-RU" dirty="0" smtClean="0"/>
              <a:t>финансировать </a:t>
            </a:r>
            <a:r>
              <a:rPr lang="ru-RU" dirty="0"/>
              <a:t>вас слишком рискованно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Продемонстрируйте данные </a:t>
            </a:r>
            <a:r>
              <a:rPr lang="ru-RU" dirty="0" smtClean="0"/>
              <a:t>вашего исследования</a:t>
            </a:r>
            <a:r>
              <a:rPr lang="ru-RU" dirty="0"/>
              <a:t>, показав на слайде рост рынка в прошлом и потенциальный рост рынка в будущем, чтобы инвесторы </a:t>
            </a:r>
            <a:r>
              <a:rPr lang="ru-RU" dirty="0" smtClean="0"/>
              <a:t>могли увидеть потенциал </a:t>
            </a:r>
            <a:r>
              <a:rPr lang="ru-RU" dirty="0"/>
              <a:t>вашего </a:t>
            </a:r>
            <a:r>
              <a:rPr lang="ru-RU" dirty="0" smtClean="0"/>
              <a:t>продукта.</a:t>
            </a:r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Необходимо </a:t>
            </a:r>
            <a:r>
              <a:rPr lang="ru-RU" dirty="0" smtClean="0"/>
              <a:t>показать: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Рынок достаточно </a:t>
            </a:r>
            <a:r>
              <a:rPr lang="ru-RU" dirty="0" smtClean="0"/>
              <a:t>большой</a:t>
            </a:r>
            <a:r>
              <a:rPr lang="ru-RU" dirty="0"/>
              <a:t>, есть </a:t>
            </a:r>
            <a:r>
              <a:rPr lang="ru-RU" dirty="0" smtClean="0"/>
              <a:t>смысл реализовывать идею.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Рынок не угасающий, а растущий. Есть устойчивый тренд.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На рынке есть не только большое количество денег, но и клиентов.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Покажите рынок в цифрах (в денежном выражении или в клиентах).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Дайте ссылку на </a:t>
            </a:r>
            <a:r>
              <a:rPr lang="ru-RU" dirty="0" smtClean="0"/>
              <a:t>исследования </a:t>
            </a:r>
            <a:r>
              <a:rPr lang="ru-RU" dirty="0"/>
              <a:t>или обоснуйте метод самостоятельного расчета.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/>
              <a:t>Рынок</a:t>
            </a:r>
          </a:p>
        </p:txBody>
      </p:sp>
    </p:spTree>
    <p:extLst>
      <p:ext uri="{BB962C8B-B14F-4D97-AF65-F5344CB8AC3E}">
        <p14:creationId xmlns:p14="http://schemas.microsoft.com/office/powerpoint/2010/main" val="1249132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Самая главная задача этого слайда показать каким образом ваш проект будет </a:t>
            </a:r>
            <a:r>
              <a:rPr lang="ru-RU" dirty="0" smtClean="0"/>
              <a:t>зарабатывать и увеличивать </a:t>
            </a:r>
            <a:r>
              <a:rPr lang="ru-RU" dirty="0"/>
              <a:t>вложенные в </a:t>
            </a:r>
            <a:r>
              <a:rPr lang="ru-RU" dirty="0" smtClean="0"/>
              <a:t>него </a:t>
            </a:r>
            <a:r>
              <a:rPr lang="ru-RU" dirty="0"/>
              <a:t>средства.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Очень советуем потратить несколько часов/дней на </a:t>
            </a:r>
            <a:r>
              <a:rPr lang="ru-RU" dirty="0">
                <a:hlinkClick r:id="rId2"/>
              </a:rPr>
              <a:t>книгу </a:t>
            </a:r>
            <a:r>
              <a:rPr lang="ru-RU" dirty="0" smtClean="0">
                <a:hlinkClick r:id="rId2"/>
              </a:rPr>
              <a:t>Остервальдера</a:t>
            </a:r>
            <a:r>
              <a:rPr lang="ru-RU" dirty="0" smtClean="0"/>
              <a:t>. Она поможет не </a:t>
            </a:r>
            <a:r>
              <a:rPr lang="ru-RU" dirty="0"/>
              <a:t>просто описывать бизнес-модели, а </a:t>
            </a:r>
            <a:r>
              <a:rPr lang="ru-RU" dirty="0" smtClean="0"/>
              <a:t>искать их. </a:t>
            </a:r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Читать книгу вовсе не обязательно. А вот </a:t>
            </a:r>
            <a:r>
              <a:rPr lang="ru-RU" dirty="0" smtClean="0"/>
              <a:t>описать </a:t>
            </a:r>
            <a:r>
              <a:rPr lang="ru-RU" dirty="0"/>
              <a:t>бизнес-модель в пару предложений — жизненно необходимо.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/>
              <a:t>Бизнес-модель</a:t>
            </a:r>
          </a:p>
        </p:txBody>
      </p:sp>
    </p:spTree>
    <p:extLst>
      <p:ext uri="{BB962C8B-B14F-4D97-AF65-F5344CB8AC3E}">
        <p14:creationId xmlns:p14="http://schemas.microsoft.com/office/powerpoint/2010/main" val="1020073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Задача этого слайда показать ваше видение развития </a:t>
            </a:r>
            <a:r>
              <a:rPr lang="ru-RU" dirty="0" smtClean="0"/>
              <a:t>проекта. Доказать, что </a:t>
            </a:r>
            <a:r>
              <a:rPr lang="ru-RU" dirty="0" err="1" smtClean="0"/>
              <a:t>фаундер</a:t>
            </a:r>
            <a:r>
              <a:rPr lang="ru-RU" dirty="0" smtClean="0"/>
              <a:t> (вы) </a:t>
            </a:r>
            <a:r>
              <a:rPr lang="ru-RU" dirty="0"/>
              <a:t>мыслит стратегически и понимает, куда он ведет стартап в ближайшем будущем</a:t>
            </a:r>
            <a:r>
              <a:rPr lang="ru-RU" dirty="0" smtClean="0"/>
              <a:t>: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Для проектов </a:t>
            </a:r>
            <a:r>
              <a:rPr lang="ru-RU" dirty="0" smtClean="0"/>
              <a:t>ранней </a:t>
            </a:r>
            <a:r>
              <a:rPr lang="ru-RU" dirty="0" smtClean="0"/>
              <a:t>стадии, составляем </a:t>
            </a:r>
            <a:r>
              <a:rPr lang="ru-RU" dirty="0" err="1" smtClean="0"/>
              <a:t>роадмэп</a:t>
            </a:r>
            <a:r>
              <a:rPr lang="ru-RU" dirty="0" smtClean="0"/>
              <a:t> на1,5 </a:t>
            </a:r>
            <a:r>
              <a:rPr lang="ru-RU" dirty="0" smtClean="0"/>
              <a:t>года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Для </a:t>
            </a:r>
            <a:r>
              <a:rPr lang="ru-RU" dirty="0"/>
              <a:t>дальнейших </a:t>
            </a:r>
            <a:r>
              <a:rPr lang="ru-RU" dirty="0" smtClean="0"/>
              <a:t>стадий, можно развернуть и </a:t>
            </a:r>
            <a:r>
              <a:rPr lang="ru-RU" dirty="0"/>
              <a:t>до 3 </a:t>
            </a:r>
            <a:r>
              <a:rPr lang="ru-RU" dirty="0" smtClean="0"/>
              <a:t>лет</a:t>
            </a:r>
            <a:endParaRPr lang="ru-RU" dirty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Не </a:t>
            </a:r>
            <a:r>
              <a:rPr lang="ru-RU" dirty="0"/>
              <a:t>обязательно давать сильную детализацию по времени и процессам. Отобразите наиболее значимые вехи вашего проекта.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 err="1"/>
              <a:t>Роадмап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60868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5"/>
            <a:ext cx="106288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вы в самом начале своего предпринимательского пути и не проводили серьезных исследований, предлагаем вам сделать презентацию, содержащую только следующие слайды:</a:t>
            </a:r>
          </a:p>
          <a:p>
            <a:endParaRPr lang="ru-RU" dirty="0" smtClean="0"/>
          </a:p>
          <a:p>
            <a:r>
              <a:rPr lang="ru-RU" dirty="0"/>
              <a:t>Слайд 1. </a:t>
            </a:r>
            <a:r>
              <a:rPr lang="ru-RU" dirty="0" smtClean="0"/>
              <a:t>Титульный</a:t>
            </a:r>
          </a:p>
          <a:p>
            <a:r>
              <a:rPr lang="ru-RU" dirty="0"/>
              <a:t>Слайд 2. </a:t>
            </a:r>
            <a:r>
              <a:rPr lang="ru-RU" dirty="0" smtClean="0"/>
              <a:t>Проблема</a:t>
            </a:r>
          </a:p>
          <a:p>
            <a:r>
              <a:rPr lang="ru-RU" dirty="0"/>
              <a:t>Слайд 3. Решение / </a:t>
            </a:r>
            <a:r>
              <a:rPr lang="ru-RU" dirty="0" smtClean="0"/>
              <a:t>Продукт</a:t>
            </a:r>
          </a:p>
          <a:p>
            <a:r>
              <a:rPr lang="ru-RU" dirty="0"/>
              <a:t>Слайд </a:t>
            </a:r>
            <a:r>
              <a:rPr lang="ru-RU" dirty="0" smtClean="0"/>
              <a:t>4. Конкуренты</a:t>
            </a:r>
          </a:p>
          <a:p>
            <a:r>
              <a:rPr lang="ru-RU" dirty="0"/>
              <a:t>Слайд </a:t>
            </a:r>
            <a:r>
              <a:rPr lang="ru-RU" dirty="0" smtClean="0"/>
              <a:t>5: Команда</a:t>
            </a:r>
          </a:p>
          <a:p>
            <a:r>
              <a:rPr lang="ru-RU" dirty="0" smtClean="0"/>
              <a:t>Слайд 6: </a:t>
            </a:r>
            <a:r>
              <a:rPr lang="ru-RU" dirty="0"/>
              <a:t>Контакты / Запрос к </a:t>
            </a:r>
            <a:r>
              <a:rPr lang="ru-RU" dirty="0" smtClean="0"/>
              <a:t>аудитории</a:t>
            </a:r>
          </a:p>
          <a:p>
            <a:endParaRPr lang="ru-RU" dirty="0"/>
          </a:p>
          <a:p>
            <a:r>
              <a:rPr lang="ru-RU" dirty="0" smtClean="0"/>
              <a:t>Будет плюсом, если вы сможете подготовить слайды со звездочкой*!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Презентация идеи</a:t>
            </a:r>
            <a:endParaRPr lang="ru-R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495094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Презентация проекта / </a:t>
            </a:r>
            <a:r>
              <a:rPr lang="ru-RU" sz="3200" b="1" dirty="0" err="1" smtClean="0"/>
              <a:t>стартапа</a:t>
            </a:r>
            <a:endParaRPr lang="ru-RU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5666353"/>
            <a:ext cx="10628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вы опытный </a:t>
            </a:r>
            <a:r>
              <a:rPr lang="ru-RU" dirty="0" err="1" smtClean="0"/>
              <a:t>стартапер</a:t>
            </a:r>
            <a:r>
              <a:rPr lang="ru-RU" dirty="0" smtClean="0"/>
              <a:t>, давно и всерьез занимаетесь проектом, ждем от вас полный набор </a:t>
            </a:r>
            <a:br>
              <a:rPr lang="ru-RU" dirty="0" smtClean="0"/>
            </a:br>
            <a:r>
              <a:rPr lang="ru-RU" dirty="0" smtClean="0"/>
              <a:t>с анализом рынка, бизнес-моделью и </a:t>
            </a:r>
            <a:r>
              <a:rPr lang="ru-RU" dirty="0" err="1" smtClean="0"/>
              <a:t>роадмэпом</a:t>
            </a:r>
            <a:r>
              <a:rPr lang="ru-RU" dirty="0" smtClean="0"/>
              <a:t> проекта ;) </a:t>
            </a:r>
          </a:p>
        </p:txBody>
      </p:sp>
    </p:spTree>
    <p:extLst>
      <p:ext uri="{BB962C8B-B14F-4D97-AF65-F5344CB8AC3E}">
        <p14:creationId xmlns:p14="http://schemas.microsoft.com/office/powerpoint/2010/main" val="89217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Придумайте название проекта, чтобы его можно было </a:t>
            </a:r>
            <a:r>
              <a:rPr lang="ru-RU" dirty="0" smtClean="0"/>
              <a:t>запомнить.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Дайте </a:t>
            </a:r>
            <a:r>
              <a:rPr lang="ru-RU" dirty="0" smtClean="0"/>
              <a:t>краткое пояснение проекта, чтобы </a:t>
            </a:r>
            <a:r>
              <a:rPr lang="ru-RU" dirty="0"/>
              <a:t>понять, о чем ваш проект с первого </a:t>
            </a:r>
            <a:r>
              <a:rPr lang="ru-RU" dirty="0" smtClean="0"/>
              <a:t>слайда.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Подберите </a:t>
            </a:r>
            <a:r>
              <a:rPr lang="ru-RU" dirty="0" smtClean="0"/>
              <a:t>иллюстрацию, это могут </a:t>
            </a:r>
            <a:r>
              <a:rPr lang="ru-RU" dirty="0"/>
              <a:t>быть </a:t>
            </a:r>
            <a:r>
              <a:rPr lang="ru-RU" dirty="0" smtClean="0"/>
              <a:t>фотографии и </a:t>
            </a:r>
            <a:r>
              <a:rPr lang="ru-RU" dirty="0" err="1" smtClean="0"/>
              <a:t>рендеры</a:t>
            </a:r>
            <a:r>
              <a:rPr lang="ru-RU" dirty="0" smtClean="0"/>
              <a:t> вашего проекта.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1. Титульный</a:t>
            </a:r>
          </a:p>
        </p:txBody>
      </p:sp>
    </p:spTree>
    <p:extLst>
      <p:ext uri="{BB962C8B-B14F-4D97-AF65-F5344CB8AC3E}">
        <p14:creationId xmlns:p14="http://schemas.microsoft.com/office/powerpoint/2010/main" val="275641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основе идеи стартапа лежит решение определенной проблемы. Она не обязательно должна быть глобальной, главное — сконцентрироваться на самых острых вопросах, беспокоящих ваших потенциальных </a:t>
            </a:r>
            <a:r>
              <a:rPr lang="ru-RU" dirty="0" smtClean="0"/>
              <a:t>клиентов. </a:t>
            </a:r>
          </a:p>
          <a:p>
            <a:endParaRPr lang="ru-RU" dirty="0"/>
          </a:p>
          <a:p>
            <a:r>
              <a:rPr lang="ru-RU" dirty="0" smtClean="0"/>
              <a:t>Важно четко </a:t>
            </a:r>
            <a:r>
              <a:rPr lang="ru-RU" dirty="0"/>
              <a:t>обозначить, чем будет полезен ваш продукт и почему они будут его покупать. Расскажите о том, как и с помощью каких продуктов решалась эта проблема ранее, а также, как вы выявили эту </a:t>
            </a:r>
            <a:r>
              <a:rPr lang="ru-RU" dirty="0" smtClean="0"/>
              <a:t>проблему: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Проблема должна быть реальна и </a:t>
            </a:r>
            <a:r>
              <a:rPr lang="ru-RU" dirty="0" smtClean="0"/>
              <a:t>понятна.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Проблема должна у </a:t>
            </a:r>
            <a:r>
              <a:rPr lang="ru-RU" dirty="0" smtClean="0"/>
              <a:t>определенной </a:t>
            </a:r>
            <a:r>
              <a:rPr lang="ru-RU" dirty="0"/>
              <a:t>аудитории в </a:t>
            </a:r>
            <a:r>
              <a:rPr lang="ru-RU" dirty="0" smtClean="0"/>
              <a:t>определенной локации.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Ваши потенциальные клиенты должны как-то ее решать уже сейчас </a:t>
            </a:r>
            <a:r>
              <a:rPr lang="ru-RU" dirty="0" smtClean="0"/>
              <a:t>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Важно, чтобы они хотели ее решать за </a:t>
            </a:r>
            <a:r>
              <a:rPr lang="ru-RU" dirty="0" smtClean="0"/>
              <a:t>деньги.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Будет хорошо, если на слайд вы вынесете тезисы, цифры и т</a:t>
            </a:r>
            <a:r>
              <a:rPr lang="ru-RU" dirty="0" smtClean="0"/>
              <a:t>. д</a:t>
            </a:r>
            <a:r>
              <a:rPr lang="ru-RU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2. Проблема</a:t>
            </a:r>
          </a:p>
        </p:txBody>
      </p:sp>
    </p:spTree>
    <p:extLst>
      <p:ext uri="{BB962C8B-B14F-4D97-AF65-F5344CB8AC3E}">
        <p14:creationId xmlns:p14="http://schemas.microsoft.com/office/powerpoint/2010/main" val="19634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Решение проблемы — это то, </a:t>
            </a:r>
            <a:r>
              <a:rPr lang="ru-RU" dirty="0" smtClean="0"/>
              <a:t>как вы </a:t>
            </a:r>
            <a:r>
              <a:rPr lang="ru-RU" dirty="0"/>
              <a:t>решите обозначенную проблему </a:t>
            </a:r>
            <a:r>
              <a:rPr lang="ru-RU" dirty="0" smtClean="0"/>
              <a:t>и как это </a:t>
            </a:r>
            <a:r>
              <a:rPr lang="ru-RU" dirty="0"/>
              <a:t>сделает чью-то жизнь лучше. Расскажите о решении с точки зрения продукта или услуги. Можете использовать схемы и изображения для наглядности вашего решения.</a:t>
            </a:r>
          </a:p>
          <a:p>
            <a:endParaRPr lang="ru-RU" dirty="0"/>
          </a:p>
          <a:p>
            <a:r>
              <a:rPr lang="ru-RU" dirty="0" smtClean="0"/>
              <a:t>О чем следует подумать: 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</a:t>
            </a:r>
            <a:r>
              <a:rPr lang="ru-RU" dirty="0"/>
              <a:t>должно быть понятно.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</a:t>
            </a:r>
            <a:r>
              <a:rPr lang="ru-RU" dirty="0"/>
              <a:t>может быть спорным, но ультимативно решать </a:t>
            </a:r>
            <a:r>
              <a:rPr lang="ru-RU" dirty="0" smtClean="0"/>
              <a:t>проблему.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должно быть </a:t>
            </a:r>
            <a:r>
              <a:rPr lang="ru-RU" dirty="0"/>
              <a:t>актуально и </a:t>
            </a:r>
            <a:r>
              <a:rPr lang="ru-RU" dirty="0" err="1" smtClean="0"/>
              <a:t>релевантно</a:t>
            </a:r>
            <a:r>
              <a:rPr lang="ru-RU" dirty="0" smtClean="0"/>
              <a:t> </a:t>
            </a:r>
            <a:r>
              <a:rPr lang="ru-RU" dirty="0"/>
              <a:t>(козырь в ваших руках — </a:t>
            </a:r>
            <a:r>
              <a:rPr lang="ru-RU" dirty="0" smtClean="0"/>
              <a:t>ощущение </a:t>
            </a:r>
            <a:r>
              <a:rPr lang="ru-RU" dirty="0"/>
              <a:t>срочности и </a:t>
            </a:r>
            <a:r>
              <a:rPr lang="ru-RU" dirty="0" smtClean="0"/>
              <a:t>устойчивости у целевой аудитории).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Сравните </a:t>
            </a:r>
            <a:r>
              <a:rPr lang="ru-RU" dirty="0"/>
              <a:t>свое решение и альтернативы.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Продумайте, </a:t>
            </a:r>
            <a:r>
              <a:rPr lang="ru-RU" dirty="0"/>
              <a:t>как возможно масштабировать ваше решение.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Продумайте, как </a:t>
            </a:r>
            <a:r>
              <a:rPr lang="ru-RU" dirty="0" smtClean="0"/>
              <a:t>о</a:t>
            </a:r>
            <a:r>
              <a:rPr lang="ru-RU" dirty="0" smtClean="0"/>
              <a:t>бъяснить </a:t>
            </a:r>
            <a:r>
              <a:rPr lang="ru-RU" dirty="0"/>
              <a:t>идею и убедить пользователя купить </a:t>
            </a:r>
            <a:r>
              <a:rPr lang="ru-RU" dirty="0" smtClean="0"/>
              <a:t>продукт, уложившись в пару строк.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/>
              <a:t>Избегайте </a:t>
            </a:r>
            <a:r>
              <a:rPr lang="ru-RU" dirty="0" smtClean="0"/>
              <a:t>заявлений </a:t>
            </a:r>
            <a:r>
              <a:rPr lang="ru-RU" dirty="0"/>
              <a:t>о том, что вы уникальные первопроходцы  — возможно, в настоящий момент еще 10 </a:t>
            </a:r>
            <a:r>
              <a:rPr lang="ru-RU" dirty="0" err="1"/>
              <a:t>фаундеров</a:t>
            </a:r>
            <a:r>
              <a:rPr lang="ru-RU" dirty="0"/>
              <a:t> развивают похожую идею. Но </a:t>
            </a:r>
            <a:r>
              <a:rPr lang="ru-RU" dirty="0" smtClean="0"/>
              <a:t>вы </a:t>
            </a:r>
            <a:r>
              <a:rPr lang="ru-RU" dirty="0"/>
              <a:t>должны доказать, что </a:t>
            </a:r>
            <a:r>
              <a:rPr lang="ru-RU" dirty="0" smtClean="0"/>
              <a:t>именно </a:t>
            </a:r>
            <a:r>
              <a:rPr lang="ru-RU" dirty="0"/>
              <a:t>ваш подход приведет к успеху.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3. Решение / Продукт</a:t>
            </a:r>
          </a:p>
        </p:txBody>
      </p:sp>
    </p:spTree>
    <p:extLst>
      <p:ext uri="{BB962C8B-B14F-4D97-AF65-F5344CB8AC3E}">
        <p14:creationId xmlns:p14="http://schemas.microsoft.com/office/powerpoint/2010/main" val="339217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Укажите своих конкурентов на </a:t>
            </a:r>
            <a:r>
              <a:rPr lang="ru-RU" dirty="0" smtClean="0"/>
              <a:t>слайде. Даже </a:t>
            </a:r>
            <a:r>
              <a:rPr lang="ru-RU" dirty="0"/>
              <a:t>если вы </a:t>
            </a:r>
            <a:r>
              <a:rPr lang="ru-RU" dirty="0" smtClean="0"/>
              <a:t>не </a:t>
            </a:r>
            <a:r>
              <a:rPr lang="ru-RU" dirty="0"/>
              <a:t>видите прямой конкуренции, лучше привести в пример </a:t>
            </a:r>
            <a:r>
              <a:rPr lang="ru-RU" dirty="0" smtClean="0"/>
              <a:t>непрямых </a:t>
            </a:r>
            <a:r>
              <a:rPr lang="ru-RU" dirty="0"/>
              <a:t>и косвенных </a:t>
            </a:r>
            <a:r>
              <a:rPr lang="ru-RU" dirty="0" smtClean="0"/>
              <a:t>конкурентов, чем </a:t>
            </a:r>
            <a:r>
              <a:rPr lang="ru-RU" dirty="0"/>
              <a:t>ничего. Отсутствие конкурентов скорее говорит о том, что вы либо провели плохое исследование или решаемая проблема является </a:t>
            </a:r>
            <a:r>
              <a:rPr lang="ru-RU" dirty="0" smtClean="0"/>
              <a:t>несущественной.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 слайде должно быть краткое описание или название ваших конкурентов.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Оцените ваши </a:t>
            </a:r>
            <a:r>
              <a:rPr lang="ru-RU" dirty="0" smtClean="0"/>
              <a:t>преимущества, которые делают </a:t>
            </a:r>
            <a:r>
              <a:rPr lang="ru-RU" dirty="0"/>
              <a:t>вас </a:t>
            </a:r>
            <a:r>
              <a:rPr lang="ru-RU" dirty="0" smtClean="0"/>
              <a:t>конкурентоспособным, количественно!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Для </a:t>
            </a:r>
            <a:r>
              <a:rPr lang="ru-RU" dirty="0" smtClean="0"/>
              <a:t>слайда </a:t>
            </a:r>
            <a:r>
              <a:rPr lang="ru-RU" dirty="0"/>
              <a:t>вы можете использовать несколько методов отображения информации: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ru-RU" dirty="0"/>
              <a:t>Декартовы </a:t>
            </a:r>
            <a:r>
              <a:rPr lang="ru-RU" dirty="0" smtClean="0"/>
              <a:t>координаты. </a:t>
            </a:r>
            <a:r>
              <a:rPr lang="ru-RU" dirty="0"/>
              <a:t>Это позволит понять </a:t>
            </a:r>
            <a:r>
              <a:rPr lang="ru-RU" dirty="0" smtClean="0"/>
              <a:t>ваше </a:t>
            </a:r>
            <a:r>
              <a:rPr lang="ru-RU" dirty="0"/>
              <a:t>позиционирование </a:t>
            </a:r>
            <a:r>
              <a:rPr lang="ru-RU" dirty="0" smtClean="0"/>
              <a:t>среди конкурентов</a:t>
            </a:r>
            <a:r>
              <a:rPr lang="ru-RU" dirty="0"/>
              <a:t>. 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ru-RU" dirty="0" smtClean="0"/>
              <a:t>Таблица. Конкуренты сравниваются по набору характеристик: наличие + / отсутствие -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4. </a:t>
            </a:r>
            <a:r>
              <a:rPr lang="ru-RU" sz="3200" b="1" dirty="0"/>
              <a:t>Конкуренты</a:t>
            </a:r>
          </a:p>
        </p:txBody>
      </p:sp>
    </p:spTree>
    <p:extLst>
      <p:ext uri="{BB962C8B-B14F-4D97-AF65-F5344CB8AC3E}">
        <p14:creationId xmlns:p14="http://schemas.microsoft.com/office/powerpoint/2010/main" val="396594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4. </a:t>
            </a:r>
            <a:r>
              <a:rPr lang="ru-RU" sz="3200" b="1" dirty="0"/>
              <a:t>Конкуренты</a:t>
            </a:r>
          </a:p>
        </p:txBody>
      </p:sp>
      <p:pic>
        <p:nvPicPr>
          <p:cNvPr id="1026" name="Picture 2" descr="scheme">
            <a:extLst>
              <a:ext uri="{FF2B5EF4-FFF2-40B4-BE49-F238E27FC236}">
                <a16:creationId xmlns:a16="http://schemas.microsoft.com/office/drawing/2014/main" xmlns="" id="{438D1AFF-FEBC-450A-B090-DA9527F0D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30" y="1871751"/>
            <a:ext cx="5572125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ример конкурентного анализа: 10 таблиц для мониторинга конкурентов —  PowerBranding.ru">
            <a:extLst>
              <a:ext uri="{FF2B5EF4-FFF2-40B4-BE49-F238E27FC236}">
                <a16:creationId xmlns:a16="http://schemas.microsoft.com/office/drawing/2014/main" xmlns="" id="{1C02641F-83C1-46F9-A76C-315E9D77E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463" y="3991063"/>
            <a:ext cx="5086618" cy="135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84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За любым успешным продуктом стоит команда людей, которые </a:t>
            </a:r>
            <a:r>
              <a:rPr lang="ru-RU" dirty="0" smtClean="0"/>
              <a:t>его создали</a:t>
            </a:r>
            <a:r>
              <a:rPr lang="ru-RU" dirty="0"/>
              <a:t>. Расскажите о своих людях так, чтобы в них поверили и захотели вложить </a:t>
            </a:r>
            <a:r>
              <a:rPr lang="ru-RU" dirty="0" smtClean="0"/>
              <a:t>деньги те</a:t>
            </a:r>
            <a:r>
              <a:rPr lang="ru-RU" dirty="0"/>
              <a:t>, кто </a:t>
            </a:r>
            <a:r>
              <a:rPr lang="ru-RU" dirty="0" smtClean="0"/>
              <a:t>принимают </a:t>
            </a:r>
            <a:r>
              <a:rPr lang="ru-RU" dirty="0"/>
              <a:t>решение о финансировании.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Разместите </a:t>
            </a:r>
            <a:r>
              <a:rPr lang="ru-RU" dirty="0"/>
              <a:t>на слайде фотографии </a:t>
            </a:r>
            <a:r>
              <a:rPr lang="ru-RU" dirty="0" smtClean="0"/>
              <a:t>вашей </a:t>
            </a:r>
            <a:r>
              <a:rPr lang="ru-RU" dirty="0"/>
              <a:t>команды.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Расскажите, </a:t>
            </a:r>
            <a:r>
              <a:rPr lang="ru-RU" dirty="0"/>
              <a:t>за что отвечают эти люди в вашем проекте.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Подтвердите </a:t>
            </a:r>
            <a:r>
              <a:rPr lang="ru-RU" dirty="0" smtClean="0"/>
              <a:t>занимаемые роли их опытом.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fontAlgn="base"/>
            <a:r>
              <a:rPr lang="ru-RU" sz="1600" b="1" dirty="0"/>
              <a:t>Идеальное описание каждого члена команды</a:t>
            </a:r>
            <a:br>
              <a:rPr lang="ru-RU" sz="1600" b="1" dirty="0"/>
            </a:br>
            <a:r>
              <a:rPr lang="ru-RU" sz="1200" dirty="0"/>
              <a:t>Имя Фамилия</a:t>
            </a:r>
            <a:br>
              <a:rPr lang="ru-RU" sz="1200" dirty="0"/>
            </a:br>
            <a:r>
              <a:rPr lang="ru-RU" sz="1200" dirty="0"/>
              <a:t>Должность</a:t>
            </a:r>
          </a:p>
          <a:p>
            <a:pPr fontAlgn="base"/>
            <a:r>
              <a:rPr lang="ru-RU" sz="1200" dirty="0"/>
              <a:t>Сделал что-то (например, увеличил выручку приложения </a:t>
            </a:r>
            <a:r>
              <a:rPr lang="ru-RU" sz="1200" dirty="0" smtClean="0"/>
              <a:t>5Х </a:t>
            </a:r>
            <a:r>
              <a:rPr lang="ru-RU" sz="1200" dirty="0"/>
              <a:t>в течение </a:t>
            </a:r>
            <a:r>
              <a:rPr lang="ru-RU" sz="1200" dirty="0" smtClean="0"/>
              <a:t>двух </a:t>
            </a:r>
            <a:r>
              <a:rPr lang="ru-RU" sz="1200" dirty="0"/>
              <a:t>лет) в компании </a:t>
            </a:r>
            <a:r>
              <a:rPr lang="ru-RU" sz="1200" dirty="0" err="1"/>
              <a:t>TheBestCompany</a:t>
            </a:r>
            <a:endParaRPr lang="ru-RU" sz="1200" dirty="0"/>
          </a:p>
          <a:p>
            <a:pPr fontAlgn="base"/>
            <a:r>
              <a:rPr lang="ru-RU" sz="1200" dirty="0"/>
              <a:t>Получил MBA в </a:t>
            </a:r>
            <a:r>
              <a:rPr lang="ru-RU" sz="1200" dirty="0" err="1"/>
              <a:t>Harvard</a:t>
            </a:r>
            <a:r>
              <a:rPr lang="ru-RU" sz="1200" dirty="0"/>
              <a:t> </a:t>
            </a:r>
            <a:r>
              <a:rPr lang="ru-RU" sz="1200" dirty="0" err="1"/>
              <a:t>Business</a:t>
            </a:r>
            <a:r>
              <a:rPr lang="ru-RU" sz="1200" dirty="0"/>
              <a:t> </a:t>
            </a:r>
            <a:r>
              <a:rPr lang="ru-RU" sz="1200" dirty="0" err="1"/>
              <a:t>School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pPr fontAlgn="base"/>
            <a:r>
              <a:rPr lang="ru-RU" dirty="0"/>
              <a:t>Лучше указать 2-3 пункта, которые максимально раскроют профессиональную экспертизу и умение работать на результат.</a:t>
            </a:r>
          </a:p>
          <a:p>
            <a:pPr lv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5: </a:t>
            </a:r>
            <a:r>
              <a:rPr lang="ru-RU" sz="3200" b="1" dirty="0"/>
              <a:t>Команда</a:t>
            </a:r>
          </a:p>
        </p:txBody>
      </p:sp>
    </p:spTree>
    <p:extLst>
      <p:ext uri="{BB962C8B-B14F-4D97-AF65-F5344CB8AC3E}">
        <p14:creationId xmlns:p14="http://schemas.microsoft.com/office/powerpoint/2010/main" val="189475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Слайд с контактами необходим, чтобы интересанты имели возможность зафиксировать ваши данные и связаться с вами позднее. 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Если вы решили выступить на </a:t>
            </a:r>
            <a:r>
              <a:rPr lang="en-US" dirty="0"/>
              <a:t>Easy pitch</a:t>
            </a:r>
            <a:r>
              <a:rPr lang="ru-RU" dirty="0"/>
              <a:t>, </a:t>
            </a:r>
            <a:r>
              <a:rPr lang="ru-RU" dirty="0" smtClean="0"/>
              <a:t>значит </a:t>
            </a:r>
            <a:r>
              <a:rPr lang="ru-RU" dirty="0"/>
              <a:t>вы преследуете те или иные цели. Возможно, вы хотите пройти на акселерационную программу А:СТАРТ, набрать команду, найти инвестора или привлечь инвестиции. Сформулируйте свой запрос к аудитории и разместите его на слайде с контактами.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9328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6: </a:t>
            </a:r>
            <a:r>
              <a:rPr lang="ru-RU" sz="3200" b="1" dirty="0"/>
              <a:t>Контакты / Запрос к аудитории</a:t>
            </a:r>
          </a:p>
        </p:txBody>
      </p:sp>
    </p:spTree>
    <p:extLst>
      <p:ext uri="{BB962C8B-B14F-4D97-AF65-F5344CB8AC3E}">
        <p14:creationId xmlns:p14="http://schemas.microsoft.com/office/powerpoint/2010/main" val="6670789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1039</Words>
  <Application>Microsoft Office PowerPoint</Application>
  <PresentationFormat>Произвольный</PresentationFormat>
  <Paragraphs>99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Konstantin Dugar</dc:creator>
  <cp:lastModifiedBy>Немудрая Ксения Александровна</cp:lastModifiedBy>
  <cp:revision>21</cp:revision>
  <dcterms:created xsi:type="dcterms:W3CDTF">2022-08-11T10:58:29Z</dcterms:created>
  <dcterms:modified xsi:type="dcterms:W3CDTF">2022-08-12T07:38:24Z</dcterms:modified>
</cp:coreProperties>
</file>