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19" roundtripDataSignature="AMtx7miMKXOscw5QHqh133Ly31WPt9yV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8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8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444025" y="484308"/>
            <a:ext cx="11303950" cy="5559191"/>
          </a:xfrm>
          <a:prstGeom prst="roundRect">
            <a:avLst>
              <a:gd fmla="val 166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444025" y="2413336"/>
            <a:ext cx="1130395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ИИ для бизнеса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4821010" y="5115324"/>
            <a:ext cx="664410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STRATEX &amp; Kharchenko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10297"/>
            <a:ext cx="12192000" cy="6877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73F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0"/>
          <p:cNvSpPr/>
          <p:nvPr/>
        </p:nvSpPr>
        <p:spPr>
          <a:xfrm>
            <a:off x="253464" y="1395785"/>
            <a:ext cx="7998438" cy="1549424"/>
          </a:xfrm>
          <a:prstGeom prst="roundRect">
            <a:avLst>
              <a:gd fmla="val 16667" name="adj"/>
            </a:avLst>
          </a:prstGeom>
          <a:solidFill>
            <a:srgbClr val="9773F1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0"/>
          <p:cNvSpPr/>
          <p:nvPr/>
        </p:nvSpPr>
        <p:spPr>
          <a:xfrm>
            <a:off x="253464" y="3186681"/>
            <a:ext cx="7998438" cy="1549424"/>
          </a:xfrm>
          <a:prstGeom prst="roundRect">
            <a:avLst>
              <a:gd fmla="val 16667" name="adj"/>
            </a:avLst>
          </a:prstGeom>
          <a:solidFill>
            <a:srgbClr val="9773F1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0"/>
          <p:cNvSpPr/>
          <p:nvPr/>
        </p:nvSpPr>
        <p:spPr>
          <a:xfrm>
            <a:off x="253464" y="4980573"/>
            <a:ext cx="7998438" cy="1549424"/>
          </a:xfrm>
          <a:prstGeom prst="roundRect">
            <a:avLst>
              <a:gd fmla="val 16667" name="adj"/>
            </a:avLst>
          </a:prstGeom>
          <a:solidFill>
            <a:srgbClr val="9773F1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0"/>
          <p:cNvSpPr txBox="1"/>
          <p:nvPr/>
        </p:nvSpPr>
        <p:spPr>
          <a:xfrm>
            <a:off x="253465" y="162097"/>
            <a:ext cx="945720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Корпоративная система знаний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 ИИ-ассистентом</a:t>
            </a:r>
            <a:endParaRPr/>
          </a:p>
        </p:txBody>
      </p:sp>
      <p:sp>
        <p:nvSpPr>
          <p:cNvPr id="253" name="Google Shape;253;p10"/>
          <p:cNvSpPr txBox="1"/>
          <p:nvPr/>
        </p:nvSpPr>
        <p:spPr>
          <a:xfrm>
            <a:off x="999895" y="1558020"/>
            <a:ext cx="427463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Обучение</a:t>
            </a:r>
            <a:endParaRPr/>
          </a:p>
        </p:txBody>
      </p:sp>
      <p:sp>
        <p:nvSpPr>
          <p:cNvPr id="254" name="Google Shape;254;p10"/>
          <p:cNvSpPr txBox="1"/>
          <p:nvPr/>
        </p:nvSpPr>
        <p:spPr>
          <a:xfrm>
            <a:off x="999895" y="2088674"/>
            <a:ext cx="71235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ИИ обучается только на знаниях вашего бизнеса.</a:t>
            </a:r>
            <a:endParaRPr/>
          </a:p>
        </p:txBody>
      </p:sp>
      <p:sp>
        <p:nvSpPr>
          <p:cNvPr id="255" name="Google Shape;255;p10"/>
          <p:cNvSpPr txBox="1"/>
          <p:nvPr/>
        </p:nvSpPr>
        <p:spPr>
          <a:xfrm>
            <a:off x="999895" y="3360270"/>
            <a:ext cx="427463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Интеграция</a:t>
            </a:r>
            <a:endParaRPr/>
          </a:p>
        </p:txBody>
      </p:sp>
      <p:sp>
        <p:nvSpPr>
          <p:cNvPr id="256" name="Google Shape;256;p10"/>
          <p:cNvSpPr txBox="1"/>
          <p:nvPr/>
        </p:nvSpPr>
        <p:spPr>
          <a:xfrm>
            <a:off x="999895" y="3890924"/>
            <a:ext cx="71235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Любой сервис / мессенджер / сайт.</a:t>
            </a:r>
            <a:endParaRPr/>
          </a:p>
        </p:txBody>
      </p:sp>
      <p:sp>
        <p:nvSpPr>
          <p:cNvPr id="257" name="Google Shape;257;p10"/>
          <p:cNvSpPr txBox="1"/>
          <p:nvPr/>
        </p:nvSpPr>
        <p:spPr>
          <a:xfrm>
            <a:off x="999895" y="5136649"/>
            <a:ext cx="427463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Преимущества</a:t>
            </a:r>
            <a:endParaRPr/>
          </a:p>
        </p:txBody>
      </p:sp>
      <p:sp>
        <p:nvSpPr>
          <p:cNvPr id="258" name="Google Shape;258;p10"/>
          <p:cNvSpPr txBox="1"/>
          <p:nvPr/>
        </p:nvSpPr>
        <p:spPr>
          <a:xfrm>
            <a:off x="982174" y="5659869"/>
            <a:ext cx="712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От уточнения деталей </a:t>
            </a:r>
            <a:r>
              <a:rPr lang="ru-RU" sz="1800">
                <a:solidFill>
                  <a:schemeClr val="lt1"/>
                </a:solidFill>
              </a:rPr>
              <a:t>регламента</a:t>
            </a: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до полноценного обучения сотрудников.</a:t>
            </a:r>
            <a:endParaRPr/>
          </a:p>
        </p:txBody>
      </p:sp>
      <p:sp>
        <p:nvSpPr>
          <p:cNvPr id="259" name="Google Shape;259;p10"/>
          <p:cNvSpPr txBox="1"/>
          <p:nvPr/>
        </p:nvSpPr>
        <p:spPr>
          <a:xfrm>
            <a:off x="406192" y="1897524"/>
            <a:ext cx="41867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60" name="Google Shape;260;p10"/>
          <p:cNvSpPr txBox="1"/>
          <p:nvPr/>
        </p:nvSpPr>
        <p:spPr>
          <a:xfrm>
            <a:off x="417343" y="3699783"/>
            <a:ext cx="41867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61" name="Google Shape;261;p10"/>
          <p:cNvSpPr txBox="1"/>
          <p:nvPr/>
        </p:nvSpPr>
        <p:spPr>
          <a:xfrm>
            <a:off x="417343" y="5493675"/>
            <a:ext cx="41867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DA5F6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 txBox="1"/>
          <p:nvPr/>
        </p:nvSpPr>
        <p:spPr>
          <a:xfrm>
            <a:off x="0" y="289426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Пример диалога</a:t>
            </a:r>
            <a:endParaRPr/>
          </a:p>
        </p:txBody>
      </p:sp>
      <p:pic>
        <p:nvPicPr>
          <p:cNvPr id="267" name="Google Shape;26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3262" y="1070189"/>
            <a:ext cx="5385476" cy="538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73F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2"/>
          <p:cNvSpPr/>
          <p:nvPr/>
        </p:nvSpPr>
        <p:spPr>
          <a:xfrm>
            <a:off x="253465" y="1950284"/>
            <a:ext cx="6240230" cy="2877892"/>
          </a:xfrm>
          <a:prstGeom prst="roundRect">
            <a:avLst>
              <a:gd fmla="val 16667" name="adj"/>
            </a:avLst>
          </a:prstGeom>
          <a:solidFill>
            <a:srgbClr val="9773F1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2"/>
          <p:cNvSpPr txBox="1"/>
          <p:nvPr/>
        </p:nvSpPr>
        <p:spPr>
          <a:xfrm>
            <a:off x="253465" y="162097"/>
            <a:ext cx="1168507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БУДУЩЕЕ ВАШЕГО БИЗНЕСА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СЕГОДНЯ</a:t>
            </a:r>
            <a:endParaRPr/>
          </a:p>
        </p:txBody>
      </p:sp>
      <p:sp>
        <p:nvSpPr>
          <p:cNvPr id="275" name="Google Shape;275;p12"/>
          <p:cNvSpPr/>
          <p:nvPr/>
        </p:nvSpPr>
        <p:spPr>
          <a:xfrm>
            <a:off x="600433" y="2163765"/>
            <a:ext cx="5790207" cy="245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ИИ-решения – это не просто инструменты, это стратегические партнеры для вашего роста. Внедрите их сегодня, чтобы обеспечить своему бизнесу конкурентное преимущество, повысить эффективность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 значительно увеличить прибыль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2"/>
          <p:cNvSpPr txBox="1"/>
          <p:nvPr/>
        </p:nvSpPr>
        <p:spPr>
          <a:xfrm>
            <a:off x="253465" y="5489145"/>
            <a:ext cx="843924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Не упустите возможность трансформировать ваш бизнес с помощью искусственного интеллекта!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"/>
          <p:cNvSpPr/>
          <p:nvPr/>
        </p:nvSpPr>
        <p:spPr>
          <a:xfrm>
            <a:off x="790807" y="1692057"/>
            <a:ext cx="10610385" cy="4853612"/>
          </a:xfrm>
          <a:prstGeom prst="roundRect">
            <a:avLst>
              <a:gd fmla="val 166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3"/>
          <p:cNvSpPr txBox="1"/>
          <p:nvPr/>
        </p:nvSpPr>
        <p:spPr>
          <a:xfrm>
            <a:off x="253465" y="223024"/>
            <a:ext cx="116850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Контакты</a:t>
            </a:r>
            <a:endParaRPr/>
          </a:p>
        </p:txBody>
      </p:sp>
      <p:sp>
        <p:nvSpPr>
          <p:cNvPr id="284" name="Google Shape;284;p13"/>
          <p:cNvSpPr txBox="1"/>
          <p:nvPr/>
        </p:nvSpPr>
        <p:spPr>
          <a:xfrm>
            <a:off x="1467949" y="1886533"/>
            <a:ext cx="32412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Павел</a:t>
            </a:r>
            <a:endParaRPr/>
          </a:p>
        </p:txBody>
      </p:sp>
      <p:sp>
        <p:nvSpPr>
          <p:cNvPr id="285" name="Google Shape;285;p13"/>
          <p:cNvSpPr txBox="1"/>
          <p:nvPr/>
        </p:nvSpPr>
        <p:spPr>
          <a:xfrm>
            <a:off x="6960142" y="1886533"/>
            <a:ext cx="39215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Владислав </a:t>
            </a:r>
            <a:endParaRPr/>
          </a:p>
        </p:txBody>
      </p:sp>
      <p:pic>
        <p:nvPicPr>
          <p:cNvPr id="286" name="Google Shape;28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254" y="2667216"/>
            <a:ext cx="3241288" cy="324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7949" y="2667216"/>
            <a:ext cx="3241288" cy="3241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6CF0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99960" y="-176696"/>
            <a:ext cx="13291959" cy="747672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4151798" y="1142302"/>
            <a:ext cx="7562684" cy="1449440"/>
          </a:xfrm>
          <a:prstGeom prst="roundRect">
            <a:avLst>
              <a:gd fmla="val 16667" name="adj"/>
            </a:avLst>
          </a:prstGeom>
          <a:solidFill>
            <a:srgbClr val="926CF0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4151797" y="2809022"/>
            <a:ext cx="7562684" cy="1823389"/>
          </a:xfrm>
          <a:prstGeom prst="roundRect">
            <a:avLst>
              <a:gd fmla="val 16667" name="adj"/>
            </a:avLst>
          </a:prstGeom>
          <a:solidFill>
            <a:srgbClr val="926CF0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4151796" y="4849690"/>
            <a:ext cx="7562685" cy="2008309"/>
          </a:xfrm>
          <a:prstGeom prst="roundRect">
            <a:avLst>
              <a:gd fmla="val 16667" name="adj"/>
            </a:avLst>
          </a:prstGeom>
          <a:solidFill>
            <a:srgbClr val="926CF0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148387" y="211004"/>
            <a:ext cx="952982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СПИКЕР: ПАВЕЛ МЫШКИН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4304731" y="1258857"/>
            <a:ext cx="263311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 лет в IT </a:t>
            </a:r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4304731" y="1789511"/>
            <a:ext cx="71235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IT-предприниматель с двадцатилетним опытом создания и развития успешных проектов</a:t>
            </a:r>
            <a:endParaRPr/>
          </a:p>
        </p:txBody>
      </p:sp>
      <p:sp>
        <p:nvSpPr>
          <p:cNvPr id="106" name="Google Shape;106;p2"/>
          <p:cNvSpPr txBox="1"/>
          <p:nvPr/>
        </p:nvSpPr>
        <p:spPr>
          <a:xfrm>
            <a:off x="4288672" y="2903033"/>
            <a:ext cx="696346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Основатель EdTech-платформы «Профессор»</a:t>
            </a:r>
            <a:endParaRPr/>
          </a:p>
        </p:txBody>
      </p:sp>
      <p:sp>
        <p:nvSpPr>
          <p:cNvPr id="107" name="Google Shape;107;p2"/>
          <p:cNvSpPr txBox="1"/>
          <p:nvPr/>
        </p:nvSpPr>
        <p:spPr>
          <a:xfrm>
            <a:off x="4288672" y="3864574"/>
            <a:ext cx="71235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Лидер образовательных технологий: ТОП-5 в России, ТОП-1 в Беларуси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4304732" y="4962849"/>
            <a:ext cx="696346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Основатель AI компании STRATEX</a:t>
            </a:r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4288672" y="5916956"/>
            <a:ext cx="71235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Визионер в области искусственного интеллекта, развиваю инновационные решения для бизнеса.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6CF0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98548" y="-149264"/>
            <a:ext cx="13290548" cy="747672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/>
          <p:nvPr/>
        </p:nvSpPr>
        <p:spPr>
          <a:xfrm>
            <a:off x="4151798" y="1142302"/>
            <a:ext cx="7562684" cy="1449440"/>
          </a:xfrm>
          <a:prstGeom prst="roundRect">
            <a:avLst>
              <a:gd fmla="val 16667" name="adj"/>
            </a:avLst>
          </a:prstGeom>
          <a:solidFill>
            <a:srgbClr val="926CF0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4151797" y="2809022"/>
            <a:ext cx="7562684" cy="1823389"/>
          </a:xfrm>
          <a:prstGeom prst="roundRect">
            <a:avLst>
              <a:gd fmla="val 16667" name="adj"/>
            </a:avLst>
          </a:prstGeom>
          <a:solidFill>
            <a:srgbClr val="926CF0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4151796" y="4849690"/>
            <a:ext cx="7562685" cy="2008309"/>
          </a:xfrm>
          <a:prstGeom prst="roundRect">
            <a:avLst>
              <a:gd fmla="val 16667" name="adj"/>
            </a:avLst>
          </a:prstGeom>
          <a:solidFill>
            <a:srgbClr val="926CF0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148387" y="211004"/>
            <a:ext cx="104769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СПИКЕР: Владислав Харченко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4304731" y="1258857"/>
            <a:ext cx="778363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Основатель Студии разработки</a:t>
            </a:r>
            <a:endParaRPr/>
          </a:p>
        </p:txBody>
      </p:sp>
      <p:sp>
        <p:nvSpPr>
          <p:cNvPr id="121" name="Google Shape;121;p3"/>
          <p:cNvSpPr txBox="1"/>
          <p:nvPr/>
        </p:nvSpPr>
        <p:spPr>
          <a:xfrm>
            <a:off x="4304731" y="1789511"/>
            <a:ext cx="73081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Специализируюсь на создании умных продуктов на основе машинного обучения и ИИ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4288670" y="4921342"/>
            <a:ext cx="89061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Опыт работы в РФ и за рубежом</a:t>
            </a:r>
            <a:endParaRPr/>
          </a:p>
        </p:txBody>
      </p:sp>
      <p:sp>
        <p:nvSpPr>
          <p:cNvPr id="123" name="Google Shape;123;p3"/>
          <p:cNvSpPr txBox="1"/>
          <p:nvPr/>
        </p:nvSpPr>
        <p:spPr>
          <a:xfrm>
            <a:off x="4304731" y="5530678"/>
            <a:ext cx="712356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Реализуем проекты в РФ и за рубежом.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Работаем с Предпринимателями из ЕС, СНГ и Азии</a:t>
            </a:r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4288670" y="2885476"/>
            <a:ext cx="7425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Практик внедрения ИИ-решений</a:t>
            </a:r>
            <a:endParaRPr/>
          </a:p>
        </p:txBody>
      </p:sp>
      <p:sp>
        <p:nvSpPr>
          <p:cNvPr id="125" name="Google Shape;125;p3"/>
          <p:cNvSpPr txBox="1"/>
          <p:nvPr/>
        </p:nvSpPr>
        <p:spPr>
          <a:xfrm>
            <a:off x="4288670" y="3402644"/>
            <a:ext cx="712356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Успешно реализованные проекты с использованием ИИ, которые уже приносят пользу бизнесу</a:t>
            </a:r>
            <a:endParaRPr/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78129" y="1142302"/>
            <a:ext cx="4190462" cy="558728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/>
          <p:nvPr/>
        </p:nvSpPr>
        <p:spPr>
          <a:xfrm>
            <a:off x="237457" y="5767154"/>
            <a:ext cx="11764992" cy="874752"/>
          </a:xfrm>
          <a:prstGeom prst="roundRect">
            <a:avLst>
              <a:gd fmla="val 166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237458" y="1516957"/>
            <a:ext cx="5777891" cy="1945055"/>
          </a:xfrm>
          <a:prstGeom prst="roundRect">
            <a:avLst>
              <a:gd fmla="val 166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224559" y="1501877"/>
            <a:ext cx="5777891" cy="1960136"/>
          </a:xfrm>
          <a:prstGeom prst="roundRect">
            <a:avLst>
              <a:gd fmla="val 166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237457" y="3678272"/>
            <a:ext cx="11764992" cy="1945056"/>
          </a:xfrm>
          <a:prstGeom prst="roundRect">
            <a:avLst>
              <a:gd fmla="val 166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242096" y="216095"/>
            <a:ext cx="116850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9773F1"/>
                </a:solidFill>
                <a:latin typeface="Arial"/>
                <a:ea typeface="Arial"/>
                <a:cs typeface="Arial"/>
                <a:sym typeface="Arial"/>
              </a:rPr>
              <a:t>Актуальные проблемы бизнеса</a:t>
            </a:r>
            <a:endParaRPr/>
          </a:p>
        </p:txBody>
      </p:sp>
      <p:sp>
        <p:nvSpPr>
          <p:cNvPr id="137" name="Google Shape;137;p4"/>
          <p:cNvSpPr txBox="1"/>
          <p:nvPr/>
        </p:nvSpPr>
        <p:spPr>
          <a:xfrm>
            <a:off x="403278" y="2062444"/>
            <a:ext cx="509877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Рутинные и однотипные процессы</a:t>
            </a:r>
            <a:endParaRPr/>
          </a:p>
        </p:txBody>
      </p:sp>
      <p:sp>
        <p:nvSpPr>
          <p:cNvPr id="138" name="Google Shape;138;p4"/>
          <p:cNvSpPr txBox="1"/>
          <p:nvPr/>
        </p:nvSpPr>
        <p:spPr>
          <a:xfrm>
            <a:off x="6387395" y="1889319"/>
            <a:ext cx="5852513" cy="115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Отсутствие некоторой компетенции сотрудников в области используемого ПО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252902" y="3776666"/>
            <a:ext cx="1167282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Кадровый дефицит (он же человеческий ресурс)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416895" y="4382157"/>
            <a:ext cx="116153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Традиционные методы не позволяют реагировать на запросы клиентов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так быстро, как требуют современные реалии.</a:t>
            </a:r>
            <a:endParaRPr/>
          </a:p>
        </p:txBody>
      </p:sp>
      <p:sp>
        <p:nvSpPr>
          <p:cNvPr id="141" name="Google Shape;141;p4"/>
          <p:cNvSpPr txBox="1"/>
          <p:nvPr/>
        </p:nvSpPr>
        <p:spPr>
          <a:xfrm>
            <a:off x="310400" y="5869549"/>
            <a:ext cx="1156158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Вывод: бизнесу необходима автоматизация и уход от рутинных операций.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487680" y="219456"/>
            <a:ext cx="8778240" cy="853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КП и Презентации за 3 минуты</a:t>
            </a:r>
            <a:endParaRPr sz="4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487680" y="1097280"/>
            <a:ext cx="6705600" cy="48768"/>
          </a:xfrm>
          <a:prstGeom prst="rect">
            <a:avLst/>
          </a:prstGeom>
          <a:solidFill>
            <a:srgbClr val="8B6FD4"/>
          </a:solidFill>
          <a:ln cap="flat" cmpd="sng" w="12700">
            <a:solidFill>
              <a:srgbClr val="8B6F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5"/>
          <p:cNvSpPr/>
          <p:nvPr/>
        </p:nvSpPr>
        <p:spPr>
          <a:xfrm>
            <a:off x="487680" y="1280160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7055C8"/>
          </a:solidFill>
          <a:ln cap="flat" cmpd="sng" w="12700">
            <a:solidFill>
              <a:srgbClr val="7055C8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0" name="Google Shape;15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752" y="1450848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/>
          <p:nvPr/>
        </p:nvSpPr>
        <p:spPr>
          <a:xfrm>
            <a:off x="1194816" y="1402080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Скорость реакции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707136" y="1914144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КП отправлено пока клиент ещё горячий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4852416" y="1280160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8B6FD4"/>
          </a:solidFill>
          <a:ln cap="flat" cmpd="sng" w="12700">
            <a:solidFill>
              <a:srgbClr val="8B6FD4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4" name="Google Shape;15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7488" y="1450848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"/>
          <p:cNvSpPr/>
          <p:nvPr/>
        </p:nvSpPr>
        <p:spPr>
          <a:xfrm>
            <a:off x="5559552" y="1402080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Единый стандарт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5071872" y="1914144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Каждый менеджер продаёт как топ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487680" y="2852928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7055C8"/>
          </a:solidFill>
          <a:ln cap="flat" cmpd="sng" w="12700">
            <a:solidFill>
              <a:srgbClr val="7055C8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8" name="Google Shape;15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752" y="3023616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"/>
          <p:cNvSpPr/>
          <p:nvPr/>
        </p:nvSpPr>
        <p:spPr>
          <a:xfrm>
            <a:off x="1194816" y="2974848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Персонализация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707136" y="3486912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Документ под конкретного клиента, не шаблон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/>
          <p:nvPr/>
        </p:nvSpPr>
        <p:spPr>
          <a:xfrm>
            <a:off x="4852416" y="2852928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8B6FD4"/>
          </a:solidFill>
          <a:ln cap="flat" cmpd="sng" w="12700">
            <a:solidFill>
              <a:srgbClr val="8B6FD4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62" name="Google Shape;162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47488" y="3023616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/>
          <p:nvPr/>
        </p:nvSpPr>
        <p:spPr>
          <a:xfrm>
            <a:off x="5559552" y="2974848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Два документа — один клик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5071872" y="3486912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КП и презентация генерируются вместе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487680" y="4425696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7055C8"/>
          </a:solidFill>
          <a:ln cap="flat" cmpd="sng" w="12700">
            <a:solidFill>
              <a:srgbClr val="7055C8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66" name="Google Shape;166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2752" y="4596384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5"/>
          <p:cNvSpPr/>
          <p:nvPr/>
        </p:nvSpPr>
        <p:spPr>
          <a:xfrm>
            <a:off x="1194816" y="4547616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Экономия на команде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707136" y="5059680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Не нужен дизайнер, копирайтер, верстальщик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4852416" y="4425696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8B6FD4"/>
          </a:solidFill>
          <a:ln cap="flat" cmpd="sng" w="12700">
            <a:solidFill>
              <a:srgbClr val="8B6FD4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0" name="Google Shape;17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47488" y="4596384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/>
          <p:nvPr/>
        </p:nvSpPr>
        <p:spPr>
          <a:xfrm>
            <a:off x="5559552" y="4547616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Масштаб без потерь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5071872" y="5059680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или 100 КП в день — качество не падает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>
            <a:off x="487680" y="5913120"/>
            <a:ext cx="8534400" cy="42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...и многое другое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2224" y="335281"/>
            <a:ext cx="12194224" cy="652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/>
          <p:nvPr/>
        </p:nvSpPr>
        <p:spPr>
          <a:xfrm>
            <a:off x="487680" y="219456"/>
            <a:ext cx="8778240" cy="853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КП и Презентации за 3 минуты</a:t>
            </a:r>
            <a:endParaRPr sz="4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87680" y="1097280"/>
            <a:ext cx="6705600" cy="48768"/>
          </a:xfrm>
          <a:prstGeom prst="rect">
            <a:avLst/>
          </a:prstGeom>
          <a:solidFill>
            <a:srgbClr val="8B6FD4"/>
          </a:solidFill>
          <a:ln cap="flat" cmpd="sng" w="12700">
            <a:solidFill>
              <a:srgbClr val="8B6F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6"/>
          <p:cNvSpPr/>
          <p:nvPr/>
        </p:nvSpPr>
        <p:spPr>
          <a:xfrm>
            <a:off x="487680" y="1280160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7055C8"/>
          </a:solidFill>
          <a:ln cap="flat" cmpd="sng" w="12700">
            <a:solidFill>
              <a:srgbClr val="7055C8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4" name="Google Shape;18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752" y="1450848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6"/>
          <p:cNvSpPr/>
          <p:nvPr/>
        </p:nvSpPr>
        <p:spPr>
          <a:xfrm>
            <a:off x="1194816" y="1402080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Скорость реакции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6"/>
          <p:cNvSpPr/>
          <p:nvPr/>
        </p:nvSpPr>
        <p:spPr>
          <a:xfrm>
            <a:off x="707136" y="1914144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КП отправлено пока клиент ещё горячий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/>
          <p:nvPr/>
        </p:nvSpPr>
        <p:spPr>
          <a:xfrm>
            <a:off x="4852416" y="1280160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8B6FD4"/>
          </a:solidFill>
          <a:ln cap="flat" cmpd="sng" w="12700">
            <a:solidFill>
              <a:srgbClr val="8B6FD4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8" name="Google Shape;18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7488" y="1450848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"/>
          <p:cNvSpPr/>
          <p:nvPr/>
        </p:nvSpPr>
        <p:spPr>
          <a:xfrm>
            <a:off x="5559552" y="1402080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Единый стандарт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5071872" y="1914144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Каждый менеджер продаёт как топ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487680" y="2852928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7055C8"/>
          </a:solidFill>
          <a:ln cap="flat" cmpd="sng" w="12700">
            <a:solidFill>
              <a:srgbClr val="7055C8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92" name="Google Shape;19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752" y="3023616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6"/>
          <p:cNvSpPr/>
          <p:nvPr/>
        </p:nvSpPr>
        <p:spPr>
          <a:xfrm>
            <a:off x="1194816" y="2974848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Персонализация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707136" y="3486912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Документ под конкретного клиента, не шаблон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4852416" y="2852928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8B6FD4"/>
          </a:solidFill>
          <a:ln cap="flat" cmpd="sng" w="12700">
            <a:solidFill>
              <a:srgbClr val="8B6FD4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96" name="Google Shape;19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47488" y="3023616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"/>
          <p:cNvSpPr/>
          <p:nvPr/>
        </p:nvSpPr>
        <p:spPr>
          <a:xfrm>
            <a:off x="5559552" y="2974848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Два документа — один клик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5071872" y="3486912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КП и презентация генерируются вместе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487680" y="4425696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7055C8"/>
          </a:solidFill>
          <a:ln cap="flat" cmpd="sng" w="12700">
            <a:solidFill>
              <a:srgbClr val="7055C8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00" name="Google Shape;200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2752" y="4596384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6"/>
          <p:cNvSpPr/>
          <p:nvPr/>
        </p:nvSpPr>
        <p:spPr>
          <a:xfrm>
            <a:off x="1194816" y="4547616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Экономия на команде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707136" y="5059680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Не нужен дизайнер, копирайтер, верстальщик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>
            <a:off x="4852416" y="4425696"/>
            <a:ext cx="4145280" cy="1402080"/>
          </a:xfrm>
          <a:prstGeom prst="roundRect">
            <a:avLst>
              <a:gd fmla="val 15652" name="adj"/>
            </a:avLst>
          </a:prstGeom>
          <a:solidFill>
            <a:srgbClr val="8B6FD4"/>
          </a:solidFill>
          <a:ln cap="flat" cmpd="sng" w="12700">
            <a:solidFill>
              <a:srgbClr val="8B6FD4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 dir="8100000" dist="38100">
              <a:srgbClr val="6040A0">
                <a:alpha val="1803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04" name="Google Shape;204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47488" y="4596384"/>
            <a:ext cx="414528" cy="4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6"/>
          <p:cNvSpPr/>
          <p:nvPr/>
        </p:nvSpPr>
        <p:spPr>
          <a:xfrm>
            <a:off x="5559552" y="4547616"/>
            <a:ext cx="3291840" cy="48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Масштаб без потерь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5071872" y="5059680"/>
            <a:ext cx="3779520" cy="646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или 100 КП в день — качество не падает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487680" y="5913120"/>
            <a:ext cx="8534400" cy="42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...и многое другое</a:t>
            </a:r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81297" y="1751648"/>
            <a:ext cx="9629406" cy="437483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6"/>
          <p:cNvSpPr txBox="1"/>
          <p:nvPr/>
        </p:nvSpPr>
        <p:spPr>
          <a:xfrm>
            <a:off x="0" y="409285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ИИ база знаний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73F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7"/>
          <p:cNvSpPr/>
          <p:nvPr/>
        </p:nvSpPr>
        <p:spPr>
          <a:xfrm>
            <a:off x="488831" y="1190978"/>
            <a:ext cx="11309630" cy="1355165"/>
          </a:xfrm>
          <a:prstGeom prst="roundRect">
            <a:avLst>
              <a:gd fmla="val 16667" name="adj"/>
            </a:avLst>
          </a:prstGeom>
          <a:solidFill>
            <a:srgbClr val="9773F1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7"/>
          <p:cNvSpPr/>
          <p:nvPr/>
        </p:nvSpPr>
        <p:spPr>
          <a:xfrm>
            <a:off x="488829" y="2727885"/>
            <a:ext cx="11309630" cy="2079463"/>
          </a:xfrm>
          <a:prstGeom prst="roundRect">
            <a:avLst>
              <a:gd fmla="val 16667" name="adj"/>
            </a:avLst>
          </a:prstGeom>
          <a:solidFill>
            <a:srgbClr val="9773F1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488829" y="5109173"/>
            <a:ext cx="11309804" cy="1355165"/>
          </a:xfrm>
          <a:prstGeom prst="roundRect">
            <a:avLst>
              <a:gd fmla="val 16667" name="adj"/>
            </a:avLst>
          </a:prstGeom>
          <a:solidFill>
            <a:srgbClr val="9773F1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7"/>
          <p:cNvSpPr txBox="1"/>
          <p:nvPr/>
        </p:nvSpPr>
        <p:spPr>
          <a:xfrm>
            <a:off x="0" y="162097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9773F1"/>
                </a:solidFill>
                <a:latin typeface="Arial"/>
                <a:ea typeface="Arial"/>
                <a:cs typeface="Arial"/>
                <a:sym typeface="Arial"/>
              </a:rPr>
              <a:t>Интеллектуальный помощник для 1С</a:t>
            </a:r>
            <a:endParaRPr/>
          </a:p>
        </p:txBody>
      </p:sp>
      <p:sp>
        <p:nvSpPr>
          <p:cNvPr id="220" name="Google Shape;220;p7"/>
          <p:cNvSpPr/>
          <p:nvPr/>
        </p:nvSpPr>
        <p:spPr>
          <a:xfrm>
            <a:off x="667512" y="1738223"/>
            <a:ext cx="11035657" cy="734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Универсальный помощник для типовых конфигураций в 1С (УНФ, ЗУП).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"/>
          <p:cNvSpPr/>
          <p:nvPr/>
        </p:nvSpPr>
        <p:spPr>
          <a:xfrm>
            <a:off x="667512" y="3093388"/>
            <a:ext cx="11035657" cy="1105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Информация от пользователя в режиме текстового запроса.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Общение с моделью происходит на человеческом языке.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Программа сама распознает слова из запроса и находит релевантную информацию из официальной документации конфигураций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7"/>
          <p:cNvSpPr/>
          <p:nvPr/>
        </p:nvSpPr>
        <p:spPr>
          <a:xfrm>
            <a:off x="667512" y="5364070"/>
            <a:ext cx="10999769" cy="734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Убирает рутину поиска информации и повышает компетентность сотрудника (открыл-спросил-получил информацию)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"/>
          <p:cNvSpPr txBox="1"/>
          <p:nvPr/>
        </p:nvSpPr>
        <p:spPr>
          <a:xfrm>
            <a:off x="4955324" y="268777"/>
            <a:ext cx="116850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Макет</a:t>
            </a:r>
            <a:endParaRPr/>
          </a:p>
        </p:txBody>
      </p:sp>
      <p:pic>
        <p:nvPicPr>
          <p:cNvPr id="228" name="Google Shape;22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6374" y="978404"/>
            <a:ext cx="10779252" cy="4901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6CF0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9"/>
          <p:cNvSpPr/>
          <p:nvPr/>
        </p:nvSpPr>
        <p:spPr>
          <a:xfrm>
            <a:off x="253462" y="2422165"/>
            <a:ext cx="11685070" cy="1413334"/>
          </a:xfrm>
          <a:prstGeom prst="roundRect">
            <a:avLst>
              <a:gd fmla="val 16667" name="adj"/>
            </a:avLst>
          </a:prstGeom>
          <a:solidFill>
            <a:srgbClr val="926CF0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/>
          <p:cNvSpPr/>
          <p:nvPr/>
        </p:nvSpPr>
        <p:spPr>
          <a:xfrm>
            <a:off x="253462" y="4079177"/>
            <a:ext cx="11685070" cy="1249049"/>
          </a:xfrm>
          <a:prstGeom prst="roundRect">
            <a:avLst>
              <a:gd fmla="val 16667" name="adj"/>
            </a:avLst>
          </a:prstGeom>
          <a:solidFill>
            <a:srgbClr val="926CF0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253463" y="5584426"/>
            <a:ext cx="11685069" cy="1072569"/>
          </a:xfrm>
          <a:prstGeom prst="roundRect">
            <a:avLst>
              <a:gd fmla="val 16667" name="adj"/>
            </a:avLst>
          </a:prstGeom>
          <a:solidFill>
            <a:srgbClr val="926CF0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253462" y="1081730"/>
            <a:ext cx="11685070" cy="1072569"/>
          </a:xfrm>
          <a:prstGeom prst="roundRect">
            <a:avLst>
              <a:gd fmla="val 16667" name="adj"/>
            </a:avLst>
          </a:prstGeom>
          <a:solidFill>
            <a:srgbClr val="926CF0"/>
          </a:solidFill>
          <a:ln cap="flat" cmpd="sng" w="15875">
            <a:solidFill>
              <a:srgbClr val="BDA5F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9"/>
          <p:cNvSpPr txBox="1"/>
          <p:nvPr/>
        </p:nvSpPr>
        <p:spPr>
          <a:xfrm>
            <a:off x="253465" y="268777"/>
            <a:ext cx="116850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Платформа управления PBN-сетками</a:t>
            </a:r>
            <a:endParaRPr/>
          </a:p>
        </p:txBody>
      </p:sp>
      <p:sp>
        <p:nvSpPr>
          <p:cNvPr id="239" name="Google Shape;239;p9"/>
          <p:cNvSpPr/>
          <p:nvPr/>
        </p:nvSpPr>
        <p:spPr>
          <a:xfrm>
            <a:off x="459817" y="1349317"/>
            <a:ext cx="11272360" cy="5373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Сеть сайтов, созданная для наращивания ссылочной массы продвигаемого ресурса</a:t>
            </a: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9"/>
          <p:cNvSpPr/>
          <p:nvPr/>
        </p:nvSpPr>
        <p:spPr>
          <a:xfrm>
            <a:off x="456627" y="2814693"/>
            <a:ext cx="11366565" cy="628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 полностью контролируете, какие ссылки размещаются и на каких сайтах.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9"/>
          <p:cNvSpPr/>
          <p:nvPr/>
        </p:nvSpPr>
        <p:spPr>
          <a:xfrm>
            <a:off x="456627" y="4434480"/>
            <a:ext cx="11366565" cy="8305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каждом сайте создается уникальный и качественный контент, чтобы он выглядел как самостоятельный ресурс.</a:t>
            </a:r>
            <a:endParaRPr/>
          </a:p>
        </p:txBody>
      </p:sp>
      <p:sp>
        <p:nvSpPr>
          <p:cNvPr id="242" name="Google Shape;242;p9"/>
          <p:cNvSpPr/>
          <p:nvPr/>
        </p:nvSpPr>
        <p:spPr>
          <a:xfrm>
            <a:off x="456627" y="5826416"/>
            <a:ext cx="11265981" cy="8305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PBN сетки могут значительно ускорить процесс повышения позиций в поисковых системах.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2026-01-21T08:05:35Z</dcterms:created>
  <dc:creator>Admin</dc:creator>
</cp:coreProperties>
</file>