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Inter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nter-boldItalic.fntdata"/><Relationship Id="rId14" Type="http://schemas.openxmlformats.org/officeDocument/2006/relationships/font" Target="fonts/Inter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bg>
      <p:bgPr>
        <a:solidFill>
          <a:srgbClr val="000000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bg>
      <p:bgPr>
        <a:solidFill>
          <a:srgbClr val="000000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bg>
      <p:bgPr>
        <a:solidFill>
          <a:srgbClr val="000000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bg>
      <p:bgPr>
        <a:solidFill>
          <a:srgbClr val="000000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bg>
      <p:bgPr>
        <a:solidFill>
          <a:srgbClr val="000000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bg>
      <p:bgPr>
        <a:solidFill>
          <a:srgbClr val="000000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bg>
      <p:bgPr>
        <a:solidFill>
          <a:srgbClr val="000000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ctrTitle"/>
          </p:nvPr>
        </p:nvSpPr>
        <p:spPr>
          <a:xfrm>
            <a:off x="4987850" y="1830275"/>
            <a:ext cx="7086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Увеличение эффективности персонала и сокращение издержек за счет</a:t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предиктивного ИИ решения</a:t>
            </a:r>
            <a:endParaRPr b="1" sz="4300">
              <a:solidFill>
                <a:srgbClr val="002060"/>
              </a:solidFill>
            </a:endParaRPr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6253316" y="5388077"/>
            <a:ext cx="5820696" cy="1300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>
                <a:solidFill>
                  <a:schemeClr val="lt1"/>
                </a:solidFill>
              </a:rPr>
              <a:t>Виноградова Елена – владелец агентства промышленного маркетинга WIN WIN, партнер IT агентства MVPLab, партнер проекта ProControl 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8473" y="96874"/>
            <a:ext cx="480291" cy="52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18619" y="-163510"/>
            <a:ext cx="2089225" cy="104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8192" y="96874"/>
            <a:ext cx="1002120" cy="527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/>
          <p:nvPr/>
        </p:nvSpPr>
        <p:spPr>
          <a:xfrm>
            <a:off x="661492" y="598488"/>
            <a:ext cx="7821018" cy="1550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ProControl помогает сохранить прибыль и управляемость при росте бизнеса</a:t>
            </a:r>
            <a:endParaRPr b="0" i="0" sz="3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661492" y="2214761"/>
            <a:ext cx="7821018" cy="620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1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Шаг 1. Выявляем самых эффективных сотрудников и то, чем они отличаются от неэффективных</a:t>
            </a:r>
            <a:endParaRPr b="0" i="0" sz="18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661492" y="2900958"/>
            <a:ext cx="7821018" cy="620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1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Шаг 2. "Клонируем" их, за счет выявления того, почему они эффективны, распространяем это знание на остальных</a:t>
            </a:r>
            <a:endParaRPr b="0" i="0" sz="18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661492" y="3769122"/>
            <a:ext cx="3827859" cy="1162546"/>
          </a:xfrm>
          <a:prstGeom prst="roundRect">
            <a:avLst>
              <a:gd fmla="val 7865" name="adj"/>
            </a:avLst>
          </a:prstGeom>
          <a:solidFill>
            <a:srgbClr val="FFFFFF"/>
          </a:solidFill>
          <a:ln cap="flat" cmpd="sng" w="22850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642442" y="3769122"/>
            <a:ext cx="76200" cy="1162546"/>
          </a:xfrm>
          <a:prstGeom prst="roundRect">
            <a:avLst>
              <a:gd fmla="val 91163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902990" y="3953470"/>
            <a:ext cx="3402013" cy="529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Инструмент </a:t>
            </a:r>
            <a:r>
              <a:rPr b="1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раннего обнаружения и своевременной реакции.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4654650" y="3769122"/>
            <a:ext cx="3827859" cy="1162546"/>
          </a:xfrm>
          <a:prstGeom prst="roundRect">
            <a:avLst>
              <a:gd fmla="val 7865" name="adj"/>
            </a:avLst>
          </a:prstGeom>
          <a:solidFill>
            <a:srgbClr val="FFFFFF"/>
          </a:solidFill>
          <a:ln cap="flat" cmpd="sng" w="22850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4635599" y="3769122"/>
            <a:ext cx="76200" cy="1162546"/>
          </a:xfrm>
          <a:prstGeom prst="roundRect">
            <a:avLst>
              <a:gd fmla="val 91163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4896148" y="3953471"/>
            <a:ext cx="3402013" cy="7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Более цельная картина происходящего</a:t>
            </a: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на основе реальных операционных данных.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661492" y="5096967"/>
            <a:ext cx="3827859" cy="1162546"/>
          </a:xfrm>
          <a:prstGeom prst="roundRect">
            <a:avLst>
              <a:gd fmla="val 7865" name="adj"/>
            </a:avLst>
          </a:prstGeom>
          <a:solidFill>
            <a:srgbClr val="FFFFFF"/>
          </a:solidFill>
          <a:ln cap="flat" cmpd="sng" w="22850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642442" y="5096967"/>
            <a:ext cx="76200" cy="1162546"/>
          </a:xfrm>
          <a:prstGeom prst="roundRect">
            <a:avLst>
              <a:gd fmla="val 91163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902990" y="5281316"/>
            <a:ext cx="3402013" cy="7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Меньше ручного контроля и перегруза руководителей, опора на факты, а не на субъективную оценку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4654650" y="5096967"/>
            <a:ext cx="3827859" cy="1162546"/>
          </a:xfrm>
          <a:prstGeom prst="roundRect">
            <a:avLst>
              <a:gd fmla="val 7865" name="adj"/>
            </a:avLst>
          </a:prstGeom>
          <a:solidFill>
            <a:srgbClr val="FFFFFF"/>
          </a:solidFill>
          <a:ln cap="flat" cmpd="sng" w="22850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4635599" y="5096967"/>
            <a:ext cx="76200" cy="1162546"/>
          </a:xfrm>
          <a:prstGeom prst="roundRect">
            <a:avLst>
              <a:gd fmla="val 91163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4896148" y="5281315"/>
            <a:ext cx="3402013" cy="529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Увольняем и нанимаем сотрудников с ростом эффективности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631131" y="627956"/>
            <a:ext cx="8108256" cy="493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3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Почему продукт важен и нужен бизнесу</a:t>
            </a:r>
            <a:endParaRPr b="0" i="0" sz="30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631131" y="1422103"/>
            <a:ext cx="10929739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Когда компания растет, ручной контроль начинает давать сбои. Именно в этот момент бизнес теряет не только время, но и деньги.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631131" y="1838028"/>
            <a:ext cx="355005" cy="355005"/>
          </a:xfrm>
          <a:prstGeom prst="roundRect">
            <a:avLst>
              <a:gd fmla="val 18669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1136650" y="1892201"/>
            <a:ext cx="4664968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Проблемы становятся видны слишком поздно</a:t>
            </a:r>
            <a:endParaRPr b="0" i="0" sz="15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1136651" y="2229049"/>
            <a:ext cx="10424219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Решения принимаются уже после потерь. А нужен руль в моменте.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631131" y="2776637"/>
            <a:ext cx="355005" cy="355005"/>
          </a:xfrm>
          <a:prstGeom prst="roundRect">
            <a:avLst>
              <a:gd fmla="val 18669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1136650" y="2830810"/>
            <a:ext cx="3279081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Отчеты не дают полной картины</a:t>
            </a:r>
            <a:endParaRPr b="0" i="0" sz="15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1136651" y="3167658"/>
            <a:ext cx="10424219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Управлять приходится по фрагментам и впечатлениям. 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631131" y="3715246"/>
            <a:ext cx="355005" cy="355005"/>
          </a:xfrm>
          <a:prstGeom prst="roundRect">
            <a:avLst>
              <a:gd fmla="val 18669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1136650" y="3769419"/>
            <a:ext cx="4662983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Стандарты и качество начинают размываться</a:t>
            </a:r>
            <a:endParaRPr b="0" i="0" sz="15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1136651" y="4106268"/>
            <a:ext cx="10424219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От одной торговой точки к другой, от смены к смене, от команды к команде.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631131" y="4653856"/>
            <a:ext cx="355005" cy="355005"/>
          </a:xfrm>
          <a:prstGeom prst="roundRect">
            <a:avLst>
              <a:gd fmla="val 18669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1136650" y="4708025"/>
            <a:ext cx="69819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Руководители тратят время на поиск проблем, а не на решение</a:t>
            </a:r>
            <a:endParaRPr b="0" i="0" sz="15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1136651" y="5044877"/>
            <a:ext cx="10424219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 ProControl – проблема подсвечена в моменте возникновения и в 80% случаев решается силами самого сотрудника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31131" y="5592465"/>
            <a:ext cx="355005" cy="355005"/>
          </a:xfrm>
          <a:prstGeom prst="roundRect">
            <a:avLst>
              <a:gd fmla="val 18669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1136650" y="5646650"/>
            <a:ext cx="78135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Сильные сотрудники остаются не замеченными и уходят к конкурентам</a:t>
            </a:r>
            <a:endParaRPr b="0" i="0" sz="15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1136651" y="5983486"/>
            <a:ext cx="10424219" cy="246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А проблемные — слишком долго забирать внимание и деньги бизнеса.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661492" y="541040"/>
            <a:ext cx="5859562" cy="516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В чем выгода для компании</a:t>
            </a:r>
            <a:endParaRPr b="0" i="0" sz="3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661492" y="1388467"/>
            <a:ext cx="10869018" cy="2646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ProControl возвращает бизнесу управляемость там, где обычного человеческого контроля уже недостаточно.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661492" y="1839119"/>
            <a:ext cx="3512741" cy="2420838"/>
          </a:xfrm>
          <a:prstGeom prst="roundRect">
            <a:avLst>
              <a:gd fmla="val 287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833141" y="2010768"/>
            <a:ext cx="496094" cy="496094"/>
          </a:xfrm>
          <a:prstGeom prst="roundRect">
            <a:avLst>
              <a:gd fmla="val 15358451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566" y="2147094"/>
            <a:ext cx="223243" cy="22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/>
          <p:nvPr/>
        </p:nvSpPr>
        <p:spPr>
          <a:xfrm>
            <a:off x="833141" y="2672159"/>
            <a:ext cx="2233414" cy="25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Раннее обнаружение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833141" y="3029844"/>
            <a:ext cx="3169444" cy="1058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Помогает раньше замечать отклонения и вмешиваться до того, как они становятся системной проблемой.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4339531" y="1839119"/>
            <a:ext cx="3512840" cy="2420838"/>
          </a:xfrm>
          <a:prstGeom prst="roundRect">
            <a:avLst>
              <a:gd fmla="val 287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4511180" y="2010768"/>
            <a:ext cx="496094" cy="496094"/>
          </a:xfrm>
          <a:prstGeom prst="roundRect">
            <a:avLst>
              <a:gd fmla="val 15358451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4" name="Google Shape;17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7605" y="2147094"/>
            <a:ext cx="223243" cy="22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/>
          <p:nvPr/>
        </p:nvSpPr>
        <p:spPr>
          <a:xfrm>
            <a:off x="4511179" y="2672159"/>
            <a:ext cx="2514005" cy="25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Снижение зависимости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4511179" y="3029844"/>
            <a:ext cx="3169543" cy="7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Снижает зависимость от человеческого фактора, ручных проверок и искаженной отчетности.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8017670" y="1839119"/>
            <a:ext cx="3512741" cy="2420838"/>
          </a:xfrm>
          <a:prstGeom prst="roundRect">
            <a:avLst>
              <a:gd fmla="val 2870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8189318" y="2010768"/>
            <a:ext cx="496094" cy="496094"/>
          </a:xfrm>
          <a:prstGeom prst="roundRect">
            <a:avLst>
              <a:gd fmla="val 15358451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9" name="Google Shape;17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25744" y="2147094"/>
            <a:ext cx="223243" cy="22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8189318" y="2672159"/>
            <a:ext cx="2067421" cy="25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Единые стандарты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8189318" y="3029844"/>
            <a:ext cx="3169444" cy="7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Поддерживает единые стандарты работы при росте сети, числа смен, филиалов или команд.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661492" y="4425256"/>
            <a:ext cx="5351760" cy="1891606"/>
          </a:xfrm>
          <a:prstGeom prst="roundRect">
            <a:avLst>
              <a:gd fmla="val 3672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833141" y="4596905"/>
            <a:ext cx="496094" cy="496094"/>
          </a:xfrm>
          <a:prstGeom prst="roundRect">
            <a:avLst>
              <a:gd fmla="val 15358451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4" name="Google Shape;18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9566" y="4733231"/>
            <a:ext cx="223243" cy="22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/>
          <p:nvPr/>
        </p:nvSpPr>
        <p:spPr>
          <a:xfrm>
            <a:off x="833140" y="5258296"/>
            <a:ext cx="2083693" cy="25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Опора для решений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833140" y="5615980"/>
            <a:ext cx="5008463" cy="529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Дает опору для решений по найму, адаптации, обучению, ротации, удержанию и разбору инцидентов.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6178551" y="4425256"/>
            <a:ext cx="5351859" cy="1891606"/>
          </a:xfrm>
          <a:prstGeom prst="roundRect">
            <a:avLst>
              <a:gd fmla="val 3672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6350199" y="4596905"/>
            <a:ext cx="496094" cy="496094"/>
          </a:xfrm>
          <a:prstGeom prst="roundRect">
            <a:avLst>
              <a:gd fmla="val 15358451" name="adj"/>
            </a:avLst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9" name="Google Shape;189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86624" y="4733231"/>
            <a:ext cx="223243" cy="22324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6350199" y="5258296"/>
            <a:ext cx="3528913" cy="25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Свободное время руководителей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6350199" y="5615980"/>
            <a:ext cx="5008563" cy="529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Высвобождает время руководителей для управления, а не для бесконечного контроля.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661492" y="563860"/>
            <a:ext cx="3922911" cy="439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Как работает продукт</a:t>
            </a:r>
            <a:endParaRPr b="0" i="0" sz="2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661492" y="1242020"/>
            <a:ext cx="10869018" cy="2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3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ProControl собирает и сопоставляет данные из операционной среды, фиксирует отклонения и переводит их в понятные сигналы для управления.</a:t>
            </a:r>
            <a:endParaRPr b="0" i="0" sz="10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773" y="1584425"/>
            <a:ext cx="9162455" cy="395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>
            <a:off x="2131283" y="4786239"/>
            <a:ext cx="2078667" cy="259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Действие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2131283" y="3871626"/>
            <a:ext cx="2078667" cy="259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Выявление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2131283" y="2966251"/>
            <a:ext cx="2078667" cy="259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Анализ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2131283" y="2051638"/>
            <a:ext cx="2078667" cy="259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6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Сбор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661492" y="5669856"/>
            <a:ext cx="10869018" cy="624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3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Система может использовать данные из камер, учетных систем, CRM, касс, HR-систем и других рабочих источников — фиксирует действия, события, поведенческие и операционные паттерны, а также изменения в динамике. Выделяет то, что требует внимания: отклонения, риски, нестабильность, просадки, повторяющиеся нарушения. Преобразует поток сырых данных в аналитику, оповещения, дашборды и основу для управленческих решений.</a:t>
            </a:r>
            <a:endParaRPr b="0" i="0" sz="10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661492" y="1072257"/>
            <a:ext cx="6512223" cy="516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Где продукт особенно полезен</a:t>
            </a:r>
            <a:endParaRPr b="0" i="0" sz="3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661492" y="1919684"/>
            <a:ext cx="10869018" cy="529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ProControl особенно полезен там, где бизнес уже не может качественно управляться только глазами, отчетами и личным присутствием руководителя.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2" name="Google Shape;2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92" y="2634953"/>
            <a:ext cx="413444" cy="41344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/>
        </p:nvSpPr>
        <p:spPr>
          <a:xfrm>
            <a:off x="1281609" y="2634953"/>
            <a:ext cx="2865041" cy="516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Сетевая розница и общепит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1281609" y="3251101"/>
            <a:ext cx="28650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Контроль стандартов и качества в каждой точке сети.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5" name="Google Shape;21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3322" y="2634953"/>
            <a:ext cx="413444" cy="41344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/>
          <p:nvPr/>
        </p:nvSpPr>
        <p:spPr>
          <a:xfrm>
            <a:off x="4973451" y="2634950"/>
            <a:ext cx="30717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Сервисные и торгово</a:t>
            </a:r>
            <a:r>
              <a:rPr b="1" lang="en-US" sz="162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сервисные компании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4973502" y="3251101"/>
            <a:ext cx="2865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Управление качеством обслуживания и соблюдением процессов.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8" name="Google Shape;21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5252" y="2634953"/>
            <a:ext cx="413444" cy="41344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/>
          <p:nvPr/>
        </p:nvSpPr>
        <p:spPr>
          <a:xfrm>
            <a:off x="8665369" y="2634953"/>
            <a:ext cx="2865140" cy="516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Производственные площадки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8665376" y="3251100"/>
            <a:ext cx="31593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 повторяющимися операциями, где важна стабильность исполнения.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21" name="Google Shape;22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492" y="4375646"/>
            <a:ext cx="413444" cy="4134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/>
          <p:nvPr/>
        </p:nvSpPr>
        <p:spPr>
          <a:xfrm>
            <a:off x="1281608" y="4375646"/>
            <a:ext cx="2292747" cy="25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Логистика и доставка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1281609" y="4733330"/>
            <a:ext cx="28650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Где важны маршрут, дисциплина и соблюдение процессов.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24" name="Google Shape;22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3322" y="4375646"/>
            <a:ext cx="413444" cy="41344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/>
          <p:nvPr/>
        </p:nvSpPr>
        <p:spPr>
          <a:xfrm>
            <a:off x="4973449" y="4375650"/>
            <a:ext cx="4254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Компании с несколькими точками</a:t>
            </a:r>
            <a:endParaRPr b="0" i="0" sz="1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4973439" y="4733330"/>
            <a:ext cx="2865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Любые компании с филиалами, сменами или распределенными командами.</a:t>
            </a:r>
            <a:endParaRPr b="0" i="0" sz="12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/>
          <p:nvPr/>
        </p:nvSpPr>
        <p:spPr>
          <a:xfrm>
            <a:off x="589956" y="1024037"/>
            <a:ext cx="10163869" cy="460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Как именно продукт может быть полезен на практике</a:t>
            </a:r>
            <a:endParaRPr b="0" i="0" sz="28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89955" y="1748036"/>
            <a:ext cx="11012091" cy="22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Продукт нужен не сам по себе, а как инструмент для конкретных управленческих действий.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34" name="Google Shape;2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19" y="2123778"/>
            <a:ext cx="221158" cy="22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/>
          <p:nvPr/>
        </p:nvSpPr>
        <p:spPr>
          <a:xfrm>
            <a:off x="1069182" y="2119214"/>
            <a:ext cx="4435971" cy="230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17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Видеть ухудшение раньше финансовых потерь</a:t>
            </a:r>
            <a:endParaRPr b="0" i="0" sz="14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1069182" y="2428479"/>
            <a:ext cx="10532864" cy="22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Чтобы видеть ухудшение качества, дисциплины, скорости и соблюдения стандартов раньше, чем это отразится на финансовом результате.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37" name="Google Shape;23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19" y="2919314"/>
            <a:ext cx="221158" cy="22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/>
          <p:nvPr/>
        </p:nvSpPr>
        <p:spPr>
          <a:xfrm>
            <a:off x="1069182" y="2914750"/>
            <a:ext cx="3798888" cy="230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17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Понимать реальное состояние команды</a:t>
            </a:r>
            <a:endParaRPr b="0" i="0" sz="14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1069182" y="3224014"/>
            <a:ext cx="10532864" cy="22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Чтобы понимать, кто стабильно тянет результат, кто начал выгорать, кто создает риски, а кто требует развития или замены.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40" name="Google Shape;2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19" y="3714849"/>
            <a:ext cx="221158" cy="22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/>
          <p:nvPr/>
        </p:nvSpPr>
        <p:spPr>
          <a:xfrm>
            <a:off x="1069182" y="3710285"/>
            <a:ext cx="2791619" cy="230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17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Сравнивать на единой логике</a:t>
            </a:r>
            <a:endParaRPr b="0" i="0" sz="14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1069182" y="4019550"/>
            <a:ext cx="10532864" cy="22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Чтобы сравнивать сопоставимые точки, смены, команды и сотрудников на одной логике, а не по разрозненным впечатлениям.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43" name="Google Shape;2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19" y="4510385"/>
            <a:ext cx="221158" cy="22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>
            <a:off x="1069182" y="4505821"/>
            <a:ext cx="4165997" cy="230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17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Быстрее разбирать инциденты и адаптацию</a:t>
            </a:r>
            <a:endParaRPr b="0" i="0" sz="14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1069182" y="4815086"/>
            <a:ext cx="10532864" cy="22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Чтобы быстрее разбирать инциденты, адаптацию новичков, результаты обучения и причины операционных сбоев.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46" name="Google Shape;2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19" y="5305921"/>
            <a:ext cx="221158" cy="221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/>
          <p:nvPr/>
        </p:nvSpPr>
        <p:spPr>
          <a:xfrm>
            <a:off x="1069182" y="5301357"/>
            <a:ext cx="2911773" cy="230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4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17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Строить управление на фактах</a:t>
            </a:r>
            <a:endParaRPr b="0" i="0" sz="14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1069182" y="5610622"/>
            <a:ext cx="10532864" cy="22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Чтобы строить управление на фактах и вовремя усиливать те места, где бизнес начинает терять управляемость.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/>
          <p:nvPr/>
        </p:nvSpPr>
        <p:spPr>
          <a:xfrm>
            <a:off x="661492" y="455316"/>
            <a:ext cx="6844109" cy="490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3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ProControl: Три Уровня Внедрения</a:t>
            </a:r>
            <a:endParaRPr b="0" i="0" sz="30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661492" y="1244700"/>
            <a:ext cx="10869018" cy="490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ProControl внедряется последовательно, чтобы система не просто собирала данные, а встраивалась в реальную работу компании и помогала принимать более точные решения.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661492" y="1902917"/>
            <a:ext cx="10869018" cy="1177628"/>
          </a:xfrm>
          <a:prstGeom prst="roundRect">
            <a:avLst>
              <a:gd fmla="val 5604" name="adj"/>
            </a:avLst>
          </a:prstGeom>
          <a:solidFill>
            <a:srgbClr val="FFFFFF"/>
          </a:solidFill>
          <a:ln cap="flat" cmpd="sng" w="22850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680542" y="1921967"/>
            <a:ext cx="628452" cy="1139528"/>
          </a:xfrm>
          <a:prstGeom prst="roundRect">
            <a:avLst>
              <a:gd fmla="val 6863" name="adj"/>
            </a:avLst>
          </a:prstGeom>
          <a:solidFill>
            <a:srgbClr val="DAD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"/>
          <p:cNvSpPr/>
          <p:nvPr/>
        </p:nvSpPr>
        <p:spPr>
          <a:xfrm>
            <a:off x="873721" y="2344440"/>
            <a:ext cx="235644" cy="294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0" i="0" sz="18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1458219" y="2079030"/>
            <a:ext cx="2143423" cy="245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Процессный уровень</a:t>
            </a:r>
            <a:endParaRPr b="0" i="0" sz="15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1458219" y="2414092"/>
            <a:ext cx="9896178" cy="490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Определение ключевых действий, отклонений и паттернов в рабочих процессах для выявления потерь эффективности и лучших практик.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661492" y="3229769"/>
            <a:ext cx="10869018" cy="942678"/>
          </a:xfrm>
          <a:prstGeom prst="roundRect">
            <a:avLst>
              <a:gd fmla="val 7001" name="adj"/>
            </a:avLst>
          </a:prstGeom>
          <a:solidFill>
            <a:srgbClr val="FFFFFF"/>
          </a:solidFill>
          <a:ln cap="flat" cmpd="sng" w="22850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680542" y="3248819"/>
            <a:ext cx="628452" cy="904578"/>
          </a:xfrm>
          <a:prstGeom prst="roundRect">
            <a:avLst>
              <a:gd fmla="val 6863" name="adj"/>
            </a:avLst>
          </a:prstGeom>
          <a:solidFill>
            <a:srgbClr val="DAD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/>
          <p:nvPr/>
        </p:nvSpPr>
        <p:spPr>
          <a:xfrm>
            <a:off x="873721" y="3553818"/>
            <a:ext cx="235644" cy="294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0" i="0" sz="18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1458219" y="3405882"/>
            <a:ext cx="2623244" cy="245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Технологический уровень</a:t>
            </a:r>
            <a:endParaRPr b="0" i="0" sz="15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1458219" y="3740945"/>
            <a:ext cx="9896178" cy="245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Подключение источников данных (видео, CRM, кассы) для сбора и фиксации цифровых следов работы в единой системе.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661492" y="4321671"/>
            <a:ext cx="10869018" cy="1177628"/>
          </a:xfrm>
          <a:prstGeom prst="roundRect">
            <a:avLst>
              <a:gd fmla="val 5604" name="adj"/>
            </a:avLst>
          </a:prstGeom>
          <a:solidFill>
            <a:srgbClr val="FFFFFF"/>
          </a:solidFill>
          <a:ln cap="flat" cmpd="sng" w="22850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8"/>
          <p:cNvSpPr/>
          <p:nvPr/>
        </p:nvSpPr>
        <p:spPr>
          <a:xfrm>
            <a:off x="680542" y="4340721"/>
            <a:ext cx="628452" cy="1139528"/>
          </a:xfrm>
          <a:prstGeom prst="roundRect">
            <a:avLst>
              <a:gd fmla="val 6863" name="adj"/>
            </a:avLst>
          </a:prstGeom>
          <a:solidFill>
            <a:srgbClr val="DADB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873721" y="4763195"/>
            <a:ext cx="235644" cy="294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3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0" i="0" sz="18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1458219" y="4497784"/>
            <a:ext cx="2941439" cy="245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Уровень людей и управления</a:t>
            </a:r>
            <a:endParaRPr b="0" i="0" sz="15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1458219" y="4832846"/>
            <a:ext cx="9896178" cy="490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Выявление сильных сотрудников, эффективных моделей поведения и ранних сигналов снижения продуктивности для точных управленческих решений.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661492" y="5667177"/>
            <a:ext cx="10869018" cy="735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8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Система собирает данные, выделяет закономерности и предоставляет руководителю конкретные сигналы для оперативных действий. Это позволяет компании раньше видеть риски, быстрее находить эффективные решения и точнее управлять людьми и процессами без тотального ручного контроля.</a:t>
            </a:r>
            <a:endParaRPr b="0" i="0" sz="120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7" name="Google Shape;2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9"/>
          <p:cNvSpPr/>
          <p:nvPr/>
        </p:nvSpPr>
        <p:spPr>
          <a:xfrm>
            <a:off x="651272" y="595611"/>
            <a:ext cx="5513189" cy="508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67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Итоговый смысл продукта</a:t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895450" y="1525092"/>
            <a:ext cx="6073279" cy="775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ProControl нужен компании для того, чтобы рост не разрушал управляемость, а данные можно было превращать в своевременные решения.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651272" y="1344811"/>
            <a:ext cx="19050" cy="1135956"/>
          </a:xfrm>
          <a:prstGeom prst="rect">
            <a:avLst/>
          </a:prstGeom>
          <a:solidFill>
            <a:srgbClr val="495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651272" y="2661047"/>
            <a:ext cx="3078559" cy="2235398"/>
          </a:xfrm>
          <a:prstGeom prst="roundRect">
            <a:avLst>
              <a:gd fmla="val 3059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820440" y="2830215"/>
            <a:ext cx="2740223" cy="508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3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Ценность — в скорости реакции</a:t>
            </a:r>
            <a:endParaRPr b="0" i="0" sz="15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820440" y="3434954"/>
            <a:ext cx="2740223" cy="1033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Его ценность не в наблюдении как таковом, а в способности </a:t>
            </a:r>
            <a:r>
              <a:rPr b="1" i="0" lang="en-US" sz="12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раньше видеть проблему и раньше действовать.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3890069" y="2661047"/>
            <a:ext cx="3078658" cy="2235398"/>
          </a:xfrm>
          <a:prstGeom prst="roundRect">
            <a:avLst>
              <a:gd fmla="val 3059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9"/>
          <p:cNvSpPr/>
          <p:nvPr/>
        </p:nvSpPr>
        <p:spPr>
          <a:xfrm>
            <a:off x="4059238" y="2830215"/>
            <a:ext cx="2740323" cy="508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3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Чем сложнее структура — тем выше ценность</a:t>
            </a:r>
            <a:endParaRPr b="0" i="0" sz="15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4059238" y="3434954"/>
            <a:ext cx="2740323" cy="1292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Чем сложнее структура бизнеса, тем выше ценность системы: контроль становится </a:t>
            </a:r>
            <a:r>
              <a:rPr b="1" i="0" lang="en-US" sz="12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встроенной частью управления,</a:t>
            </a:r>
            <a:r>
              <a:rPr b="0" i="0" lang="en-US" sz="12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а не постоянной ручной нагрузкой.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651272" y="5056683"/>
            <a:ext cx="6317457" cy="1205707"/>
          </a:xfrm>
          <a:prstGeom prst="roundRect">
            <a:avLst>
              <a:gd fmla="val 5672" name="adj"/>
            </a:avLst>
          </a:prstGeom>
          <a:solidFill>
            <a:srgbClr val="DADBF1"/>
          </a:solidFill>
          <a:ln cap="flat" cmpd="sng" w="9525">
            <a:solidFill>
              <a:srgbClr val="C0C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820440" y="5225852"/>
            <a:ext cx="3469878" cy="254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3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Инструмент роста, а не описания</a:t>
            </a:r>
            <a:endParaRPr b="0" i="0" sz="15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820440" y="5576293"/>
            <a:ext cx="5979120" cy="516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Это инструмент не для описания происходящего, а для </a:t>
            </a:r>
            <a:r>
              <a:rPr b="1" i="0" lang="en-US" sz="1250" u="none" cap="none" strike="noStrik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сохранения прибыли, стабильности и управляемости при росте.</a:t>
            </a:r>
            <a:endParaRPr b="0" i="0" sz="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