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3" r:id="rId2"/>
    <p:sldId id="257" r:id="rId3"/>
    <p:sldId id="258" r:id="rId4"/>
    <p:sldId id="259" r:id="rId5"/>
    <p:sldId id="270" r:id="rId6"/>
    <p:sldId id="267" r:id="rId7"/>
    <p:sldId id="268" r:id="rId8"/>
    <p:sldId id="261" r:id="rId9"/>
    <p:sldId id="266" r:id="rId10"/>
    <p:sldId id="262" r:id="rId11"/>
    <p:sldId id="263" r:id="rId12"/>
    <p:sldId id="264" r:id="rId13"/>
    <p:sldId id="265" r:id="rId14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5" autoAdjust="0"/>
    <p:restoredTop sz="94610"/>
  </p:normalViewPr>
  <p:slideViewPr>
    <p:cSldViewPr snapToGrid="0" snapToObjects="1">
      <p:cViewPr varScale="1">
        <p:scale>
          <a:sx n="45" d="100"/>
          <a:sy n="45" d="100"/>
        </p:scale>
        <p:origin x="59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69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26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23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CDC35-61F2-4F91-8761-4BF695A13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2C7F77-39BD-472E-B778-D0D324BCC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91E10D-DEE5-4B5A-9126-2E0F0D3F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19F876-5FB7-46BD-B085-110D0595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E4A239-5090-4398-946F-A6986354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4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2"/>
            <a:ext cx="18288000" cy="102072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A9DDD-3DC6-4F0C-8BF6-4C9EF11D9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4975" y="3543822"/>
            <a:ext cx="9527459" cy="4796145"/>
          </a:xfrm>
        </p:spPr>
        <p:txBody>
          <a:bodyPr>
            <a:noAutofit/>
          </a:bodyPr>
          <a:lstStyle/>
          <a:p>
            <a:r>
              <a:rPr lang="ru-RU" sz="6600" dirty="0">
                <a:solidFill>
                  <a:srgbClr val="FF0000"/>
                </a:solidFill>
              </a:rPr>
              <a:t>AI</a:t>
            </a:r>
            <a:r>
              <a:rPr lang="ru-RU" sz="6600" dirty="0">
                <a:solidFill>
                  <a:srgbClr val="002060"/>
                </a:solidFill>
              </a:rPr>
              <a:t>-помощник для руководителя: собирает данные из разных систем, находит отклонения и подсказывает действия</a:t>
            </a:r>
            <a:br>
              <a:rPr lang="ru-RU" sz="4400" dirty="0"/>
            </a:br>
            <a:r>
              <a:rPr lang="ru-RU" sz="3200" dirty="0">
                <a:solidFill>
                  <a:srgbClr val="002060"/>
                </a:solidFill>
              </a:rPr>
              <a:t>Ваш бизнес в цифрах. Ваши решения - за секунды.</a:t>
            </a:r>
            <a:br>
              <a:rPr lang="ru-RU" dirty="0"/>
            </a:br>
            <a:endParaRPr lang="ru-RU" sz="6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F5DD8A-4AB7-4A9A-B6C6-9427C1470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79974" y="9178119"/>
            <a:ext cx="8731044" cy="854470"/>
          </a:xfrm>
        </p:spPr>
        <p:txBody>
          <a:bodyPr>
            <a:normAutofit/>
          </a:bodyPr>
          <a:lstStyle/>
          <a:p>
            <a:pPr algn="r"/>
            <a:r>
              <a:rPr lang="ru-RU" b="1" dirty="0" err="1">
                <a:solidFill>
                  <a:schemeClr val="bg1"/>
                </a:solidFill>
              </a:rPr>
              <a:t>Ядаков</a:t>
            </a:r>
            <a:r>
              <a:rPr lang="ru-RU" b="1" dirty="0">
                <a:solidFill>
                  <a:schemeClr val="bg1"/>
                </a:solidFill>
              </a:rPr>
              <a:t> Константин, основатель </a:t>
            </a:r>
            <a:r>
              <a:rPr lang="en-US" b="1" dirty="0">
                <a:solidFill>
                  <a:schemeClr val="bg1"/>
                </a:solidFill>
              </a:rPr>
              <a:t>NORM AI.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884D52-8CDB-4D78-92C0-3B078465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510" y="254413"/>
            <a:ext cx="1689809" cy="5675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D5C6C-3713-47F2-ACE2-744666C24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7710" y="145311"/>
            <a:ext cx="720437" cy="785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DEAEAF-493D-435A-A69F-CA0162974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7929" y="-245265"/>
            <a:ext cx="3133838" cy="15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1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832650" y="376226"/>
            <a:ext cx="16622700" cy="165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500" b="1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Примеры</a:t>
            </a:r>
            <a:r>
              <a:rPr lang="en-US" sz="45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AI-</a:t>
            </a:r>
            <a:r>
              <a:rPr lang="en-US" sz="4500" b="1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инсайтов</a:t>
            </a:r>
            <a:r>
              <a:rPr lang="en-US" sz="45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endParaRPr lang="en-US" sz="45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Text 2"/>
          <p:cNvSpPr txBox="1"/>
          <p:nvPr/>
        </p:nvSpPr>
        <p:spPr>
          <a:xfrm>
            <a:off x="832650" y="3210037"/>
            <a:ext cx="8004000" cy="165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23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Неожиданно: ваш лучший менеджер продаёт на 30% меньше. Почему? AI нашёл: он перегружен мелкими клиентами. Решение: передать мелких </a:t>
            </a:r>
            <a:r>
              <a:rPr lang="ru-RU" sz="230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джуниорам</a:t>
            </a:r>
            <a:r>
              <a:rPr lang="ru-RU" sz="23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.</a:t>
            </a:r>
            <a:endParaRPr lang="en-US" sz="23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Text 4"/>
          <p:cNvSpPr txBox="1"/>
          <p:nvPr/>
        </p:nvSpPr>
        <p:spPr>
          <a:xfrm>
            <a:off x="9451350" y="3196921"/>
            <a:ext cx="8004000" cy="1656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23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Вам кажется, что реклама работает. AI видит: цена привлечения выросла в 2 раза, а конверсия упала. Предлагает: перелить бюджет на канал Y.</a:t>
            </a:r>
            <a:endParaRPr lang="en-US" sz="23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273" y="5646381"/>
            <a:ext cx="14391453" cy="2838681"/>
          </a:xfrm>
          <a:prstGeom prst="rect">
            <a:avLst/>
          </a:prstGeom>
        </p:spPr>
      </p:pic>
      <p:sp>
        <p:nvSpPr>
          <p:cNvPr id="13" name="Text 0"/>
          <p:cNvSpPr txBox="1"/>
          <p:nvPr/>
        </p:nvSpPr>
        <p:spPr>
          <a:xfrm>
            <a:off x="17551022" y="9416776"/>
            <a:ext cx="751860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latin typeface="Inter" panose="02000503000000020004" pitchFamily="2" charset="0"/>
                <a:ea typeface="Inter" panose="02000503000000020004" pitchFamily="2" charset="0"/>
              </a:rPr>
              <a:t>10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 txBox="1"/>
          <p:nvPr/>
        </p:nvSpPr>
        <p:spPr>
          <a:xfrm>
            <a:off x="2206500" y="105573"/>
            <a:ext cx="13875000" cy="170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600" b="1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Новая</a:t>
            </a:r>
            <a:r>
              <a:rPr lang="en-US" sz="46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реальность</a:t>
            </a:r>
            <a:r>
              <a:rPr lang="en-US" sz="46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Text 0"/>
          <p:cNvSpPr txBox="1"/>
          <p:nvPr/>
        </p:nvSpPr>
        <p:spPr>
          <a:xfrm>
            <a:off x="17516902" y="9416776"/>
            <a:ext cx="785980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latin typeface="Inter" panose="02000503000000020004" pitchFamily="2" charset="0"/>
                <a:ea typeface="Inter" panose="02000503000000020004" pitchFamily="2" charset="0"/>
              </a:rPr>
              <a:t>11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8" y="956373"/>
            <a:ext cx="16467046" cy="92412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 txBox="1"/>
          <p:nvPr/>
        </p:nvSpPr>
        <p:spPr>
          <a:xfrm>
            <a:off x="324725" y="1310185"/>
            <a:ext cx="5864535" cy="75900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46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До / после: как меняется работа руководителя</a:t>
            </a:r>
            <a:r>
              <a:rPr lang="en-US" sz="46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r>
              <a:rPr lang="ru-RU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До:</a:t>
            </a:r>
          </a:p>
          <a:p>
            <a:r>
              <a:rPr lang="ru-RU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Руководитель вручную собирает картину бизнеса, тонет в отчётах и реагирует с опозданием.</a:t>
            </a:r>
          </a:p>
          <a:p>
            <a:endParaRPr lang="ru-RU" sz="260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-120"/>
            </a:endParaRPr>
          </a:p>
          <a:p>
            <a:r>
              <a:rPr lang="ru-RU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После:</a:t>
            </a:r>
          </a:p>
          <a:p>
            <a:r>
              <a:rPr lang="ru-RU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Руководитель сразу видит главное, понимает приоритеты и быстрее принимает решения.</a:t>
            </a:r>
            <a:r>
              <a:rPr lang="en-US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 0"/>
          <p:cNvSpPr txBox="1"/>
          <p:nvPr/>
        </p:nvSpPr>
        <p:spPr>
          <a:xfrm>
            <a:off x="17584852" y="9416776"/>
            <a:ext cx="826923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solidFill>
                  <a:schemeClr val="bg1"/>
                </a:solidFill>
              </a:rPr>
              <a:t>12</a:t>
            </a:r>
            <a:endParaRPr lang="en-US" sz="46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23" y="1197098"/>
            <a:ext cx="11724281" cy="78161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68457" y="4098339"/>
            <a:ext cx="12978873" cy="1782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44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Лучшие решения принимают не те, у кого больше данных. А те, кто видит в них смысл.</a:t>
            </a:r>
            <a:r>
              <a:rPr lang="en-US" sz="60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r>
              <a:rPr lang="en-US" sz="2500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endParaRPr lang="en-US" sz="60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8860" y="3847648"/>
            <a:ext cx="2981799" cy="3310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432180"/>
            <a:ext cx="1393780" cy="1478251"/>
          </a:xfrm>
          <a:prstGeom prst="rect">
            <a:avLst/>
          </a:prstGeom>
        </p:spPr>
      </p:pic>
      <p:sp>
        <p:nvSpPr>
          <p:cNvPr id="7" name="Text 2"/>
          <p:cNvSpPr txBox="1"/>
          <p:nvPr/>
        </p:nvSpPr>
        <p:spPr>
          <a:xfrm>
            <a:off x="14658044" y="8253187"/>
            <a:ext cx="6535200" cy="258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ru-RU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Константин </a:t>
            </a:r>
            <a:r>
              <a:rPr lang="ru-RU" sz="2600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Ядаков</a:t>
            </a:r>
            <a:br>
              <a:rPr lang="ru-RU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</a:br>
            <a:r>
              <a:rPr lang="en-US" sz="26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+7 (965) 5243081</a:t>
            </a:r>
            <a:endParaRPr lang="en-US" sz="2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502" y="8457091"/>
            <a:ext cx="13303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Через месяц работы с NORM AI вы спросите себя: как я раньше управлял без этого?</a:t>
            </a:r>
          </a:p>
        </p:txBody>
      </p:sp>
      <p:sp>
        <p:nvSpPr>
          <p:cNvPr id="9" name="Text 3"/>
          <p:cNvSpPr/>
          <p:nvPr/>
        </p:nvSpPr>
        <p:spPr>
          <a:xfrm>
            <a:off x="3988001" y="1939020"/>
            <a:ext cx="6571682" cy="14060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Arial Black" pitchFamily="34" charset="-120"/>
              </a:rPr>
              <a:t>NORM AI</a:t>
            </a:r>
            <a:endParaRPr lang="en-US" sz="11500" dirty="0">
              <a:solidFill>
                <a:schemeClr val="accent1">
                  <a:lumMod val="7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2"/>
          <p:cNvSpPr txBox="1"/>
          <p:nvPr/>
        </p:nvSpPr>
        <p:spPr>
          <a:xfrm>
            <a:off x="1321422" y="859833"/>
            <a:ext cx="14526600" cy="6687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3600" b="1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Данных много. Понимания - мало. </a:t>
            </a:r>
            <a:endParaRPr lang="en-US" sz="3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Text 0"/>
          <p:cNvSpPr txBox="1"/>
          <p:nvPr/>
        </p:nvSpPr>
        <p:spPr>
          <a:xfrm>
            <a:off x="17765094" y="9416776"/>
            <a:ext cx="537787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2</a:t>
            </a:r>
            <a:endParaRPr lang="en-US" sz="20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224655" y="2961647"/>
            <a:ext cx="8078226" cy="66448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Руководитель работает с десятками источников данных:</a:t>
            </a:r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1С, CRM, реклама, таблицы, бухгалтерия, отчёты сотрудников.</a:t>
            </a:r>
          </a:p>
          <a:p>
            <a:pPr marL="0" indent="0" algn="ctr">
              <a:buNone/>
            </a:pP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 algn="ctr">
              <a:buNone/>
            </a:pP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CRM говорит одно. Бухгалтерия - другое. Реклама - третье. А реальность - четвёртое. Кому верить?</a:t>
            </a:r>
          </a:p>
          <a:p>
            <a:pPr marL="0" indent="0" algn="ctr">
              <a:buNone/>
            </a:pP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 algn="ctr">
              <a:buNone/>
            </a:pP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Главный вопрос остаётся без ответа: бизнес растёт или тонет?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591"/>
            <a:ext cx="9923316" cy="6615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883" y="859833"/>
            <a:ext cx="3173104" cy="21154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/>
          <p:cNvSpPr txBox="1"/>
          <p:nvPr/>
        </p:nvSpPr>
        <p:spPr>
          <a:xfrm>
            <a:off x="17750213" y="9246849"/>
            <a:ext cx="537787" cy="11868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3</a:t>
            </a:r>
            <a:endParaRPr lang="en-US" sz="4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46751" y="66147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Что это значит на практике: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9388" y="2201343"/>
            <a:ext cx="8229600" cy="46445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Вы узнаёте о проблеме, когда она уже стоила вам денег.</a:t>
            </a:r>
          </a:p>
          <a:p>
            <a:pPr marL="0" indent="0">
              <a:buNone/>
            </a:pP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>
              <a:buNone/>
            </a:pP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Понимаете, что продажи упали - по итогам месяца.</a:t>
            </a:r>
          </a:p>
          <a:p>
            <a:pPr marL="0" indent="0">
              <a:buNone/>
            </a:pP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>
              <a:buNone/>
            </a:pP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Находите узкое место - когда клиенты уже ушли к конкурентам.</a:t>
            </a:r>
          </a:p>
        </p:txBody>
      </p:sp>
      <p:sp>
        <p:nvSpPr>
          <p:cNvPr id="9" name="Text 0"/>
          <p:cNvSpPr/>
          <p:nvPr/>
        </p:nvSpPr>
        <p:spPr>
          <a:xfrm>
            <a:off x="295473" y="6598631"/>
            <a:ext cx="8229600" cy="21335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2400" b="1" dirty="0">
                <a:latin typeface="Inter" panose="02000503000000020004" pitchFamily="2" charset="0"/>
                <a:ea typeface="Inter" panose="02000503000000020004" pitchFamily="2" charset="0"/>
                <a:cs typeface="Arial Black" pitchFamily="34" charset="-120"/>
              </a:rPr>
              <a:t>В итоге решения принимаются с опозданием - или на интуиции. А интуитивное управление почти всегда стоит денег.</a:t>
            </a:r>
            <a:endParaRPr lang="en-US" sz="2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86" y="1804472"/>
            <a:ext cx="9943138" cy="66287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774600" y="807050"/>
            <a:ext cx="15199800" cy="114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AI как </a:t>
            </a:r>
            <a:r>
              <a:rPr lang="en-US" sz="4600" b="1" dirty="0" err="1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новый</a:t>
            </a:r>
            <a:r>
              <a:rPr lang="en-US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</a:t>
            </a:r>
            <a:r>
              <a:rPr lang="en-US" sz="4600" b="1" dirty="0" err="1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бизнес-партнёр</a:t>
            </a:r>
            <a:r>
              <a:rPr lang="en-US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
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747067" y="1956650"/>
            <a:ext cx="6621296" cy="6443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ru-RU" sz="3600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NORM AI - это не замена вам. Это замена рутине.</a:t>
            </a:r>
          </a:p>
          <a:p>
            <a:pPr>
              <a:lnSpc>
                <a:spcPct val="115000"/>
              </a:lnSpc>
            </a:pPr>
            <a:endParaRPr lang="ru-RU" sz="3600" dirty="0">
              <a:solidFill>
                <a:srgbClr val="1C3354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-120"/>
            </a:endParaRPr>
          </a:p>
          <a:p>
            <a:pPr>
              <a:lnSpc>
                <a:spcPct val="115000"/>
              </a:lnSpc>
            </a:pPr>
            <a:r>
              <a:rPr lang="ru-RU" sz="3600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Он смотрит все ваши данные, пока вы спите.</a:t>
            </a:r>
          </a:p>
          <a:p>
            <a:pPr>
              <a:lnSpc>
                <a:spcPct val="115000"/>
              </a:lnSpc>
            </a:pPr>
            <a:r>
              <a:rPr lang="ru-RU" sz="3600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Находит то, что не заметил бы аналитик за неделю.</a:t>
            </a:r>
          </a:p>
          <a:p>
            <a:pPr>
              <a:lnSpc>
                <a:spcPct val="115000"/>
              </a:lnSpc>
            </a:pPr>
            <a:r>
              <a:rPr lang="ru-RU" sz="3600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И присылает одно сообщение: "Вот проблема. Вот решение.</a:t>
            </a:r>
            <a:endParaRPr lang="en-US" sz="3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Text 0"/>
          <p:cNvSpPr txBox="1"/>
          <p:nvPr/>
        </p:nvSpPr>
        <p:spPr>
          <a:xfrm>
            <a:off x="17145421" y="8899777"/>
            <a:ext cx="537787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4</a:t>
            </a:r>
            <a:endParaRPr lang="en-US" sz="4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43" y="1956650"/>
            <a:ext cx="10115365" cy="6743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43" y="1956651"/>
            <a:ext cx="10115365" cy="67435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57150" y="428975"/>
            <a:ext cx="16488300" cy="130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500" b="1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Принцип</a:t>
            </a:r>
            <a:r>
              <a:rPr lang="en-US" sz="45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работы</a:t>
            </a:r>
            <a:r>
              <a:rPr lang="en-US" sz="4500" b="1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: от данных к инсайтам
</a:t>
            </a:r>
            <a:endParaRPr lang="en-US" sz="45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Text 0"/>
          <p:cNvSpPr txBox="1"/>
          <p:nvPr/>
        </p:nvSpPr>
        <p:spPr>
          <a:xfrm>
            <a:off x="16995963" y="8606779"/>
            <a:ext cx="537787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latin typeface="Inter" panose="02000503000000020004" pitchFamily="2" charset="0"/>
                <a:ea typeface="Inter" panose="02000503000000020004" pitchFamily="2" charset="0"/>
              </a:rPr>
              <a:t>5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87" y="1045229"/>
            <a:ext cx="13654586" cy="91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6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81" y="1712794"/>
            <a:ext cx="15756340" cy="7369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0" y="608150"/>
            <a:ext cx="861640" cy="91386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568997" y="704692"/>
            <a:ext cx="15199800" cy="114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Интерфейс </a:t>
            </a:r>
            <a:r>
              <a:rPr lang="en-US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NORM AI
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 0"/>
          <p:cNvSpPr txBox="1"/>
          <p:nvPr/>
        </p:nvSpPr>
        <p:spPr>
          <a:xfrm>
            <a:off x="17662736" y="9416776"/>
            <a:ext cx="537787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latin typeface="Inter" panose="02000503000000020004" pitchFamily="2" charset="0"/>
                <a:ea typeface="Inter" panose="02000503000000020004" pitchFamily="2" charset="0"/>
              </a:rPr>
              <a:t>6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5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 txBox="1"/>
          <p:nvPr/>
        </p:nvSpPr>
        <p:spPr>
          <a:xfrm>
            <a:off x="1180922" y="206549"/>
            <a:ext cx="15199800" cy="114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4600" b="1" dirty="0" err="1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Инсайты</a:t>
            </a:r>
            <a:r>
              <a:rPr lang="ru-RU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и отчёты </a:t>
            </a:r>
            <a:r>
              <a:rPr lang="en-US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-</a:t>
            </a:r>
            <a:r>
              <a:rPr lang="ru-RU" sz="4600" b="1" dirty="0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прямо в </a:t>
            </a:r>
            <a:r>
              <a:rPr lang="ru-RU" sz="4600" b="1" dirty="0" err="1">
                <a:solidFill>
                  <a:srgbClr val="1C335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Telegram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Text 0"/>
          <p:cNvSpPr txBox="1"/>
          <p:nvPr/>
        </p:nvSpPr>
        <p:spPr>
          <a:xfrm>
            <a:off x="17655911" y="9225707"/>
            <a:ext cx="537787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latin typeface="Inter" panose="02000503000000020004" pitchFamily="2" charset="0"/>
                <a:ea typeface="Inter" panose="02000503000000020004" pitchFamily="2" charset="0"/>
              </a:rPr>
              <a:t>7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1965" y="8319447"/>
            <a:ext cx="16485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Открываете </a:t>
            </a:r>
            <a:r>
              <a:rPr lang="ru-RU" sz="2400" dirty="0" err="1"/>
              <a:t>Telegram</a:t>
            </a:r>
            <a:r>
              <a:rPr lang="ru-RU" sz="2400" dirty="0"/>
              <a:t>. Видите: зелёное — всё хорошо, жёлтое — обратите внимание, красное — действуйте сейчас.</a:t>
            </a:r>
          </a:p>
          <a:p>
            <a:r>
              <a:rPr lang="ru-RU" sz="2400" dirty="0"/>
              <a:t>Без таблиц. Без графиков. Без "потом разберёмся".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817" y="1235567"/>
            <a:ext cx="5459896" cy="7008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889" y="1235566"/>
            <a:ext cx="6682420" cy="68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8E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450"/>
            <a:ext cx="18288000" cy="1028700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10008087" y="7797554"/>
            <a:ext cx="6981000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Все ключевые показатели как на ладони. Зеленый </a:t>
            </a:r>
            <a:r>
              <a:rPr lang="en-US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-</a:t>
            </a:r>
            <a:r>
              <a:rPr lang="ru-RU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идеально, желтый </a:t>
            </a:r>
            <a:r>
              <a:rPr lang="en-US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-</a:t>
            </a:r>
            <a:r>
              <a:rPr lang="ru-RU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внимание, красный </a:t>
            </a:r>
            <a:r>
              <a:rPr lang="en-US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-</a:t>
            </a:r>
            <a:r>
              <a:rPr lang="ru-RU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 нужно срочное вмешательство. Никакой воды, только фокус на главном</a:t>
            </a:r>
            <a:endParaRPr lang="en-US" sz="2322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Text 2"/>
          <p:cNvSpPr txBox="1"/>
          <p:nvPr/>
        </p:nvSpPr>
        <p:spPr>
          <a:xfrm>
            <a:off x="2611004" y="8311123"/>
            <a:ext cx="69810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800" b="1" dirty="0">
                <a:solidFill>
                  <a:srgbClr val="0345E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Фокус на ключевых показателях
</a:t>
            </a:r>
            <a:endParaRPr lang="en-US" sz="28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 5"/>
          <p:cNvSpPr txBox="1"/>
          <p:nvPr/>
        </p:nvSpPr>
        <p:spPr>
          <a:xfrm>
            <a:off x="679950" y="491775"/>
            <a:ext cx="16930800" cy="8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4500" b="1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Ключевые показатели - без лишнего шума</a:t>
            </a:r>
            <a:endParaRPr lang="en-US" sz="45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880" y="1860750"/>
            <a:ext cx="13784239" cy="5306967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17765094" y="9416776"/>
            <a:ext cx="537787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latin typeface="Inter" panose="02000503000000020004" pitchFamily="2" charset="0"/>
                <a:ea typeface="Inter" panose="02000503000000020004" pitchFamily="2" charset="0"/>
              </a:rPr>
              <a:t>8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450"/>
            <a:ext cx="18288000" cy="10287000"/>
          </a:xfrm>
          <a:prstGeom prst="rect">
            <a:avLst/>
          </a:prstGeom>
        </p:spPr>
      </p:pic>
      <p:sp>
        <p:nvSpPr>
          <p:cNvPr id="11" name="Text 3"/>
          <p:cNvSpPr txBox="1"/>
          <p:nvPr/>
        </p:nvSpPr>
        <p:spPr>
          <a:xfrm>
            <a:off x="9568070" y="8161505"/>
            <a:ext cx="7417044" cy="196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NORM AI пишет вам: "Продажи в отделе X упали на 15% за 3 дня. Причина: задержка поставок. Рекомендация: перераспределить заказы."</a:t>
            </a:r>
          </a:p>
          <a:p>
            <a:r>
              <a:rPr lang="ru-RU" sz="2322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Вы читаете 10 секунд. Принимаете решение. Идёте дальше.</a:t>
            </a:r>
            <a:endParaRPr lang="en-US" sz="2322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Text 4"/>
          <p:cNvSpPr txBox="1"/>
          <p:nvPr/>
        </p:nvSpPr>
        <p:spPr>
          <a:xfrm>
            <a:off x="1840576" y="8758205"/>
            <a:ext cx="69810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2800" b="1" dirty="0">
                <a:solidFill>
                  <a:srgbClr val="0345E4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Сигналы и предупреждения
</a:t>
            </a:r>
            <a:endParaRPr lang="en-US" sz="28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 5"/>
          <p:cNvSpPr txBox="1"/>
          <p:nvPr/>
        </p:nvSpPr>
        <p:spPr>
          <a:xfrm>
            <a:off x="679950" y="491775"/>
            <a:ext cx="16930800" cy="8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4500" b="1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-120"/>
              </a:rPr>
              <a:t>Сигналы и предупреждения</a:t>
            </a:r>
            <a:endParaRPr lang="en-US" sz="45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93393"/>
            <a:ext cx="18288000" cy="6213268"/>
          </a:xfrm>
          <a:prstGeom prst="rect">
            <a:avLst/>
          </a:prstGeom>
        </p:spPr>
      </p:pic>
      <p:sp>
        <p:nvSpPr>
          <p:cNvPr id="15" name="Text 0"/>
          <p:cNvSpPr txBox="1"/>
          <p:nvPr/>
        </p:nvSpPr>
        <p:spPr>
          <a:xfrm>
            <a:off x="17765094" y="9416776"/>
            <a:ext cx="537787" cy="870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ru-RU" sz="4600" dirty="0">
                <a:latin typeface="Inter" panose="02000503000000020004" pitchFamily="2" charset="0"/>
                <a:ea typeface="Inter" panose="02000503000000020004" pitchFamily="2" charset="0"/>
              </a:rPr>
              <a:t>9</a:t>
            </a:r>
            <a:endParaRPr lang="en-US" sz="46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76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511</Words>
  <Application>Microsoft Office PowerPoint</Application>
  <PresentationFormat>Произвольный</PresentationFormat>
  <Paragraphs>67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Inter</vt:lpstr>
      <vt:lpstr>Office Theme</vt:lpstr>
      <vt:lpstr>AI-помощник для руководителя: собирает данные из разных систем, находит отклонения и подсказывает действия Ваш бизнес в цифрах. Ваши решения - за секунды.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Широкова Ольга Анатольевна</cp:lastModifiedBy>
  <cp:revision>66</cp:revision>
  <dcterms:created xsi:type="dcterms:W3CDTF">2026-03-11T15:40:56Z</dcterms:created>
  <dcterms:modified xsi:type="dcterms:W3CDTF">2026-03-26T07:01:59Z</dcterms:modified>
</cp:coreProperties>
</file>