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77" r:id="rId3"/>
    <p:sldId id="302" r:id="rId4"/>
    <p:sldId id="303" r:id="rId5"/>
    <p:sldId id="304" r:id="rId6"/>
    <p:sldId id="305" r:id="rId7"/>
    <p:sldId id="289" r:id="rId8"/>
    <p:sldId id="301" r:id="rId9"/>
    <p:sldId id="257" r:id="rId10"/>
    <p:sldId id="259" r:id="rId11"/>
    <p:sldId id="258" r:id="rId12"/>
    <p:sldId id="275" r:id="rId13"/>
    <p:sldId id="280" r:id="rId14"/>
    <p:sldId id="306" r:id="rId15"/>
    <p:sldId id="293" r:id="rId16"/>
    <p:sldId id="288" r:id="rId17"/>
    <p:sldId id="307" r:id="rId18"/>
    <p:sldId id="308" r:id="rId19"/>
    <p:sldId id="292" r:id="rId20"/>
    <p:sldId id="281" r:id="rId21"/>
    <p:sldId id="260" r:id="rId22"/>
    <p:sldId id="286" r:id="rId23"/>
    <p:sldId id="282" r:id="rId24"/>
    <p:sldId id="290" r:id="rId25"/>
    <p:sldId id="270" r:id="rId26"/>
    <p:sldId id="26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515" autoAdjust="0"/>
    <p:restoredTop sz="94660"/>
  </p:normalViewPr>
  <p:slideViewPr>
    <p:cSldViewPr>
      <p:cViewPr varScale="1">
        <p:scale>
          <a:sx n="52" d="100"/>
          <a:sy n="52" d="100"/>
        </p:scale>
        <p:origin x="58" y="22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25.06.2025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489355/d29da7b903e5cc351ee08a2f10414ccee3c12bad/#dst103572" TargetMode="External"/><Relationship Id="rId2" Type="http://schemas.openxmlformats.org/officeDocument/2006/relationships/hyperlink" Target="https://www.consultant.ru/document/cons_doc_LAW_489355/6e115134a13db9e972d7d94237b5ed95fcb00d14/#dst283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www.consultant.ru/document/cons_doc_LAW_334301/3d0cac60971a511280cbba229d9b6329c07731f7/#dst100015" TargetMode="External"/><Relationship Id="rId5" Type="http://schemas.openxmlformats.org/officeDocument/2006/relationships/hyperlink" Target="https://www.consultant.ru/document/cons_doc_LAW_322594/b004fed0b70d0f223e4a81f8ad6cd92af90a7e3b/#dst100126" TargetMode="External"/><Relationship Id="rId4" Type="http://schemas.openxmlformats.org/officeDocument/2006/relationships/hyperlink" Target="https://www.consultant.ru/document/cons_doc_LAW_489355/43b2a4727390504760e272227648fa7e6355969d/#dst101375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ternet.garant.ru/services/arbitr/link/125500268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124744"/>
            <a:ext cx="7910264" cy="1584176"/>
          </a:xfrm>
        </p:spPr>
        <p:txBody>
          <a:bodyPr>
            <a:noAutofit/>
          </a:bodyPr>
          <a:lstStyle/>
          <a:p>
            <a:pPr algn="ctr"/>
            <a:r>
              <a:rPr lang="ru-RU" sz="5000" b="1">
                <a:latin typeface="Arial" pitchFamily="34" charset="0"/>
                <a:cs typeface="Arial" pitchFamily="34" charset="0"/>
              </a:rPr>
              <a:t>Налогообложение аренды недвижимости</a:t>
            </a:r>
            <a:endParaRPr lang="ru-RU" sz="5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2000" y="3284984"/>
            <a:ext cx="7626424" cy="3096344"/>
          </a:xfrm>
        </p:spPr>
        <p:txBody>
          <a:bodyPr>
            <a:normAutofit fontScale="92500" lnSpcReduction="10000"/>
          </a:bodyPr>
          <a:lstStyle/>
          <a:p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Спикер: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Сурова Алёна Викторовна</a:t>
            </a:r>
          </a:p>
          <a:p>
            <a:r>
              <a:rPr lang="ru-RU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Риэлтор и консультант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 налогам и сборам</a:t>
            </a:r>
          </a:p>
          <a:p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Член палаты </a:t>
            </a:r>
            <a:r>
              <a:rPr lang="ru-RU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налоговых консультантов РФ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Автор курса по налогам для риэлторов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+7 922 226 88 </a:t>
            </a:r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44       </a:t>
            </a:r>
          </a:p>
          <a:p>
            <a:r>
              <a:rPr lang="en-US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Telegram</a:t>
            </a:r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канал: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NALOGREALT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337845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7632848" cy="864096"/>
          </a:xfrm>
        </p:spPr>
        <p:txBody>
          <a:bodyPr>
            <a:normAutofit fontScale="90000"/>
          </a:bodyPr>
          <a:lstStyle/>
          <a:p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67544" y="0"/>
            <a:ext cx="8208912" cy="66967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endParaRPr lang="ru-RU" sz="2000">
              <a:latin typeface="Arial" pitchFamily="34" charset="0"/>
              <a:cs typeface="Arial" pitchFamily="34" charset="0"/>
            </a:endParaRPr>
          </a:p>
          <a:p>
            <a:r>
              <a:rPr lang="ru-RU"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Доказывая наличие предпринимательской деятельности в отношении недвижимости налоговй орган исходит из следующих показателей:</a:t>
            </a:r>
            <a:endParaRPr lang="ru-RU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назначение предусматривающее коммерческое использование объекта</a:t>
            </a:r>
          </a:p>
          <a:p>
            <a:pPr marL="514350" indent="-51435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цель приобретения объекта</a:t>
            </a:r>
          </a:p>
          <a:p>
            <a:pPr marL="514350" indent="-51435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использовалось в личных целях и есть доказательства использование в личных целях (например, регистрация по месту жительства)</a:t>
            </a:r>
          </a:p>
          <a:p>
            <a:pPr marL="514350" indent="-51435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множественность (повторяемость) операций по продаже или аренде </a:t>
            </a:r>
          </a:p>
          <a:p>
            <a:pPr marL="514350" indent="-51435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непродолжительность периода времени нахождения имущества в собственности гражданина</a:t>
            </a:r>
          </a:p>
          <a:p>
            <a:pPr marL="514350" indent="-51435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хозяйственный учёт операций, связанных с осуществлением сделок</a:t>
            </a:r>
          </a:p>
          <a:p>
            <a:pPr marL="514350" indent="-51435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нет иных доходов</a:t>
            </a:r>
          </a:p>
        </p:txBody>
      </p:sp>
    </p:spTree>
    <p:extLst>
      <p:ext uri="{BB962C8B-B14F-4D97-AF65-F5344CB8AC3E}">
        <p14:creationId xmlns:p14="http://schemas.microsoft.com/office/powerpoint/2010/main" val="3730201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348880"/>
            <a:ext cx="7488832" cy="45719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323528" y="908720"/>
            <a:ext cx="8208912" cy="5328592"/>
          </a:xfrm>
        </p:spPr>
        <p:txBody>
          <a:bodyPr>
            <a:normAutofit lnSpcReduction="10000"/>
          </a:bodyPr>
          <a:lstStyle/>
          <a:p>
            <a:pPr marL="342900" indent="-342900">
              <a:buFontTx/>
              <a:buChar char="-"/>
            </a:pPr>
            <a:endParaRPr lang="ru-RU" sz="2000" b="1">
              <a:solidFill>
                <a:schemeClr val="tx1"/>
              </a:solidFill>
            </a:endParaRPr>
          </a:p>
          <a:p>
            <a:pPr algn="ctr"/>
            <a:r>
              <a:rPr lang="ru-RU"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Предпринимательской деятельностью может быть признаны как действия с самим имуществом, так и его продажа.</a:t>
            </a:r>
          </a:p>
          <a:p>
            <a:endParaRPr lang="ru-RU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Признанию предпринимательской деятельности не мешает:</a:t>
            </a:r>
          </a:p>
          <a:p>
            <a:pPr marL="457200" indent="-45720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отсутствие регистрации в качестве индивидуального предпринимателя </a:t>
            </a:r>
          </a:p>
          <a:p>
            <a:pPr marL="457200" indent="-45720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отсутствие ОКВЭД по аренде</a:t>
            </a:r>
            <a:r>
              <a: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продаже недвижимости </a:t>
            </a:r>
          </a:p>
          <a:p>
            <a:pPr marL="457200" indent="-45720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разовый характер сделки при наличии других признаков предпринимательской деятельности </a:t>
            </a:r>
          </a:p>
          <a:p>
            <a:pPr marL="457200" indent="-457200">
              <a:buAutoNum type="arabicPeriod"/>
            </a:pPr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самостоятельное использование имущества в предпринимательской деятельности, в том числе переданное в безвозмездное пользование другому лицу.</a:t>
            </a:r>
          </a:p>
          <a:p>
            <a:pPr marL="457200" indent="-457200">
              <a:buAutoNum type="arabicPeriod"/>
            </a:pPr>
            <a:endParaRPr lang="ru-RU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ОСОБОЕ ВНИМАНИЕ налоговой ВЫЗЫВАЮТ ОБЪЕКТЫ ПРЯМОГО КОММЕРЧЕСКОГО НАЗНАЧЕНИЯ (производственные помещения, склады, готовые магазины, офисы и пр.) </a:t>
            </a:r>
            <a:endParaRPr lang="ru-RU" sz="2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226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755576" y="1412776"/>
            <a:ext cx="7626350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«Конституционный Суд РФ в постановлении от 27.12.2012 N 34-П указал, что </a:t>
            </a:r>
            <a:r>
              <a:rPr lang="ru-RU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отсутствие государственной регистрации само по себе не означает, что деятельность гражданина не может быть квалифицирована в качестве предпринимательской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если по своей сути она фактически является таковой. При этом в силу ст. 23 ГК РФ при несоблюдении обязанности пройти государственную регистрацию в качестве ИП гражданин, осуществляющий предпринимательскую деятельность без образования юридического лица, не вправе ссылаться в отношении заключенных им сделок на то, что он не является предпринимателем (определение Конституционного Суда РФ от 02.07.2015 N 1523-О (пункт 2.3))</a:t>
            </a:r>
            <a:r>
              <a:rPr lang="ru-RU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71600" y="620689"/>
            <a:ext cx="7543800" cy="720080"/>
          </a:xfrm>
        </p:spPr>
        <p:txBody>
          <a:bodyPr>
            <a:normAutofit fontScale="90000"/>
          </a:bodyPr>
          <a:lstStyle/>
          <a:p>
            <a:r>
              <a:rPr lang="ru-RU" sz="3500">
                <a:latin typeface="Arial" pitchFamily="34" charset="0"/>
                <a:cs typeface="Arial" pitchFamily="34" charset="0"/>
              </a:rPr>
              <a:t>«На каком основании?» - спросите вы..</a:t>
            </a:r>
            <a:endParaRPr lang="ru-RU" sz="3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716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827584" y="980728"/>
            <a:ext cx="7626350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Раньше. Не признается предпринимательской деятельностью: когда жилье приобретено для личных нужд или получено в наследство/по дарению, но в связи с отсутствием необходимости в использовании временно сдается в аренду (Пленум ВС РФ Постановление от </a:t>
            </a:r>
            <a:r>
              <a:rPr lang="ru-RU" sz="18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18.11.2004</a:t>
            </a: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№23).</a:t>
            </a:r>
          </a:p>
          <a:p>
            <a:pPr marL="0" indent="0">
              <a:buNone/>
            </a:pPr>
            <a:endParaRPr lang="ru-RU" sz="18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Сейчас. </a:t>
            </a:r>
            <a:r>
              <a:rPr lang="ru-RU" sz="18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Пассивные доходы </a:t>
            </a: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использования и распоряжения имуществом, в том числе к дивидендам и процентам по вкладам, займам, </a:t>
            </a:r>
            <a:r>
              <a:rPr lang="ru-RU" sz="18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доходам от сдачи имущества, приобретенного для личных нужд, в аренду и иным аналогичным по характеру выплатам</a:t>
            </a: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что </a:t>
            </a:r>
            <a:r>
              <a:rPr lang="ru-RU" sz="18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само по себе не свидетельствует об осуществлении предпринимательской деятельности</a:t>
            </a: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(Письмо Федеральной налоговой службы от </a:t>
            </a:r>
            <a:r>
              <a:rPr lang="ru-RU" sz="18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07 мая 2019 </a:t>
            </a: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г. № СА-4-7/8614@ Об обзоре судебной практики по спорам, связанным с квалификацией деятельности физических лиц в качестве предпринимательской в целях налогообложения).</a:t>
            </a:r>
            <a:endParaRPr lang="ru-RU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27584" y="188640"/>
            <a:ext cx="7543800" cy="100811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>
                <a:latin typeface="Arial" pitchFamily="34" charset="0"/>
                <a:cs typeface="Arial" pitchFamily="34" charset="0"/>
              </a:rPr>
              <a:t>НЕ является предпринимательской деятельностью временная сдача личного имущества: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661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08920"/>
            <a:ext cx="7632848" cy="1152128"/>
          </a:xfrm>
        </p:spPr>
        <p:txBody>
          <a:bodyPr>
            <a:normAutofit fontScale="90000"/>
          </a:bodyPr>
          <a:lstStyle/>
          <a:p>
            <a:br>
              <a:rPr lang="ru-RU" sz="3300" dirty="0"/>
            </a:br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611560" y="404664"/>
            <a:ext cx="8208912" cy="604867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СДАЕМ КАК ФИЗЛИЦО</a:t>
            </a:r>
            <a:endParaRPr lang="ru-RU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Ставка НДФЛ по 5-ти ступенчатой шкале </a:t>
            </a:r>
            <a:r>
              <a:rPr lang="ru-RU" b="1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налоговых резидентов</a:t>
            </a:r>
          </a:p>
          <a:p>
            <a:r>
              <a:rPr lang="ru-RU" sz="15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13% для дохода до 2,4 млн. руб. в год</a:t>
            </a:r>
          </a:p>
          <a:p>
            <a:r>
              <a:rPr lang="ru-RU" sz="15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15% для дохода от 2,4 до 5 млн. руб. в год</a:t>
            </a:r>
          </a:p>
          <a:p>
            <a:r>
              <a:rPr lang="ru-RU" sz="15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18% для дохода от 5 до 20 млн. руб. в год</a:t>
            </a:r>
          </a:p>
          <a:p>
            <a:r>
              <a:rPr lang="ru-RU" sz="15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20% для дохода от 20 до 50 млн. руб. в год</a:t>
            </a:r>
          </a:p>
          <a:p>
            <a:r>
              <a:rPr lang="ru-RU" sz="15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22% для дохода свыше 50 млн. руб. в год</a:t>
            </a:r>
          </a:p>
          <a:p>
            <a:endParaRPr lang="ru-RU" sz="15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Декларируем доход до 30.04 года следующего за годом получения дохода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Доходом является вся сумма поступления, нельзя уменьшить на расходы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Дата поступления на счёт = дата получения дохода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Коммунальные услуги по счётчикам не являются доходом (Письмо ФНС РФ №БВ-4-7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/4549@ 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7), а фиксированные платежи за содержание входят в сумму дохода (Письмо ФНС РФ №БС-4-11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/8703 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08.05.2019)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наниматель (арендатор) ИП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ООО, то он выступает налоговым агентом и обязан самостоятельно удерживать НДФЛ за физлицо (прописываем в договоре)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сдаем через агентский договор, то агент не по такому договору не обязан удерживать НДФЛ (налог оплачивает собственник)</a:t>
            </a:r>
          </a:p>
          <a:p>
            <a:pPr marL="285750" indent="-285750">
              <a:buFontTx/>
              <a:buChar char="-"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ru-RU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472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683568" y="836712"/>
            <a:ext cx="7698358" cy="5544616"/>
          </a:xfrm>
        </p:spPr>
        <p:txBody>
          <a:bodyPr>
            <a:noAutofit/>
          </a:bodyPr>
          <a:lstStyle/>
          <a:p>
            <a:r>
              <a:rPr lang="ru-RU" sz="18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пп. </a:t>
            </a:r>
            <a:r>
              <a:rPr lang="en-US" sz="18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18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налоговая база по доходам в виде выигрышей, полученных участниками азартных игр и участниками лотерей; </a:t>
            </a:r>
          </a:p>
          <a:p>
            <a:r>
              <a:rPr lang="ru-RU" sz="18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пп. 2 налоговая база по доходам, полученным участниками инвестиционного товарищества;</a:t>
            </a:r>
          </a:p>
          <a:p>
            <a:r>
              <a:rPr lang="ru-RU" sz="180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пп. 3 налоговая база по доходам в виде сумм прибыли контролируемой иностранной компании (в том числе фиксированной прибыли контролируемой иностранной компании); </a:t>
            </a:r>
          </a:p>
          <a:p>
            <a:r>
              <a:rPr lang="ru-RU" sz="18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пп. 4 </a:t>
            </a:r>
            <a:r>
              <a:rPr lang="ru-RU" sz="1800" b="1">
                <a:latin typeface="Arial" pitchFamily="34" charset="0"/>
                <a:cs typeface="Arial" pitchFamily="34" charset="0"/>
              </a:rPr>
              <a:t> </a:t>
            </a:r>
            <a:r>
              <a:rPr lang="ru-RU" sz="18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налоговая база по иным доходам, в отношении которых применяется налоговая ставка, предусмотренная </a:t>
            </a:r>
            <a:r>
              <a:rPr lang="ru-RU" sz="1800" u="sng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п. 1 ст. 224 </a:t>
            </a:r>
            <a:r>
              <a:rPr lang="ru-RU" sz="180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НК РФ (далее в настоящей главе - основная налоговая база) – </a:t>
            </a:r>
            <a:r>
              <a:rPr lang="ru-RU" sz="1800" u="sng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т.е. все доходы не относящиеся к 2-х ступенчатой ставке (доходы по 2-х ступенчатой базе смотрим в ст. 210 п. 6 НК РФ): </a:t>
            </a:r>
            <a:r>
              <a:rPr lang="ru-RU" sz="18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заработная плата, доходы по договорам ГПХ, </a:t>
            </a:r>
            <a:r>
              <a:rPr lang="ru-RU" sz="1800" b="1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доход от аренды (найма), доход от переуступки прав требования</a:t>
            </a:r>
            <a:r>
              <a:rPr lang="ru-RU" sz="18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% по вкладам в зарубежных банках.</a:t>
            </a:r>
          </a:p>
          <a:p>
            <a:pPr marL="0" indent="0">
              <a:buNone/>
            </a:pPr>
            <a:endParaRPr lang="ru-RU" sz="15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27584" y="188640"/>
            <a:ext cx="7543800" cy="936103"/>
          </a:xfrm>
        </p:spPr>
        <p:txBody>
          <a:bodyPr>
            <a:normAutofit/>
          </a:bodyPr>
          <a:lstStyle/>
          <a:p>
            <a:pPr marL="457200" indent="-457200"/>
            <a:r>
              <a:rPr lang="ru-RU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 5-ти ступенчатой ставке относятся налоговые базы ст. 210 п. 2.1 НК РФ:</a:t>
            </a:r>
          </a:p>
        </p:txBody>
      </p:sp>
    </p:spTree>
    <p:extLst>
      <p:ext uri="{BB962C8B-B14F-4D97-AF65-F5344CB8AC3E}">
        <p14:creationId xmlns:p14="http://schemas.microsoft.com/office/powerpoint/2010/main" val="2410478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08920"/>
            <a:ext cx="7632848" cy="1152128"/>
          </a:xfrm>
        </p:spPr>
        <p:txBody>
          <a:bodyPr>
            <a:normAutofit fontScale="90000"/>
          </a:bodyPr>
          <a:lstStyle/>
          <a:p>
            <a:br>
              <a:rPr lang="ru-RU" sz="3300" dirty="0"/>
            </a:br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539552" y="620688"/>
            <a:ext cx="8208912" cy="6048672"/>
          </a:xfrm>
        </p:spPr>
        <p:txBody>
          <a:bodyPr>
            <a:normAutofit/>
          </a:bodyPr>
          <a:lstStyle/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СДАЕТ как физлицо САМОЗАНЯТЫЙ (НПД)</a:t>
            </a:r>
          </a:p>
          <a:p>
            <a:pPr algn="ctr"/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Сдавать можно ТОЛЬКО ЖИЛОЕ на территории РФ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Ограничение по доходу 2 400 000 руб. в год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Ставка налога 4% при сдаче физлицу, 6% при сдаче ИП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ООО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Декларировать НЕ нужно, система (приложение Мой налог) рассчитывает налог, уплачиваем до 28 числа следующего месяца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Доходом является вся сумма поступления, нельзя уменьшить на расходы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Дата поступления на счёт = дата получения дохода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Коммунальные услуги по счётчикам не являются доходом (Письмо ФНС РФ №БВ-4-7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/4549@ 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7), а фиксированные платежи за содержание входят в сумму дохода (Письмо ФНС РФ №БС-4-11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/8703 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08.05.2019)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наниматель (арендатор) ИП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ООО, то прописываем в договоре, что физлицо находится на режиме НПД и самостоятельно уплачивает налог, также физлицо-наймодатель обязано сообщить, если будет снят с режима НПД.</a:t>
            </a:r>
          </a:p>
        </p:txBody>
      </p:sp>
    </p:spTree>
    <p:extLst>
      <p:ext uri="{BB962C8B-B14F-4D97-AF65-F5344CB8AC3E}">
        <p14:creationId xmlns:p14="http://schemas.microsoft.com/office/powerpoint/2010/main" val="1012567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08920"/>
            <a:ext cx="7632848" cy="1152128"/>
          </a:xfrm>
        </p:spPr>
        <p:txBody>
          <a:bodyPr>
            <a:normAutofit fontScale="90000"/>
          </a:bodyPr>
          <a:lstStyle/>
          <a:p>
            <a:br>
              <a:rPr lang="ru-RU" sz="3300" dirty="0"/>
            </a:br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539552" y="620688"/>
            <a:ext cx="8208912" cy="604867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СДАЕТ ИП на УСН доходы </a:t>
            </a:r>
          </a:p>
          <a:p>
            <a:pPr algn="ctr"/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Доход * ставку налога 6%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Доход не уменьшаем на расходы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НДС не платит (если сдаёт жилое или землю и не превышает лимит дохода 60 млн.) 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Нет понятия налогового резидентства !!!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Есть лимиты дохода (450 млн. руб.), сотрудников (130 человек) и остаточной стоимости основных средств (200 млн. руб.)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Учет в доход компенсации за коммунальные платежи (фиксированные и по счётчикам кассовым методом на дату поступления от арендатора (ст. 346.17 п. 1 НК РФ)</a:t>
            </a:r>
            <a:endParaRPr lang="ru-RU" b="1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Применение ККТ при расчетах с физлицами (в любой форме), ККТ можно не применять, если ИП сдает в аренду (наем) жилые помещения и машино-места принадлежащие ему на праве собственности (ст. 2 п. 2 ФЗ 54 от 22.05.2003)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Если сдаем через агентский договор или сервисы бронирования, тогда они выдают чек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Можно освободить от налога на имущество объекты используемые в деятельности (подаем заявление за истекший период, максимум 3 года)</a:t>
            </a:r>
          </a:p>
          <a:p>
            <a:pPr marL="285750" indent="-285750">
              <a:buFontTx/>
              <a:buChar char="-"/>
            </a:pPr>
            <a:endParaRPr lang="ru-RU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ru-RU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endParaRPr lang="ru-RU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365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08920"/>
            <a:ext cx="7632848" cy="1152128"/>
          </a:xfrm>
        </p:spPr>
        <p:txBody>
          <a:bodyPr>
            <a:normAutofit fontScale="90000"/>
          </a:bodyPr>
          <a:lstStyle/>
          <a:p>
            <a:br>
              <a:rPr lang="ru-RU" sz="3300" dirty="0"/>
            </a:br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539552" y="620688"/>
            <a:ext cx="8208912" cy="604867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СДАЕТ ИП на УСН доходы-расходы</a:t>
            </a:r>
          </a:p>
          <a:p>
            <a:pPr algn="ctr"/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(Доход-расход) * ставку налога 7% (15%) ставка зависит от региона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Доход можем уменьшитьна расходы: коммунальные платежи, ремонт помещения, агентское вознаграждение или сервиса бронирования , услуги бухгалтера, юриста и пр. документально подтверждённые, оплаченные и обоснованы хоз.деятельностью (ст. 346.16 НК РФ)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НДС не платит (если сдаёт жилое или землю и не превышает лимит дохода 60 млн.) 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Нет понятия налогового резидентства !!!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Есть лимиты дохода (450 млн. руб.), сотрудников (130 человек) и остаточной стоимости основных средств (200 млн. руб.)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Применение ККТ при расчетах с физлицами (в любой форме), ККТ можно не применять, если ИП сдает в аренду (наем) жилые помещения и машино-места принадлежащие ему на праве собственности (ст. 2 п. 2 ФЗ 54 от 22.05.2003)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Если сдаем через агентский договор или сервисы бронирования, тогда они выдают чек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Можно освободить от налога на имущество объекты используемые в деятельности (подаем заявление за истекший период, максимум 3 года)</a:t>
            </a:r>
          </a:p>
        </p:txBody>
      </p:sp>
    </p:spTree>
    <p:extLst>
      <p:ext uri="{BB962C8B-B14F-4D97-AF65-F5344CB8AC3E}">
        <p14:creationId xmlns:p14="http://schemas.microsoft.com/office/powerpoint/2010/main" val="1022496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08920"/>
            <a:ext cx="7632848" cy="1152128"/>
          </a:xfrm>
        </p:spPr>
        <p:txBody>
          <a:bodyPr>
            <a:normAutofit fontScale="90000"/>
          </a:bodyPr>
          <a:lstStyle/>
          <a:p>
            <a:br>
              <a:rPr lang="ru-RU" sz="3300" dirty="0"/>
            </a:br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539552" y="620688"/>
            <a:ext cx="8208912" cy="6048672"/>
          </a:xfrm>
        </p:spPr>
        <p:txBody>
          <a:bodyPr>
            <a:normAutofit/>
          </a:bodyPr>
          <a:lstStyle/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ИП на ПСН (патент)</a:t>
            </a:r>
          </a:p>
          <a:p>
            <a:pPr algn="ctr"/>
            <a:r>
              <a:rPr lang="ru-RU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РАМКАХ ПАТЕНТА ПРОДАВАТЬ НЕ МОЖЕТ ст. 346.43 п. 2 пп. 19 НК РФ!!!</a:t>
            </a:r>
          </a:p>
          <a:p>
            <a:pPr algn="ctr"/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 ИП на ПСН помимо патента всегда есть иная система налогообложения, под которую попадают операции не по патенту, т. е. продажи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Важно, чтобы было подано заявление на УСН, иначе будет применяться ОСНО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 патента есть лимит выручки:</a:t>
            </a:r>
          </a:p>
          <a:p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если смежная система налогообложения УСН, то лимит 60 млн УСН+ПСН</a:t>
            </a:r>
          </a:p>
          <a:p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если смежная система налогообложения ОСНО – лимит 60 млн только на ПСН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Фиксированный налог рассчитывается по формуле, исходя из площади помещения и срока патента, в регионах может отличаться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Обязательно ведение книги доходов</a:t>
            </a:r>
          </a:p>
          <a:p>
            <a:pPr marL="285750" indent="-285750">
              <a:buFontTx/>
              <a:buChar char="-"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Коммунальные платежи также считаются доходом (Письмо Минфин РФ № 03-11-11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38833 от 27.04.2023)</a:t>
            </a:r>
          </a:p>
          <a:p>
            <a:pPr marL="285750" indent="-285750">
              <a:buFontTx/>
              <a:buChar char="-"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284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755576" y="1412776"/>
            <a:ext cx="762635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Налоговая система – один из признаков государства.</a:t>
            </a:r>
          </a:p>
          <a:p>
            <a:pPr marL="0" indent="0">
              <a:buNone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«Налоговое законодательство является инструментом для проведения социальной политики и мерой стимулирования граждан к поведению, к которому стремится государство»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Н.Н. Зырянов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71600" y="620689"/>
            <a:ext cx="7543800" cy="720080"/>
          </a:xfrm>
        </p:spPr>
        <p:txBody>
          <a:bodyPr>
            <a:normAutofit/>
          </a:bodyPr>
          <a:lstStyle/>
          <a:p>
            <a:pPr algn="ctr"/>
            <a:r>
              <a:rPr lang="ru-RU" sz="3500" b="1">
                <a:latin typeface="Arial" pitchFamily="34" charset="0"/>
                <a:cs typeface="Arial" pitchFamily="34" charset="0"/>
              </a:rPr>
              <a:t>Зачем платить налоги?</a:t>
            </a:r>
            <a:endParaRPr lang="ru-RU" sz="3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49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827584" y="1700808"/>
            <a:ext cx="7626350" cy="4176464"/>
          </a:xfrm>
        </p:spPr>
        <p:txBody>
          <a:bodyPr>
            <a:noAutofit/>
          </a:bodyPr>
          <a:lstStyle/>
          <a:p>
            <a:pPr marL="457200" indent="-457200">
              <a:buFontTx/>
              <a:buChar char="-"/>
            </a:pPr>
            <a:r>
              <a:rPr lang="ru-RU" sz="16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важно когда использовалась и сколько по вр</a:t>
            </a:r>
            <a:r>
              <a:rPr lang="ru-RU" sz="16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емени (Определение Конституционного Суда РФ от 29.03.2016 N 487-О, Постановление Президиума ВАС РФ от 18.06.2013 N 18384/12, Письмо Минфина России от 24.05.2017 N 03-04-05/31781) </a:t>
            </a:r>
          </a:p>
          <a:p>
            <a:pPr marL="457200" indent="-457200">
              <a:buFontTx/>
              <a:buChar char="-"/>
            </a:pPr>
            <a:r>
              <a:rPr lang="ru-RU" sz="16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важно кем использовалась самим налогоплательщиком, его супругой, доверительным управляющим или третьими лицами </a:t>
            </a:r>
            <a:r>
              <a:rPr lang="ru-RU" sz="16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(Письмо Минфина от 20 октября 2023 г. N 03-04-05/100236, Письмо Минфина от 1 апреля 2021 г. N 03-04-05/24018, Письмо Минфина от 21 апреля 2021 г. N 03-04-05/30031) </a:t>
            </a:r>
          </a:p>
          <a:p>
            <a:pPr marL="457200" indent="-457200">
              <a:buFontTx/>
              <a:buChar char="-"/>
            </a:pPr>
            <a:r>
              <a:rPr lang="ru-RU" sz="16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важно получал ли доход или сдавал безвозмездно</a:t>
            </a:r>
            <a:r>
              <a:rPr lang="ru-RU" sz="16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(Письмо Федеральной налоговой службы от 7 мая 2019 г. № СА-4-7/8614@) </a:t>
            </a:r>
          </a:p>
          <a:p>
            <a:pPr marL="457200" indent="-457200">
              <a:buFontTx/>
              <a:buChar char="-"/>
            </a:pPr>
            <a:r>
              <a:rPr lang="ru-RU" sz="16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вел подготовительные работы, не важно успел ли начать использовать </a:t>
            </a:r>
            <a:r>
              <a:rPr lang="ru-RU" sz="16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(Письмо Минфина России от 24.04.2018 N 03-05-04-01/27810 направлено Письмом ФНС России от 26.04.2018 N БС-4-21/8106@) </a:t>
            </a:r>
          </a:p>
          <a:p>
            <a:pPr marL="457200" indent="-457200">
              <a:buFontTx/>
              <a:buChar char="-"/>
            </a:pPr>
            <a:r>
              <a:rPr lang="ru-RU" sz="16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участок неразрывно связан со зданием</a:t>
            </a:r>
            <a:r>
              <a:rPr lang="ru-RU" sz="16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(Письмо Минфина от 31 января 2020 г. N 03-04-05/5869)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115616" y="980728"/>
            <a:ext cx="7543800" cy="648072"/>
          </a:xfrm>
        </p:spPr>
        <p:txBody>
          <a:bodyPr>
            <a:noAutofit/>
          </a:bodyPr>
          <a:lstStyle/>
          <a:p>
            <a:r>
              <a:rPr lang="ru-RU" sz="2000" b="1">
                <a:latin typeface="Arial" pitchFamily="34" charset="0"/>
                <a:cs typeface="Arial" pitchFamily="34" charset="0"/>
              </a:rPr>
              <a:t>Недвижимость, непосредственно используемая в предпринимательской деятельности попадает под особые условия налогообложения (если продаёт как физлицо).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2778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852936"/>
            <a:ext cx="7632848" cy="864096"/>
          </a:xfrm>
        </p:spPr>
        <p:txBody>
          <a:bodyPr>
            <a:normAutofit fontScale="90000"/>
          </a:bodyPr>
          <a:lstStyle/>
          <a:p>
            <a:br>
              <a:rPr lang="ru-RU" sz="3300"/>
            </a:br>
            <a:br>
              <a:rPr lang="ru-RU" sz="3300" dirty="0"/>
            </a:br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611560" y="908720"/>
            <a:ext cx="8208912" cy="5760640"/>
          </a:xfrm>
        </p:spPr>
        <p:txBody>
          <a:bodyPr>
            <a:normAutofit/>
          </a:bodyPr>
          <a:lstStyle/>
          <a:p>
            <a:pPr algn="ctr"/>
            <a:r>
              <a:rPr lang="ru-RU" sz="2400" b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Ст. 217 п. 17.1 НК РФ</a:t>
            </a:r>
          </a:p>
          <a:p>
            <a:pPr algn="ctr"/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«Положения настоящего пункта </a:t>
            </a:r>
            <a:r>
              <a:rPr lang="ru-RU" sz="24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распространяются на доходы, получаемые физическими лицами от реализации </a:t>
            </a: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ценных бумаг, а также на доходы, получаемые физическими лицами </a:t>
            </a:r>
            <a:r>
              <a:rPr lang="ru-RU" sz="24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продажи имущества </a:t>
            </a: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40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 исключением жилых домов, квартир, комнат, включая приватизированные жилые помещения, садовых домов или доли (долей) в них, а также транспортных средств</a:t>
            </a: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ru-RU" sz="24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непосредственно используемого в предпринимательской деятельности</a:t>
            </a: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;»</a:t>
            </a:r>
          </a:p>
          <a:p>
            <a:pPr algn="ctr"/>
            <a:endParaRPr lang="ru-RU" sz="2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000" b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 ЖИЛОМУ И АВТОМОБИЛЯМ СРОКИ ВЛАДЕНИЯ РАБОТАЮТ И ДЛЯ НАЛОГОВЫХ НЕРЕЗИДЕНТОВ!!!</a:t>
            </a:r>
          </a:p>
        </p:txBody>
      </p:sp>
    </p:spTree>
    <p:extLst>
      <p:ext uri="{BB962C8B-B14F-4D97-AF65-F5344CB8AC3E}">
        <p14:creationId xmlns:p14="http://schemas.microsoft.com/office/powerpoint/2010/main" val="4751458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852936"/>
            <a:ext cx="7632848" cy="864096"/>
          </a:xfrm>
        </p:spPr>
        <p:txBody>
          <a:bodyPr>
            <a:normAutofit fontScale="90000"/>
          </a:bodyPr>
          <a:lstStyle/>
          <a:p>
            <a:br>
              <a:rPr lang="ru-RU" sz="3300"/>
            </a:br>
            <a:br>
              <a:rPr lang="ru-RU" sz="3300" dirty="0"/>
            </a:br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611560" y="548680"/>
            <a:ext cx="8208912" cy="6120680"/>
          </a:xfrm>
        </p:spPr>
        <p:txBody>
          <a:bodyPr>
            <a:normAutofit/>
          </a:bodyPr>
          <a:lstStyle/>
          <a:p>
            <a:pPr algn="ctr"/>
            <a:r>
              <a:rPr lang="ru-RU" sz="2400" b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Ст. 220 п. 2 пп. 4 НК РФ</a:t>
            </a:r>
          </a:p>
          <a:p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«4) если иное не предусмотрено подпунктом 2.1 или 2.2 настоящего пункта, положения подпункта 1 пункта 1 настоящей статьи </a:t>
            </a:r>
            <a:r>
              <a:rPr lang="ru-RU" sz="24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 применяются в отношении доходов</a:t>
            </a: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полученных:</a:t>
            </a:r>
          </a:p>
          <a:p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(в ред. Федерального закона от 15.02.2016 N 32-ФЗ)</a:t>
            </a:r>
          </a:p>
          <a:p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(см. текст в предыдущей редакции)</a:t>
            </a:r>
          </a:p>
          <a:p>
            <a:r>
              <a:rPr lang="ru-RU" sz="24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продажи недвижимого имущества и (или) транспортных средств, которые использовались в предпринимательской деятельности</a:t>
            </a: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 реализации ценных бумаг;»</a:t>
            </a:r>
          </a:p>
          <a:p>
            <a:pPr algn="ctr"/>
            <a:r>
              <a:rPr lang="ru-RU" sz="2400" b="1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НЕЛЬЗЯ ПРИМЕНИТЬ РАСХОДЫ НА ПОКУПКУ ИЛИ ФИКСИРОВАННЫЙ ВЫЧЕТ (нет разницы жилое или нет) !!!</a:t>
            </a:r>
          </a:p>
        </p:txBody>
      </p:sp>
    </p:spTree>
    <p:extLst>
      <p:ext uri="{BB962C8B-B14F-4D97-AF65-F5344CB8AC3E}">
        <p14:creationId xmlns:p14="http://schemas.microsoft.com/office/powerpoint/2010/main" val="3895454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7632848" cy="1152128"/>
          </a:xfrm>
        </p:spPr>
        <p:txBody>
          <a:bodyPr>
            <a:normAutofit fontScale="90000"/>
          </a:bodyPr>
          <a:lstStyle/>
          <a:p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467544" y="476672"/>
            <a:ext cx="8208912" cy="5184576"/>
          </a:xfrm>
        </p:spPr>
        <p:txBody>
          <a:bodyPr>
            <a:noAutofit/>
          </a:bodyPr>
          <a:lstStyle/>
          <a:p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«При продаже жилых домов, квартир, комнат, включая приватизированные жилые помещения, садовых домов или доли (долей) в них, а также транспортных средств в случае, </a:t>
            </a:r>
            <a:r>
              <a:rPr lang="ru-RU" sz="17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налогоплательщик учитывал расходы, связанные с приобретением указанного в настоящем абзаце имущества</a:t>
            </a:r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7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составе расходов при определении налоговой базы при применении специальных налоговых режимов в соответствии с </a:t>
            </a:r>
            <a:r>
              <a:rPr lang="ru-RU" sz="1700" u="sng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2"/>
              </a:rPr>
              <a:t>главами 26.1</a:t>
            </a:r>
            <a:r>
              <a:rPr lang="ru-RU" sz="17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и </a:t>
            </a:r>
            <a:r>
              <a:rPr lang="ru-RU" sz="1700" u="sng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  <a:hlinkClick r:id="rId3"/>
              </a:rPr>
              <a:t>26.2</a:t>
            </a:r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(при выборе объекта налогообложения в </a:t>
            </a:r>
            <a:r>
              <a:rPr lang="ru-RU" sz="17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виде доходов, уменьшенных на величину расходов</a:t>
            </a:r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настоящего Кодекса или в составе профессиональных налоговых вычетов, предусмотренных </a:t>
            </a:r>
            <a:r>
              <a:rPr lang="ru-RU" sz="1700" u="sng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статьей 221</a:t>
            </a:r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настоящего Кодекса, имущественный налоговый вычет представляется в сумме фактически произведенных и документально подтвержденных расходов, связанных с приобретением этого имущества, уменьшенных на расходы, учтенные при определении налоговой базы при применении налогоплательщиком указанных специальных налоговых режимов или учтенные налогоплательщиком в составе профессиональных налоговых вычетов, предусмотренных </a:t>
            </a:r>
            <a:r>
              <a:rPr lang="ru-RU" sz="1700" u="sng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/>
              </a:rPr>
              <a:t>статьей 221</a:t>
            </a:r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настоящего Кодекса, </a:t>
            </a:r>
            <a:r>
              <a:rPr lang="ru-RU" sz="17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 условии представления в налоговый орган документов, подтверждающих расчет суммы такого имущественного налогового вычета.</a:t>
            </a:r>
          </a:p>
          <a:p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(абзац введен Федеральным </a:t>
            </a:r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5"/>
              </a:rPr>
              <a:t>законом</a:t>
            </a:r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от 27.11.2018 N 424-ФЗ; в ред. Федерального </a:t>
            </a:r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6"/>
              </a:rPr>
              <a:t>закона</a:t>
            </a:r>
            <a:r>
              <a:rPr lang="ru-RU" sz="17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от 29.09.2019 N 321-ФЗ)»</a:t>
            </a:r>
          </a:p>
          <a:p>
            <a:pPr marL="457200" indent="-457200">
              <a:buFontTx/>
              <a:buChar char="-"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2189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827584" y="980728"/>
            <a:ext cx="7626350" cy="5040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Продал Коммерцию, которая сдавалась в аренду, значит срока владения нет, расходов нет, налог со всей суммы.</a:t>
            </a:r>
          </a:p>
          <a:p>
            <a:pPr marL="0" indent="0">
              <a:buNone/>
            </a:pPr>
            <a:endParaRPr lang="ru-RU" sz="18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продал Жилое, которое сдавалось в наём:</a:t>
            </a:r>
          </a:p>
          <a:p>
            <a:pPr>
              <a:buFontTx/>
              <a:buChar char="-"/>
            </a:pP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срок владения вышел – налога нет, </a:t>
            </a:r>
          </a:p>
          <a:p>
            <a:pPr>
              <a:buFontTx/>
              <a:buChar char="-"/>
            </a:pP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срок не вышел, тогда смотрим какое ранее было ИП, если ОСНО иди УСН доходы-расходы, то сможет применить остаток расходной части, если учитывал амортизацию.</a:t>
            </a:r>
          </a:p>
          <a:p>
            <a:pPr marL="0" indent="0">
              <a:buNone/>
            </a:pP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же не учитывал расходы ранее в ИП или был ИП на УСН доходы, то никакую расходную часть применить не может, налог со всей суммы.</a:t>
            </a:r>
          </a:p>
          <a:p>
            <a:pPr marL="0" indent="0">
              <a:buNone/>
            </a:pPr>
            <a:endParaRPr lang="ru-RU" sz="18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sz="1800" b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ПОКА РАСХОДЫ ПРИ ПРОДАЖЕ ЖИЛЬЯ ИСПОЛЬЗУЕМОГО В ПРЕДПРИНИМАТЕЛЬСКОЙ ДЕЯТЕЛЬНОСТИ ПРИНИМАЮТ, НО ПРАКТИКА МОЖЕТ ПОМЕНЯТЬСЯ В СООТВЕТСТВИИ С НК РФ. </a:t>
            </a:r>
            <a:endParaRPr lang="ru-RU" sz="1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27584" y="188640"/>
            <a:ext cx="7543800" cy="1008111"/>
          </a:xfrm>
        </p:spPr>
        <p:txBody>
          <a:bodyPr>
            <a:normAutofit/>
          </a:bodyPr>
          <a:lstStyle/>
          <a:p>
            <a:pPr algn="ctr"/>
            <a:r>
              <a:rPr lang="ru-RU" sz="1800" b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Если закрыл ИП и продал:</a:t>
            </a:r>
            <a:br>
              <a:rPr lang="ru-RU" sz="2400" b="1">
                <a:latin typeface="Arial" pitchFamily="34" charset="0"/>
                <a:cs typeface="Arial" pitchFamily="34" charset="0"/>
              </a:rPr>
            </a:b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7857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564904"/>
            <a:ext cx="7632848" cy="936104"/>
          </a:xfrm>
        </p:spPr>
        <p:txBody>
          <a:bodyPr>
            <a:normAutofit fontScale="90000"/>
          </a:bodyPr>
          <a:lstStyle/>
          <a:p>
            <a:br>
              <a:rPr lang="ru-RU" sz="3300" dirty="0"/>
            </a:br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323528" y="980728"/>
            <a:ext cx="8676456" cy="5328592"/>
          </a:xfrm>
        </p:spPr>
        <p:txBody>
          <a:bodyPr>
            <a:normAutofit/>
          </a:bodyPr>
          <a:lstStyle/>
          <a:p>
            <a:endParaRPr lang="ru-RU" sz="25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5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ИТОГ для продажи от ФИЗЛИЦА</a:t>
            </a:r>
          </a:p>
          <a:p>
            <a:r>
              <a:rPr lang="ru-RU" sz="25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Использовалось в ПД жилое, садовый дом, транспортное средство:</a:t>
            </a:r>
          </a:p>
          <a:p>
            <a:pPr marL="285750" indent="-285750">
              <a:buFontTx/>
              <a:buChar char="-"/>
            </a:pPr>
            <a:r>
              <a:rPr lang="ru-RU" sz="25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Сроки владения </a:t>
            </a:r>
            <a:r>
              <a:rPr lang="ru-RU" sz="2500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РАБОТАЮТ!!! </a:t>
            </a:r>
          </a:p>
          <a:p>
            <a:pPr marL="285750" indent="-285750">
              <a:buFontTx/>
              <a:buChar char="-"/>
            </a:pPr>
            <a:r>
              <a:rPr lang="ru-RU" sz="25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Расходы можно применить только если ранее был ИП (см. условия в ст. 220 п. 2 пп. 2 абз.16 НК РФ) – этот вариант доступен только налоговым резидентам.</a:t>
            </a:r>
          </a:p>
          <a:p>
            <a:r>
              <a:rPr lang="ru-RU" sz="25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Использовалось в ПД НЕжилое:</a:t>
            </a:r>
          </a:p>
          <a:p>
            <a:pPr marL="285750" indent="-285750">
              <a:buFontTx/>
              <a:buChar char="-"/>
            </a:pPr>
            <a:r>
              <a:rPr lang="ru-RU" sz="25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Сроки владения </a:t>
            </a:r>
            <a:r>
              <a:rPr lang="ru-RU" sz="25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 РАБОТАЮТ!!!</a:t>
            </a:r>
          </a:p>
          <a:p>
            <a:pPr marL="285750" indent="-285750">
              <a:buFontTx/>
              <a:buChar char="-"/>
            </a:pPr>
            <a:r>
              <a:rPr lang="ru-RU" sz="25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Расходы </a:t>
            </a:r>
            <a:r>
              <a:rPr lang="ru-RU" sz="250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 ПРИМЕНИТЬ!!!</a:t>
            </a:r>
            <a:endParaRPr lang="ru-RU" sz="25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1342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543800" cy="2376264"/>
          </a:xfrm>
        </p:spPr>
        <p:txBody>
          <a:bodyPr>
            <a:normAutofit fontScale="90000"/>
          </a:bodyPr>
          <a:lstStyle/>
          <a:p>
            <a:r>
              <a:rPr lang="ru-RU" sz="3900" b="1">
                <a:latin typeface="Arial" pitchFamily="34" charset="0"/>
                <a:cs typeface="Arial" pitchFamily="34" charset="0"/>
              </a:rPr>
              <a:t>Платить налоги разумно, не переплачивать лишнего и оптимизировать риски – это ко мне!</a:t>
            </a:r>
            <a:br>
              <a:rPr lang="ru-RU" sz="3900">
                <a:latin typeface="Arial" pitchFamily="34" charset="0"/>
                <a:cs typeface="Arial" pitchFamily="34" charset="0"/>
              </a:rPr>
            </a:br>
            <a:r>
              <a:rPr lang="ru-RU" sz="3900">
                <a:latin typeface="Arial" pitchFamily="34" charset="0"/>
                <a:cs typeface="Arial" pitchFamily="34" charset="0"/>
              </a:rPr>
              <a:t>Запись на платную консультацию:</a:t>
            </a:r>
            <a:br>
              <a:rPr lang="ru-RU" sz="3900">
                <a:latin typeface="Arial" pitchFamily="34" charset="0"/>
                <a:cs typeface="Arial" pitchFamily="34" charset="0"/>
              </a:rPr>
            </a:br>
            <a:r>
              <a:rPr lang="ru-RU" sz="3300">
                <a:latin typeface="Arial" pitchFamily="34" charset="0"/>
                <a:cs typeface="Arial" pitchFamily="34" charset="0"/>
              </a:rPr>
              <a:t>+7 922 226 88 44 - </a:t>
            </a:r>
            <a:r>
              <a:rPr lang="en-US" sz="3300">
                <a:latin typeface="Arial" pitchFamily="34" charset="0"/>
                <a:cs typeface="Arial" pitchFamily="34" charset="0"/>
              </a:rPr>
              <a:t>WhatsApp</a:t>
            </a:r>
            <a:br>
              <a:rPr lang="ru-RU" sz="5000">
                <a:latin typeface="Arial" pitchFamily="34" charset="0"/>
                <a:cs typeface="Arial" pitchFamily="34" charset="0"/>
              </a:rPr>
            </a:br>
            <a:r>
              <a:rPr lang="en-US" sz="3300">
                <a:latin typeface="Arial" pitchFamily="34" charset="0"/>
                <a:cs typeface="Arial" pitchFamily="34" charset="0"/>
              </a:rPr>
              <a:t>@alyonasurova </a:t>
            </a:r>
            <a:r>
              <a:rPr lang="ru-RU" sz="3300">
                <a:latin typeface="Arial" pitchFamily="34" charset="0"/>
                <a:cs typeface="Arial" pitchFamily="34" charset="0"/>
              </a:rPr>
              <a:t>   - телеграм</a:t>
            </a:r>
            <a:br>
              <a:rPr lang="ru-RU" sz="3300">
                <a:latin typeface="Arial" pitchFamily="34" charset="0"/>
                <a:cs typeface="Arial" pitchFamily="34" charset="0"/>
              </a:rPr>
            </a:br>
            <a:endParaRPr lang="ru-RU" sz="33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28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755576" y="1556792"/>
            <a:ext cx="7626350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Глава 34 ГК РФ аренда для НЕЖИЛОГО (срок не менее года подлежит регистрации договор)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Сдаем физлицу – «Договор аренды»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Сдаем ИП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ООО – «Договор аренды»</a:t>
            </a:r>
          </a:p>
          <a:p>
            <a:pPr marL="0" indent="0">
              <a:buNone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Глава 35 ГК РФ наём ЖИЛОГО помещения (срок не менее года подлежит регистрации обременение на объекте)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Сдаем физлицу – «Договор (коммерческого) найма»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Сдаем ИП</a:t>
            </a:r>
            <a:r>
              <a:rPr lang="en-US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ООО – «Договор аренды» ТОЛЬКО для проживания граждан</a:t>
            </a:r>
          </a:p>
          <a:p>
            <a:pPr marL="0" indent="0">
              <a:buNone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99592" y="692696"/>
            <a:ext cx="75438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500" b="1">
                <a:latin typeface="Arial" pitchFamily="34" charset="0"/>
                <a:cs typeface="Arial" pitchFamily="34" charset="0"/>
              </a:rPr>
              <a:t>Внесём определения и разделим понятия</a:t>
            </a:r>
            <a:endParaRPr lang="ru-RU" sz="3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472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755576" y="1412776"/>
            <a:ext cx="762635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Источники информации: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Наниматели (арендаторы):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остались недовольны взаимодействием с собственником, сообщили в налоговый орган. Блокировка карт из-за систематических переводов одному лицу (в рамках 115-ФЗ, предоставляют договор для разблокировки, банк сообщает в ФНС в соответствии со ст. 86 НК РФ)</a:t>
            </a:r>
          </a:p>
          <a:p>
            <a:pPr marL="0" indent="0">
              <a:buNone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71600" y="620689"/>
            <a:ext cx="7543800" cy="720080"/>
          </a:xfrm>
        </p:spPr>
        <p:txBody>
          <a:bodyPr>
            <a:normAutofit/>
          </a:bodyPr>
          <a:lstStyle/>
          <a:p>
            <a:pPr algn="ctr"/>
            <a:r>
              <a:rPr lang="ru-RU" sz="3500" b="1">
                <a:latin typeface="Arial" pitchFamily="34" charset="0"/>
                <a:cs typeface="Arial" pitchFamily="34" charset="0"/>
              </a:rPr>
              <a:t>Как узнают?</a:t>
            </a:r>
            <a:endParaRPr lang="ru-RU" sz="3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713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755576" y="1412776"/>
            <a:ext cx="762635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Источники информации: 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Соседи: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недовольны арендаторами и пр..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Определение ВС РФ №309-ЭС23-30097 от 07.06.2024 г. ИП факт сдачи в аренду отрицал, а свидетели подтвердили. Суды первой инстанции встали на сторону ИП, ВС РФ отменил.</a:t>
            </a:r>
          </a:p>
          <a:p>
            <a:pPr marL="0" indent="0">
              <a:buNone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71600" y="620689"/>
            <a:ext cx="7543800" cy="720080"/>
          </a:xfrm>
        </p:spPr>
        <p:txBody>
          <a:bodyPr>
            <a:normAutofit/>
          </a:bodyPr>
          <a:lstStyle/>
          <a:p>
            <a:pPr algn="ctr"/>
            <a:r>
              <a:rPr lang="ru-RU" sz="3500" b="1">
                <a:latin typeface="Arial" pitchFamily="34" charset="0"/>
                <a:cs typeface="Arial" pitchFamily="34" charset="0"/>
              </a:rPr>
              <a:t>Как узнают?</a:t>
            </a:r>
            <a:endParaRPr lang="ru-RU" sz="3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316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755576" y="1844824"/>
            <a:ext cx="7626350" cy="4752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Источники информации: 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Управляющая компания, органы МВД: 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внесена инициатива в Госдуму об обязательном информировании УК и МВД о сдаче жилого помещения.</a:t>
            </a:r>
          </a:p>
          <a:p>
            <a:pPr marL="0" indent="0">
              <a:buNone/>
            </a:pPr>
            <a:r>
              <a:rPr lang="ru-RU" sz="16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Москва:</a:t>
            </a:r>
          </a:p>
          <a:p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8) устанавливать количество граждан, проживающих (в том числе временно) в жилом помещении потребителя, в случае если это помещение не оборудовано индивидуальными приборами учета холодной воды, горячей воды, электрической энергии и газа, и составлять акт об установлении количества таких граждан.</a:t>
            </a:r>
          </a:p>
          <a:p>
            <a:r>
              <a:rPr lang="ru-RU" sz="18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Примечание</a:t>
            </a:r>
            <a:endParaRPr lang="ru-RU" sz="18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Факт временного проживания граждан в жилом помещении может подтверждаться данными о фактическом потреблении электроэнергии, свидетельскими показаниями соседей, записями видеокамер в подъезде дома, активными сессиями доступа в интернет и т.п. (см. </a:t>
            </a:r>
            <a:r>
              <a:rPr lang="ru-RU" sz="1800" u="sng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2"/>
              </a:rPr>
              <a:t>определение</a:t>
            </a:r>
            <a:r>
              <a:rPr lang="ru-RU" sz="1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Московского горсуда от 06.05.2014 N 33-15901/14);</a:t>
            </a:r>
          </a:p>
          <a:p>
            <a:pPr marL="0" indent="0">
              <a:buNone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71600" y="620689"/>
            <a:ext cx="7543800" cy="720080"/>
          </a:xfrm>
        </p:spPr>
        <p:txBody>
          <a:bodyPr>
            <a:normAutofit/>
          </a:bodyPr>
          <a:lstStyle/>
          <a:p>
            <a:pPr algn="ctr"/>
            <a:r>
              <a:rPr lang="ru-RU" sz="3500" b="1">
                <a:latin typeface="Arial" pitchFamily="34" charset="0"/>
                <a:cs typeface="Arial" pitchFamily="34" charset="0"/>
              </a:rPr>
              <a:t>Как узнают?</a:t>
            </a:r>
            <a:endParaRPr lang="ru-RU" sz="3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0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08920"/>
            <a:ext cx="7632848" cy="1152128"/>
          </a:xfrm>
        </p:spPr>
        <p:txBody>
          <a:bodyPr>
            <a:normAutofit fontScale="90000"/>
          </a:bodyPr>
          <a:lstStyle/>
          <a:p>
            <a:br>
              <a:rPr lang="ru-RU" sz="3300" dirty="0"/>
            </a:br>
            <a:br>
              <a:rPr lang="ru-RU" sz="3300" dirty="0"/>
            </a:br>
            <a:br>
              <a:rPr lang="ru-RU" sz="2200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539552" y="620688"/>
            <a:ext cx="8208912" cy="6048672"/>
          </a:xfrm>
        </p:spPr>
        <p:txBody>
          <a:bodyPr>
            <a:normAutofit/>
          </a:bodyPr>
          <a:lstStyle/>
          <a:p>
            <a:pPr algn="ctr"/>
            <a:r>
              <a:rPr lang="ru-RU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ВЫВОД</a:t>
            </a:r>
          </a:p>
          <a:p>
            <a:pPr algn="ctr"/>
            <a:endParaRPr lang="ru-RU" sz="24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Перед началом деятельности по аренде или перепродаже (флиппинге) недвижимости необходимо продумать налоговую стратегию!!!</a:t>
            </a:r>
          </a:p>
          <a:p>
            <a:pPr marL="342900" indent="-342900">
              <a:buFontTx/>
              <a:buChar char="-"/>
            </a:pP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Какое количество объектов буду сдавать</a:t>
            </a:r>
            <a:r>
              <a:rPr lang="en-US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продавать</a:t>
            </a:r>
          </a:p>
          <a:p>
            <a:pPr marL="342900" indent="-342900">
              <a:buFontTx/>
              <a:buChar char="-"/>
            </a:pP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Какие будут доходы</a:t>
            </a:r>
          </a:p>
          <a:p>
            <a:pPr marL="342900" indent="-342900">
              <a:buFontTx/>
              <a:buChar char="-"/>
            </a:pP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Какие будут расходы</a:t>
            </a:r>
          </a:p>
          <a:p>
            <a:pPr marL="342900" indent="-342900">
              <a:buFontTx/>
              <a:buChar char="-"/>
            </a:pP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Если начинаем с аренды и решим продать, то на какой системе выгодно</a:t>
            </a:r>
          </a:p>
          <a:p>
            <a:pPr marL="342900" indent="-342900">
              <a:buFontTx/>
              <a:buChar char="-"/>
            </a:pP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Какие налоговые и прочие риски нужно предусмотреть</a:t>
            </a:r>
          </a:p>
          <a:p>
            <a:endParaRPr lang="ru-RU" sz="2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65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755576" y="1412776"/>
            <a:ext cx="7626350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Налоговый Кодекс не содержит точных определений предпринимательской деятельности и признаков, по которым эта деятельность вменяется физическому лицу не зарегистрировшемуся как ИП и ст. 11 НК РФ отправляет нас в Гражданский Кодекс. 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ст. 2 ГК РФ: </a:t>
            </a:r>
          </a:p>
          <a:p>
            <a:pPr marL="0" indent="0">
              <a:buNone/>
            </a:pP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«Предпринимательской  является </a:t>
            </a:r>
            <a:r>
              <a:rPr lang="ru-RU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самостоятельная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,осуществляемая на </a:t>
            </a:r>
            <a:r>
              <a:rPr lang="ru-RU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свой риск 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деятельность, направленная на </a:t>
            </a:r>
            <a:r>
              <a:rPr lang="ru-RU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систематическое 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получение </a:t>
            </a:r>
            <a:r>
              <a:rPr lang="ru-RU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прибыли</a:t>
            </a:r>
            <a:r>
              <a:rPr lang="ru-RU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от пользования имуществом, продажи товаров, выполнения работ или оказания услуг лицами, зарегистрированными в этом качестве в установленном законом порядке.»</a:t>
            </a:r>
          </a:p>
          <a:p>
            <a:pPr marL="0" indent="0">
              <a:buNone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СДАВАЛ В АРЕНДУ  – НЕПОСРЕДСТВЕННО ИЗ ОБЪЕКТОВ ИЗВЛЕКАЕТСЯ ПРИБЫЛЬ, НЕДВИЖИМОСТЬ ИСПОЛЬЗУЕТСЯ КАК ОСНОВНОЕ СРЕДСТВО.</a:t>
            </a:r>
          </a:p>
          <a:p>
            <a:pPr marL="0" indent="0">
              <a:buNone/>
            </a:pPr>
            <a:endParaRPr lang="ru-RU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71600" y="620689"/>
            <a:ext cx="75438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500" b="1">
                <a:latin typeface="Arial" pitchFamily="34" charset="0"/>
                <a:cs typeface="Arial" pitchFamily="34" charset="0"/>
              </a:rPr>
              <a:t>Признаки предпринимательской деятельности </a:t>
            </a:r>
            <a:endParaRPr lang="ru-RU" sz="35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8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4294967295"/>
          </p:nvPr>
        </p:nvSpPr>
        <p:spPr>
          <a:xfrm>
            <a:off x="755576" y="908720"/>
            <a:ext cx="7626350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i="1">
                <a:solidFill>
                  <a:schemeClr val="tx1"/>
                </a:solidFill>
              </a:rPr>
              <a:t> </a:t>
            </a:r>
            <a:r>
              <a:rPr lang="ru-RU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Бремя </a:t>
            </a:r>
            <a:r>
              <a:rPr lang="ru-RU" b="1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доказывания обстоятельств</a:t>
            </a:r>
            <a:r>
              <a:rPr lang="ru-RU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дающих основания для квалификации полученного физическим лицом дохода как связанного с предпринимательской деятельностью, </a:t>
            </a:r>
          </a:p>
          <a:p>
            <a:pPr marL="0" indent="0" algn="ctr">
              <a:buNone/>
            </a:pPr>
            <a:r>
              <a:rPr lang="ru-RU" b="1" u="sng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лежит на налоговом органе.</a:t>
            </a:r>
            <a:endParaRPr lang="ru-RU" b="1" i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27584" y="1700808"/>
            <a:ext cx="7543800" cy="720081"/>
          </a:xfrm>
        </p:spPr>
        <p:txBody>
          <a:bodyPr>
            <a:noAutofit/>
          </a:bodyPr>
          <a:lstStyle/>
          <a:p>
            <a:pPr algn="ctr"/>
            <a:r>
              <a:rPr lang="ru-RU" sz="2400">
                <a:latin typeface="Arial" pitchFamily="34" charset="0"/>
                <a:cs typeface="Arial" pitchFamily="34" charset="0"/>
              </a:rPr>
              <a:t>Налоговый орган вменяет факт предпринимательской деятельности по совокупности факторов (</a:t>
            </a:r>
            <a:r>
              <a:rPr lang="ru-RU" sz="24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Письмо ФНС России от 25.01.2011 № КЕ-3-3/142@).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077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Другая 2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FF5597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2199</TotalTime>
  <Words>2765</Words>
  <Application>Microsoft Office PowerPoint</Application>
  <PresentationFormat>Экран (4:3)</PresentationFormat>
  <Paragraphs>188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Impact</vt:lpstr>
      <vt:lpstr>Times New Roman</vt:lpstr>
      <vt:lpstr>NewsPrint</vt:lpstr>
      <vt:lpstr>Налогообложение аренды недвижимости</vt:lpstr>
      <vt:lpstr>Зачем платить налоги?</vt:lpstr>
      <vt:lpstr>Внесём определения и разделим понятия</vt:lpstr>
      <vt:lpstr>Как узнают?</vt:lpstr>
      <vt:lpstr>Как узнают?</vt:lpstr>
      <vt:lpstr>Как узнают?</vt:lpstr>
      <vt:lpstr>    </vt:lpstr>
      <vt:lpstr>Признаки предпринимательской деятельности </vt:lpstr>
      <vt:lpstr>Налоговый орган вменяет факт предпринимательской деятельности по совокупности факторов (Письмо ФНС России от 25.01.2011 № КЕ-3-3/142@).</vt:lpstr>
      <vt:lpstr>  </vt:lpstr>
      <vt:lpstr>  </vt:lpstr>
      <vt:lpstr>«На каком основании?» - спросите вы..</vt:lpstr>
      <vt:lpstr>НЕ является предпринимательской деятельностью временная сдача личного имущества:</vt:lpstr>
      <vt:lpstr>    </vt:lpstr>
      <vt:lpstr>К 5-ти ступенчатой ставке относятся налоговые базы ст. 210 п. 2.1 НК РФ:</vt:lpstr>
      <vt:lpstr>    </vt:lpstr>
      <vt:lpstr>    </vt:lpstr>
      <vt:lpstr>    </vt:lpstr>
      <vt:lpstr>    </vt:lpstr>
      <vt:lpstr>Недвижимость, непосредственно используемая в предпринимательской деятельности попадает под особые условия налогообложения (если продаёт как физлицо).</vt:lpstr>
      <vt:lpstr>     </vt:lpstr>
      <vt:lpstr>     </vt:lpstr>
      <vt:lpstr>   </vt:lpstr>
      <vt:lpstr>Если закрыл ИП и продал: </vt:lpstr>
      <vt:lpstr>    </vt:lpstr>
      <vt:lpstr>Платить налоги разумно, не переплачивать лишнего и оптимизировать риски – это ко мне! Запись на платную консультацию: +7 922 226 88 44 - WhatsApp @alyonasurova    - телеграм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Налоги в сделках с загородной недвижимостью</dc:title>
  <dc:creator>79222</dc:creator>
  <cp:lastModifiedBy>Evgeny Korostelev</cp:lastModifiedBy>
  <cp:revision>371</cp:revision>
  <dcterms:created xsi:type="dcterms:W3CDTF">2022-06-13T12:33:21Z</dcterms:created>
  <dcterms:modified xsi:type="dcterms:W3CDTF">2025-06-25T11:33:58Z</dcterms:modified>
</cp:coreProperties>
</file>