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x-fontdata" Extension="fntdata"/>
  <Default ContentType="application/vnd.openxmlformats-officedocument.oleObject" Extension="bin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3.bin"/>
  <Override ContentType="application/vnd.openxmlformats-officedocument.oleObject" PartName="/ppt/embeddings/oleObject4.bin"/>
  <Override ContentType="application/vnd.openxmlformats-officedocument.oleObject" PartName="/ppt/embeddings/oleObject2.bin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12192000" cy="6858000"/>
  <p:embeddedFontLst>
    <p:embeddedFont>
      <p:font typeface="Montserrat SemiBold"/>
      <p:regular r:id="rId20"/>
      <p:bold r:id="rId21"/>
      <p:italic r:id="rId22"/>
      <p:boldItalic r:id="rId23"/>
    </p:embeddedFont>
    <p:embeddedFont>
      <p:font typeface="Century Gothic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iSL8z1SvX/S5T4nCnWLRwjoRqOY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40"/>
        <p:guide pos="216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SemiBold-regular.fntdata"/><Relationship Id="rId22" Type="http://schemas.openxmlformats.org/officeDocument/2006/relationships/font" Target="fonts/MontserratSemiBold-italic.fntdata"/><Relationship Id="rId21" Type="http://schemas.openxmlformats.org/officeDocument/2006/relationships/font" Target="fonts/MontserratSemiBold-bold.fntdata"/><Relationship Id="rId24" Type="http://schemas.openxmlformats.org/officeDocument/2006/relationships/font" Target="fonts/CenturyGothic-regular.fntdata"/><Relationship Id="rId23" Type="http://schemas.openxmlformats.org/officeDocument/2006/relationships/font" Target="fonts/MontserratSemiBold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CenturyGothic-italic.fntdata"/><Relationship Id="rId25" Type="http://schemas.openxmlformats.org/officeDocument/2006/relationships/font" Target="fonts/CenturyGothic-bold.fntdata"/><Relationship Id="rId28" Type="http://customschemas.google.com/relationships/presentationmetadata" Target="metadata"/><Relationship Id="rId27" Type="http://schemas.openxmlformats.org/officeDocument/2006/relationships/font" Target="fonts/CenturyGothic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0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1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2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3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4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3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7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7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8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9:notes"/>
          <p:cNvSpPr/>
          <p:nvPr>
            <p:ph idx="2" type="sldImg"/>
          </p:nvPr>
        </p:nvSpPr>
        <p:spPr>
          <a:xfrm>
            <a:off x="2032400" y="514350"/>
            <a:ext cx="8128400" cy="25717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9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0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0"/>
          <p:cNvSpPr txBox="1"/>
          <p:nvPr>
            <p:ph idx="2" type="body"/>
          </p:nvPr>
        </p:nvSpPr>
        <p:spPr>
          <a:xfrm>
            <a:off x="839788" y="2505074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0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0"/>
          <p:cNvSpPr txBox="1"/>
          <p:nvPr>
            <p:ph idx="4" type="body"/>
          </p:nvPr>
        </p:nvSpPr>
        <p:spPr>
          <a:xfrm>
            <a:off x="6172200" y="2505074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23.png"/><Relationship Id="rId7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2.bin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vmlDrawing" Target="../drawings/vmlDrawing3.v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oleObject3.bin"/><Relationship Id="rId6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vmlDrawing" Target="../drawings/vmlDrawing4.vml"/><Relationship Id="rId4" Type="http://schemas.openxmlformats.org/officeDocument/2006/relationships/oleObject" Target="../embeddings/oleObject4.bin"/><Relationship Id="rId5" Type="http://schemas.openxmlformats.org/officeDocument/2006/relationships/oleObject" Target="../embeddings/oleObject4.bin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>
            <p:ph type="ctrTitle"/>
          </p:nvPr>
        </p:nvSpPr>
        <p:spPr>
          <a:xfrm>
            <a:off x="4077049" y="1944840"/>
            <a:ext cx="7996963" cy="296831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800"/>
              <a:buFont typeface="Calibri"/>
              <a:buNone/>
            </a:pPr>
            <a:r>
              <a:rPr b="1" lang="ru-RU" sz="3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Искусственный интеллект: </a:t>
            </a:r>
            <a:br>
              <a:rPr b="1" lang="ru-RU" sz="3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Инструменты компании АКСАЛИТ </a:t>
            </a:r>
            <a:br>
              <a:rPr b="1" lang="ru-RU" sz="3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для обработки </a:t>
            </a:r>
            <a:br>
              <a:rPr b="1" lang="ru-RU" sz="3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визуальной информации, </a:t>
            </a:r>
            <a:br>
              <a:rPr b="1" lang="ru-RU" sz="3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автоматизации проектирования </a:t>
            </a:r>
            <a:br>
              <a:rPr b="1" lang="ru-RU" sz="3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ru-RU" sz="3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и стендовых испытаний</a:t>
            </a:r>
            <a:endParaRPr/>
          </a:p>
        </p:txBody>
      </p:sp>
      <p:sp>
        <p:nvSpPr>
          <p:cNvPr id="85" name="Google Shape;85;p1"/>
          <p:cNvSpPr txBox="1"/>
          <p:nvPr>
            <p:ph idx="1" type="subTitle"/>
          </p:nvPr>
        </p:nvSpPr>
        <p:spPr>
          <a:xfrm>
            <a:off x="6253316" y="5388077"/>
            <a:ext cx="5820696" cy="1300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ru-RU">
                <a:solidFill>
                  <a:schemeClr val="lt1"/>
                </a:solidFill>
              </a:rPr>
              <a:t>Дмитрий Дудин, </a:t>
            </a:r>
            <a:br>
              <a:rPr b="1" lang="ru-RU">
                <a:solidFill>
                  <a:schemeClr val="lt1"/>
                </a:solidFill>
              </a:rPr>
            </a:br>
            <a:r>
              <a:rPr b="1" lang="ru-RU">
                <a:solidFill>
                  <a:schemeClr val="lt1"/>
                </a:solidFill>
              </a:rPr>
              <a:t>коммерческий директор,</a:t>
            </a:r>
            <a:br>
              <a:rPr b="1" lang="ru-RU">
                <a:solidFill>
                  <a:schemeClr val="lt1"/>
                </a:solidFill>
              </a:rPr>
            </a:br>
            <a:r>
              <a:rPr b="1" lang="ru-RU">
                <a:solidFill>
                  <a:schemeClr val="lt1"/>
                </a:solidFill>
              </a:rPr>
              <a:t>руководитель проекта «Аксалит»</a:t>
            </a: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78473" y="96874"/>
            <a:ext cx="480291" cy="52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18619" y="-163510"/>
            <a:ext cx="2089225" cy="104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35399" y="96873"/>
            <a:ext cx="1164911" cy="613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"/>
          <p:cNvSpPr/>
          <p:nvPr/>
        </p:nvSpPr>
        <p:spPr>
          <a:xfrm>
            <a:off x="514897" y="280699"/>
            <a:ext cx="1048967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Детекционные 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Опыт №1</a:t>
            </a:r>
            <a:endParaRPr/>
          </a:p>
        </p:txBody>
      </p:sp>
      <p:sp>
        <p:nvSpPr>
          <p:cNvPr id="175" name="Google Shape;175;p10"/>
          <p:cNvSpPr txBox="1"/>
          <p:nvPr/>
        </p:nvSpPr>
        <p:spPr>
          <a:xfrm>
            <a:off x="514897" y="1319700"/>
            <a:ext cx="10548391" cy="6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>
                <a:solidFill>
                  <a:srgbClr val="0F111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Программируем генераторы сигналов и цифро-аналоговые преобразователи </a:t>
            </a:r>
            <a:br>
              <a:rPr b="0" i="0" lang="ru-RU" sz="1800">
                <a:solidFill>
                  <a:srgbClr val="0F1115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ru-RU" sz="1800">
                <a:solidFill>
                  <a:srgbClr val="0F111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 микросекундной синхронизацией каналов.</a:t>
            </a:r>
            <a:endParaRPr sz="1800">
              <a:solidFill>
                <a:schemeClr val="dk1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10"/>
          <p:cNvSpPr txBox="1"/>
          <p:nvPr/>
        </p:nvSpPr>
        <p:spPr>
          <a:xfrm>
            <a:off x="4429218" y="6094489"/>
            <a:ext cx="33335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….</a:t>
            </a:r>
            <a:endParaRPr/>
          </a:p>
        </p:txBody>
      </p:sp>
      <p:pic>
        <p:nvPicPr>
          <p:cNvPr id="177" name="Google Shape;17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2484" y="2065941"/>
            <a:ext cx="7367031" cy="395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/>
          <p:nvPr/>
        </p:nvSpPr>
        <p:spPr>
          <a:xfrm>
            <a:off x="514897" y="280699"/>
            <a:ext cx="1048967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Генеративные 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Опыт №2</a:t>
            </a:r>
            <a:endParaRPr/>
          </a:p>
        </p:txBody>
      </p:sp>
      <p:sp>
        <p:nvSpPr>
          <p:cNvPr id="183" name="Google Shape;183;p11"/>
          <p:cNvSpPr txBox="1"/>
          <p:nvPr/>
        </p:nvSpPr>
        <p:spPr>
          <a:xfrm>
            <a:off x="514897" y="1319700"/>
            <a:ext cx="10548391" cy="4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Генерация изображений дефектов медной ленты по описанию оператора.</a:t>
            </a:r>
            <a:endParaRPr/>
          </a:p>
        </p:txBody>
      </p:sp>
      <p:sp>
        <p:nvSpPr>
          <p:cNvPr id="184" name="Google Shape;184;p11"/>
          <p:cNvSpPr txBox="1"/>
          <p:nvPr/>
        </p:nvSpPr>
        <p:spPr>
          <a:xfrm>
            <a:off x="678243" y="5896900"/>
            <a:ext cx="33335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/>
          </a:p>
        </p:txBody>
      </p:sp>
      <p:sp>
        <p:nvSpPr>
          <p:cNvPr id="185" name="Google Shape;185;p11"/>
          <p:cNvSpPr txBox="1"/>
          <p:nvPr/>
        </p:nvSpPr>
        <p:spPr>
          <a:xfrm>
            <a:off x="4541887" y="5896900"/>
            <a:ext cx="35242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/>
          </a:p>
        </p:txBody>
      </p:sp>
      <p:sp>
        <p:nvSpPr>
          <p:cNvPr id="186" name="Google Shape;186;p11"/>
          <p:cNvSpPr txBox="1"/>
          <p:nvPr/>
        </p:nvSpPr>
        <p:spPr>
          <a:xfrm>
            <a:off x="8868957" y="5896900"/>
            <a:ext cx="28899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/>
          </a:p>
        </p:txBody>
      </p:sp>
      <p:pic>
        <p:nvPicPr>
          <p:cNvPr id="187" name="Google Shape;18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03" y="2276299"/>
            <a:ext cx="11597794" cy="3425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/>
          <p:nvPr/>
        </p:nvSpPr>
        <p:spPr>
          <a:xfrm>
            <a:off x="514897" y="280699"/>
            <a:ext cx="1048967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Генеративные 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Опыт №3</a:t>
            </a:r>
            <a:endParaRPr/>
          </a:p>
        </p:txBody>
      </p:sp>
      <p:sp>
        <p:nvSpPr>
          <p:cNvPr id="193" name="Google Shape;193;p12"/>
          <p:cNvSpPr txBox="1"/>
          <p:nvPr/>
        </p:nvSpPr>
        <p:spPr>
          <a:xfrm>
            <a:off x="514897" y="1319700"/>
            <a:ext cx="10548391" cy="4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Генерация Summary звонков и сообщений в чатах.</a:t>
            </a:r>
            <a:endParaRPr/>
          </a:p>
        </p:txBody>
      </p:sp>
      <p:pic>
        <p:nvPicPr>
          <p:cNvPr id="194" name="Google Shape;194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8613" y="2550545"/>
            <a:ext cx="8087993" cy="427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02042" y="-268941"/>
            <a:ext cx="4978629" cy="7126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/>
          <p:nvPr/>
        </p:nvSpPr>
        <p:spPr>
          <a:xfrm>
            <a:off x="514897" y="280699"/>
            <a:ext cx="1048967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Генеративные 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Опыт №3.1</a:t>
            </a:r>
            <a:endParaRPr/>
          </a:p>
        </p:txBody>
      </p:sp>
      <p:pic>
        <p:nvPicPr>
          <p:cNvPr id="201" name="Google Shape;201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326399"/>
            <a:ext cx="7691718" cy="453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3"/>
          <p:cNvPicPr preferRelativeResize="0"/>
          <p:nvPr/>
        </p:nvPicPr>
        <p:blipFill rotWithShape="1">
          <a:blip r:embed="rId4">
            <a:alphaModFix/>
          </a:blip>
          <a:srcRect b="31727" l="30859" r="0" t="3964"/>
          <a:stretch/>
        </p:blipFill>
        <p:spPr>
          <a:xfrm>
            <a:off x="7211671" y="1860550"/>
            <a:ext cx="4980327" cy="415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3"/>
          <p:cNvSpPr/>
          <p:nvPr/>
        </p:nvSpPr>
        <p:spPr>
          <a:xfrm>
            <a:off x="6019800" y="3733800"/>
            <a:ext cx="1109133" cy="541867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"/>
          <p:cNvSpPr txBox="1"/>
          <p:nvPr>
            <p:ph idx="1" type="subTitle"/>
          </p:nvPr>
        </p:nvSpPr>
        <p:spPr>
          <a:xfrm>
            <a:off x="6253316" y="4936966"/>
            <a:ext cx="5820696" cy="1300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b="1" lang="ru-RU">
                <a:solidFill>
                  <a:schemeClr val="lt1"/>
                </a:solidFill>
              </a:rPr>
              <a:t>Дмитрий Дудин, </a:t>
            </a:r>
            <a:br>
              <a:rPr b="1" lang="ru-RU">
                <a:solidFill>
                  <a:schemeClr val="lt1"/>
                </a:solidFill>
              </a:rPr>
            </a:br>
            <a:r>
              <a:rPr b="1" lang="ru-RU">
                <a:solidFill>
                  <a:schemeClr val="lt1"/>
                </a:solidFill>
              </a:rPr>
              <a:t>коммерческий директор,</a:t>
            </a:r>
            <a:br>
              <a:rPr b="1" lang="ru-RU">
                <a:solidFill>
                  <a:schemeClr val="lt1"/>
                </a:solidFill>
              </a:rPr>
            </a:br>
            <a:r>
              <a:rPr b="1" lang="ru-RU">
                <a:solidFill>
                  <a:schemeClr val="lt1"/>
                </a:solidFill>
              </a:rPr>
              <a:t>руководитель проекта «Аксалит»</a:t>
            </a:r>
            <a:endParaRPr/>
          </a:p>
        </p:txBody>
      </p:sp>
      <p:pic>
        <p:nvPicPr>
          <p:cNvPr id="209" name="Google Shape;20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78473" y="96874"/>
            <a:ext cx="480291" cy="523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18619" y="-163510"/>
            <a:ext cx="2089225" cy="104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35399" y="96873"/>
            <a:ext cx="1164911" cy="61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59275" y="1216374"/>
            <a:ext cx="3024975" cy="3024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4"/>
          <p:cNvSpPr txBox="1"/>
          <p:nvPr/>
        </p:nvSpPr>
        <p:spPr>
          <a:xfrm>
            <a:off x="7831198" y="4241350"/>
            <a:ext cx="2973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QR-код для </a:t>
            </a:r>
            <a:endParaRPr sz="18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ru-RU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добавления контакта</a:t>
            </a:r>
            <a:endParaRPr sz="1800"/>
          </a:p>
        </p:txBody>
      </p:sp>
      <p:sp>
        <p:nvSpPr>
          <p:cNvPr id="214" name="Google Shape;214;p14"/>
          <p:cNvSpPr txBox="1"/>
          <p:nvPr/>
        </p:nvSpPr>
        <p:spPr>
          <a:xfrm>
            <a:off x="7065200" y="6121150"/>
            <a:ext cx="3936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891-262-99-780  dd@axalit.ru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566" y="2330833"/>
            <a:ext cx="2979932" cy="333263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2"/>
          <p:cNvSpPr txBox="1"/>
          <p:nvPr>
            <p:ph idx="1" type="body"/>
          </p:nvPr>
        </p:nvSpPr>
        <p:spPr>
          <a:xfrm>
            <a:off x="4706812" y="2448808"/>
            <a:ext cx="2001841" cy="8100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None/>
            </a:pPr>
            <a:r>
              <a:rPr lang="ru-RU" sz="3600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50+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4703388" y="3545168"/>
            <a:ext cx="1387317" cy="561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0" i="0" lang="ru-RU" sz="3600" u="none" cap="none" strike="noStrike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9</a:t>
            </a:r>
            <a:endParaRPr/>
          </a:p>
        </p:txBody>
      </p:sp>
      <p:sp>
        <p:nvSpPr>
          <p:cNvPr id="96" name="Google Shape;96;p2"/>
          <p:cNvSpPr txBox="1"/>
          <p:nvPr/>
        </p:nvSpPr>
        <p:spPr>
          <a:xfrm>
            <a:off x="4690824" y="2800106"/>
            <a:ext cx="2522775" cy="5616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человек в команде </a:t>
            </a:r>
            <a:endParaRPr/>
          </a:p>
        </p:txBody>
      </p:sp>
      <p:sp>
        <p:nvSpPr>
          <p:cNvPr id="97" name="Google Shape;97;p2"/>
          <p:cNvSpPr txBox="1"/>
          <p:nvPr/>
        </p:nvSpPr>
        <p:spPr>
          <a:xfrm>
            <a:off x="4690824" y="3973986"/>
            <a:ext cx="3264876" cy="5616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лет на рынке</a:t>
            </a:r>
            <a:b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514897" y="1050599"/>
            <a:ext cx="10548391" cy="1231052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АКСАЛИТ </a:t>
            </a:r>
            <a: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разработчик специализированного программного обеспечения для анализа изображений и данных. </a:t>
            </a:r>
            <a:b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Наши продукты основаны на 3 составляющих: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машинное зрение, ИИ, современные инженерные технологии</a:t>
            </a:r>
            <a:r>
              <a:rPr b="0" i="0" lang="ru-R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514897" y="280699"/>
            <a:ext cx="1048967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ru-RU" sz="2400" u="none" cap="none" strike="noStrike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 компании</a:t>
            </a:r>
            <a:endParaRPr sz="2400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8570211" y="2448808"/>
            <a:ext cx="1387317" cy="561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0" lang="ru-RU" sz="3600" u="none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10</a:t>
            </a:r>
            <a:endParaRPr/>
          </a:p>
        </p:txBody>
      </p:sp>
      <p:sp>
        <p:nvSpPr>
          <p:cNvPr id="101" name="Google Shape;101;p2"/>
          <p:cNvSpPr txBox="1"/>
          <p:nvPr/>
        </p:nvSpPr>
        <p:spPr>
          <a:xfrm>
            <a:off x="8557648" y="2800106"/>
            <a:ext cx="3160602" cy="5616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rPr b="0" lang="ru-RU" sz="180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разработанных ПО </a:t>
            </a: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8579350" y="3545168"/>
            <a:ext cx="1387317" cy="5614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600"/>
              <a:buFont typeface="Arial"/>
              <a:buNone/>
            </a:pPr>
            <a:r>
              <a:rPr b="0" lang="ru-RU" sz="3600" u="none">
                <a:solidFill>
                  <a:srgbClr val="C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3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8566787" y="3973987"/>
            <a:ext cx="2979932" cy="5616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b="0" lang="ru-RU" sz="1800" u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 внесено в реестр отечественного ПО и ГСИ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4703388" y="4718823"/>
            <a:ext cx="7014862" cy="1600384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Ресурсы: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Программисты JAVA, C++, JS, Python (WEB и десктоп)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Конструкторы, АСУ ТП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Отдел НИОКР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Продажи, маркетинг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"/>
          <p:cNvSpPr txBox="1"/>
          <p:nvPr/>
        </p:nvSpPr>
        <p:spPr>
          <a:xfrm>
            <a:off x="541843" y="5334550"/>
            <a:ext cx="5107909" cy="95405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Детекционные </a:t>
            </a: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анализируют информацию (изображение, текст, мат данные) и делают вывод</a:t>
            </a:r>
            <a:endParaRPr/>
          </a:p>
        </p:txBody>
      </p:sp>
      <p:sp>
        <p:nvSpPr>
          <p:cNvPr id="110" name="Google Shape;110;p3"/>
          <p:cNvSpPr/>
          <p:nvPr/>
        </p:nvSpPr>
        <p:spPr>
          <a:xfrm>
            <a:off x="514897" y="280699"/>
            <a:ext cx="1048967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Виды нейронных сетей, </a:t>
            </a:r>
            <a:r>
              <a:rPr lang="ru-RU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 которыми мы работаем:</a:t>
            </a:r>
            <a:endParaRPr sz="3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0373" y="1518300"/>
            <a:ext cx="6117679" cy="350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5537" y="1372484"/>
            <a:ext cx="3220522" cy="379655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6152114" y="5334550"/>
            <a:ext cx="5274195" cy="95405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Генеративные </a:t>
            </a: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на основе «запроса» генерируют контент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(изображения, текст, мат. данные)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"/>
          <p:cNvSpPr/>
          <p:nvPr/>
        </p:nvSpPr>
        <p:spPr>
          <a:xfrm>
            <a:off x="514897" y="280699"/>
            <a:ext cx="1048967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Детекционные ИИ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9" name="Google Shape;11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79351" y="5696424"/>
            <a:ext cx="549540" cy="51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8670" y="2531187"/>
            <a:ext cx="11910677" cy="179562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 txBox="1"/>
          <p:nvPr/>
        </p:nvSpPr>
        <p:spPr>
          <a:xfrm>
            <a:off x="348343" y="4465311"/>
            <a:ext cx="224361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Загружаемое изображение </a:t>
            </a:r>
            <a:endParaRPr/>
          </a:p>
        </p:txBody>
      </p:sp>
      <p:sp>
        <p:nvSpPr>
          <p:cNvPr id="122" name="Google Shape;122;p4"/>
          <p:cNvSpPr txBox="1"/>
          <p:nvPr/>
        </p:nvSpPr>
        <p:spPr>
          <a:xfrm>
            <a:off x="3249864" y="4484014"/>
            <a:ext cx="249906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Главные области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изображения</a:t>
            </a:r>
            <a:endParaRPr/>
          </a:p>
        </p:txBody>
      </p:sp>
      <p:sp>
        <p:nvSpPr>
          <p:cNvPr id="123" name="Google Shape;123;p4"/>
          <p:cNvSpPr txBox="1"/>
          <p:nvPr/>
        </p:nvSpPr>
        <p:spPr>
          <a:xfrm>
            <a:off x="5748929" y="4326813"/>
            <a:ext cx="224361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Основная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часть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изображения</a:t>
            </a:r>
            <a:endParaRPr/>
          </a:p>
        </p:txBody>
      </p:sp>
      <p:sp>
        <p:nvSpPr>
          <p:cNvPr id="124" name="Google Shape;124;p4"/>
          <p:cNvSpPr txBox="1"/>
          <p:nvPr/>
        </p:nvSpPr>
        <p:spPr>
          <a:xfrm>
            <a:off x="8148257" y="4465312"/>
            <a:ext cx="224361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Вычисления CNN</a:t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5" name="Google Shape;125;p4"/>
          <p:cNvSpPr txBox="1"/>
          <p:nvPr/>
        </p:nvSpPr>
        <p:spPr>
          <a:xfrm>
            <a:off x="514897" y="1050599"/>
            <a:ext cx="10548391" cy="6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Используем сверточные сети (CNN) и архитектуру YOLO, а также трансформеры (ViT) для предельной точности детекции в кадрах.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/>
          <p:nvPr/>
        </p:nvSpPr>
        <p:spPr>
          <a:xfrm>
            <a:off x="514897" y="280699"/>
            <a:ext cx="1048967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Детекционные 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Опыт №1</a:t>
            </a:r>
            <a:endParaRPr/>
          </a:p>
        </p:txBody>
      </p:sp>
      <p:sp>
        <p:nvSpPr>
          <p:cNvPr id="131" name="Google Shape;131;p5"/>
          <p:cNvSpPr txBox="1"/>
          <p:nvPr/>
        </p:nvSpPr>
        <p:spPr>
          <a:xfrm>
            <a:off x="514897" y="1319700"/>
            <a:ext cx="10548391" cy="6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Микроскопия: анализ микро- и макроструктур объектов (металлография, биология, фармакология и др.).</a:t>
            </a:r>
            <a:endParaRPr/>
          </a:p>
        </p:txBody>
      </p:sp>
      <p:graphicFrame>
        <p:nvGraphicFramePr>
          <p:cNvPr id="132" name="Google Shape;132;p5"/>
          <p:cNvGraphicFramePr/>
          <p:nvPr/>
        </p:nvGraphicFramePr>
        <p:xfrm>
          <a:off x="321288" y="2039765"/>
          <a:ext cx="11549424" cy="3395049"/>
        </p:xfrm>
        <a:graphic>
          <a:graphicData uri="http://schemas.openxmlformats.org/presentationml/2006/ole">
            <mc:AlternateContent>
              <mc:Choice Requires="v">
                <p:oleObj r:id="rId4" imgH="3395049" imgW="11549424" progId="CorelDraw.Graphic.24" spid="_x0000_s1">
                  <p:embed/>
                </p:oleObj>
              </mc:Choice>
              <mc:Fallback>
                <p:oleObj r:id="rId5" imgH="3395049" imgW="11549424" progId="CorelDraw.Graphic.24">
                  <p:embed/>
                  <p:pic>
                    <p:nvPicPr>
                      <p:cNvPr id="132" name="Google Shape;132;p5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21288" y="2039765"/>
                        <a:ext cx="11549424" cy="33950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" name="Google Shape;133;p5"/>
          <p:cNvSpPr txBox="1"/>
          <p:nvPr/>
        </p:nvSpPr>
        <p:spPr>
          <a:xfrm>
            <a:off x="321289" y="5563637"/>
            <a:ext cx="333356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Анализ клеток в срезе растения </a:t>
            </a:r>
            <a:endParaRPr/>
          </a:p>
        </p:txBody>
      </p:sp>
      <p:sp>
        <p:nvSpPr>
          <p:cNvPr id="134" name="Google Shape;134;p5"/>
          <p:cNvSpPr txBox="1"/>
          <p:nvPr/>
        </p:nvSpPr>
        <p:spPr>
          <a:xfrm>
            <a:off x="3997596" y="5702136"/>
            <a:ext cx="35242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Анализ графита в чугуне</a:t>
            </a:r>
            <a:endParaRPr/>
          </a:p>
        </p:txBody>
      </p:sp>
      <p:sp>
        <p:nvSpPr>
          <p:cNvPr id="135" name="Google Shape;135;p5"/>
          <p:cNvSpPr txBox="1"/>
          <p:nvPr/>
        </p:nvSpPr>
        <p:spPr>
          <a:xfrm>
            <a:off x="8697570" y="5702136"/>
            <a:ext cx="28899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Анализ зерна в стали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/>
          <p:nvPr/>
        </p:nvSpPr>
        <p:spPr>
          <a:xfrm>
            <a:off x="514897" y="280699"/>
            <a:ext cx="1048967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Детекционные 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Опыт №2</a:t>
            </a:r>
            <a:endParaRPr/>
          </a:p>
        </p:txBody>
      </p:sp>
      <p:sp>
        <p:nvSpPr>
          <p:cNvPr id="141" name="Google Shape;141;p6"/>
          <p:cNvSpPr txBox="1"/>
          <p:nvPr/>
        </p:nvSpPr>
        <p:spPr>
          <a:xfrm>
            <a:off x="514897" y="1319700"/>
            <a:ext cx="10548391" cy="4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Анализ движущихся объектов (металлопрокат, рудопоток, ТКО).</a:t>
            </a:r>
            <a:endParaRPr/>
          </a:p>
        </p:txBody>
      </p:sp>
      <p:sp>
        <p:nvSpPr>
          <p:cNvPr id="142" name="Google Shape;142;p6"/>
          <p:cNvSpPr txBox="1"/>
          <p:nvPr/>
        </p:nvSpPr>
        <p:spPr>
          <a:xfrm>
            <a:off x="1031169" y="5702136"/>
            <a:ext cx="33335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Медная лента</a:t>
            </a:r>
            <a:endParaRPr/>
          </a:p>
        </p:txBody>
      </p:sp>
      <p:sp>
        <p:nvSpPr>
          <p:cNvPr id="143" name="Google Shape;143;p6"/>
          <p:cNvSpPr txBox="1"/>
          <p:nvPr/>
        </p:nvSpPr>
        <p:spPr>
          <a:xfrm>
            <a:off x="5969776" y="5702136"/>
            <a:ext cx="35242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Горная руда</a:t>
            </a:r>
            <a:endParaRPr/>
          </a:p>
        </p:txBody>
      </p:sp>
      <p:sp>
        <p:nvSpPr>
          <p:cNvPr id="144" name="Google Shape;144;p6"/>
          <p:cNvSpPr txBox="1"/>
          <p:nvPr/>
        </p:nvSpPr>
        <p:spPr>
          <a:xfrm>
            <a:off x="9302093" y="5702136"/>
            <a:ext cx="28899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Текстиль</a:t>
            </a:r>
            <a:endParaRPr/>
          </a:p>
        </p:txBody>
      </p:sp>
      <p:graphicFrame>
        <p:nvGraphicFramePr>
          <p:cNvPr id="145" name="Google Shape;145;p6"/>
          <p:cNvGraphicFramePr/>
          <p:nvPr/>
        </p:nvGraphicFramePr>
        <p:xfrm>
          <a:off x="321289" y="2128900"/>
          <a:ext cx="11487683" cy="3434737"/>
        </p:xfrm>
        <a:graphic>
          <a:graphicData uri="http://schemas.openxmlformats.org/presentationml/2006/ole">
            <mc:AlternateContent>
              <mc:Choice Requires="v">
                <p:oleObj r:id="rId4" imgH="3434737" imgW="11487683" progId="CorelDraw.Graphic.24" spid="_x0000_s1">
                  <p:embed/>
                </p:oleObj>
              </mc:Choice>
              <mc:Fallback>
                <p:oleObj r:id="rId5" imgH="3434737" imgW="11487683" progId="CorelDraw.Graphic.24">
                  <p:embed/>
                  <p:pic>
                    <p:nvPicPr>
                      <p:cNvPr id="145" name="Google Shape;145;p6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21289" y="2128900"/>
                        <a:ext cx="11487683" cy="343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"/>
          <p:cNvSpPr/>
          <p:nvPr/>
        </p:nvSpPr>
        <p:spPr>
          <a:xfrm>
            <a:off x="514897" y="280699"/>
            <a:ext cx="1048967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Детекционные 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Опыт №3</a:t>
            </a:r>
            <a:endParaRPr/>
          </a:p>
        </p:txBody>
      </p:sp>
      <p:sp>
        <p:nvSpPr>
          <p:cNvPr id="151" name="Google Shape;151;p7"/>
          <p:cNvSpPr txBox="1"/>
          <p:nvPr/>
        </p:nvSpPr>
        <p:spPr>
          <a:xfrm>
            <a:off x="514897" y="1319700"/>
            <a:ext cx="10548391" cy="400055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Анализ математических данных и ИК-спектров (мусор, ткани, керн, пластики ID3D).</a:t>
            </a:r>
            <a:endParaRPr/>
          </a:p>
        </p:txBody>
      </p:sp>
      <p:sp>
        <p:nvSpPr>
          <p:cNvPr id="152" name="Google Shape;152;p7"/>
          <p:cNvSpPr txBox="1"/>
          <p:nvPr/>
        </p:nvSpPr>
        <p:spPr>
          <a:xfrm>
            <a:off x="0" y="5517470"/>
            <a:ext cx="333356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….</a:t>
            </a:r>
            <a:endParaRPr/>
          </a:p>
        </p:txBody>
      </p:sp>
      <p:sp>
        <p:nvSpPr>
          <p:cNvPr id="153" name="Google Shape;153;p7"/>
          <p:cNvSpPr txBox="1"/>
          <p:nvPr/>
        </p:nvSpPr>
        <p:spPr>
          <a:xfrm>
            <a:off x="3997596" y="5517470"/>
            <a:ext cx="35242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….</a:t>
            </a:r>
            <a:endParaRPr/>
          </a:p>
        </p:txBody>
      </p:sp>
      <p:sp>
        <p:nvSpPr>
          <p:cNvPr id="154" name="Google Shape;154;p7"/>
          <p:cNvSpPr txBox="1"/>
          <p:nvPr/>
        </p:nvSpPr>
        <p:spPr>
          <a:xfrm>
            <a:off x="8858438" y="5517470"/>
            <a:ext cx="28899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/>
          </a:p>
        </p:txBody>
      </p:sp>
      <p:graphicFrame>
        <p:nvGraphicFramePr>
          <p:cNvPr id="155" name="Google Shape;155;p7"/>
          <p:cNvGraphicFramePr/>
          <p:nvPr/>
        </p:nvGraphicFramePr>
        <p:xfrm>
          <a:off x="352159" y="2421452"/>
          <a:ext cx="11667706" cy="2688725"/>
        </p:xfrm>
        <a:graphic>
          <a:graphicData uri="http://schemas.openxmlformats.org/presentationml/2006/ole">
            <mc:AlternateContent>
              <mc:Choice Requires="v">
                <p:oleObj r:id="rId4" imgH="2688725" imgW="11667706" progId="CorelDraw.Graphic.24" spid="_x0000_s1">
                  <p:embed/>
                </p:oleObj>
              </mc:Choice>
              <mc:Fallback>
                <p:oleObj r:id="rId5" imgH="2688725" imgW="11667706" progId="CorelDraw.Graphic.24">
                  <p:embed/>
                  <p:pic>
                    <p:nvPicPr>
                      <p:cNvPr id="155" name="Google Shape;155;p7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52159" y="2421452"/>
                        <a:ext cx="11667706" cy="2688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"/>
          <p:cNvSpPr/>
          <p:nvPr/>
        </p:nvSpPr>
        <p:spPr>
          <a:xfrm>
            <a:off x="514897" y="280699"/>
            <a:ext cx="10489672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Детекционные ИИ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Опыт №4</a:t>
            </a:r>
            <a:endParaRPr/>
          </a:p>
        </p:txBody>
      </p:sp>
      <p:sp>
        <p:nvSpPr>
          <p:cNvPr id="161" name="Google Shape;161;p8"/>
          <p:cNvSpPr txBox="1"/>
          <p:nvPr/>
        </p:nvSpPr>
        <p:spPr>
          <a:xfrm>
            <a:off x="514897" y="1319700"/>
            <a:ext cx="10709573" cy="6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>
                <a:solidFill>
                  <a:srgbClr val="0F111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Применяем сегментацию для выделения элементов схем: датчики, клапаны, линии связи по ГОСТ 21.408.</a:t>
            </a:r>
            <a:endParaRPr sz="1800">
              <a:solidFill>
                <a:schemeClr val="dk1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2" name="Google Shape;16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2158" y="2292279"/>
            <a:ext cx="11561935" cy="4211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/>
          <p:nvPr/>
        </p:nvSpPr>
        <p:spPr>
          <a:xfrm>
            <a:off x="514897" y="280699"/>
            <a:ext cx="10489672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32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Генеративные ИИ</a:t>
            </a:r>
            <a:endParaRPr/>
          </a:p>
        </p:txBody>
      </p:sp>
      <p:sp>
        <p:nvSpPr>
          <p:cNvPr id="168" name="Google Shape;168;p9"/>
          <p:cNvSpPr txBox="1"/>
          <p:nvPr/>
        </p:nvSpPr>
        <p:spPr>
          <a:xfrm>
            <a:off x="514897" y="1050599"/>
            <a:ext cx="10548391" cy="677054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Разрабатываем решения на базе GANs, VAE и трансформеров: от генерации синтетики до мультимодального анализа данных.</a:t>
            </a:r>
            <a:endParaRPr/>
          </a:p>
        </p:txBody>
      </p:sp>
      <p:graphicFrame>
        <p:nvGraphicFramePr>
          <p:cNvPr id="169" name="Google Shape;169;p9"/>
          <p:cNvGraphicFramePr/>
          <p:nvPr/>
        </p:nvGraphicFramePr>
        <p:xfrm>
          <a:off x="1472406" y="2145050"/>
          <a:ext cx="9247188" cy="4429125"/>
        </p:xfrm>
        <a:graphic>
          <a:graphicData uri="http://schemas.openxmlformats.org/presentationml/2006/ole">
            <mc:AlternateContent>
              <mc:Choice Requires="v">
                <p:oleObj r:id="rId4" imgH="4429125" imgW="9247188" progId="CorelDraw.Graphic.24" spid="_x0000_s1">
                  <p:embed/>
                </p:oleObj>
              </mc:Choice>
              <mc:Fallback>
                <p:oleObj r:id="rId5" imgH="4429125" imgW="9247188" progId="CorelDraw.Graphic.24">
                  <p:embed/>
                  <p:pic>
                    <p:nvPicPr>
                      <p:cNvPr id="169" name="Google Shape;169;p9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472406" y="2145050"/>
                        <a:ext cx="9247188" cy="442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2026-03-11T12:55:56Z</dcterms:created>
  <dc:creator>Малетина Юлия Сергеевна</dc:creator>
</cp:coreProperties>
</file>