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</p:sldIdLst>
  <p:sldSz cy="10287000" cx="18288000"/>
  <p:notesSz cx="10287000" cy="18288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240">
          <p15:clr>
            <a:srgbClr val="A4A3A4"/>
          </p15:clr>
        </p15:guide>
        <p15:guide id="2" pos="2222">
          <p15:clr>
            <a:srgbClr val="A4A3A4"/>
          </p15:clr>
        </p15:guide>
      </p15:sldGuideLst>
    </p:ext>
    <p:ext uri="GoogleSlidesCustomDataVersion2">
      <go:slidesCustomData xmlns:go="http://customooxmlschemas.google.com/" r:id="rId31" roundtripDataSignature="AMtx7mg7uyRxJWYZ5lm9I49jyHJ6u7LpW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240" orient="horz"/>
        <p:guide pos="2222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customschemas.google.com/relationships/presentationmetadata" Target="metadata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714825" y="1371600"/>
            <a:ext cx="6858325" cy="6858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1028700" y="8686800"/>
            <a:ext cx="82296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:notes"/>
          <p:cNvSpPr txBox="1"/>
          <p:nvPr>
            <p:ph idx="1" type="body"/>
          </p:nvPr>
        </p:nvSpPr>
        <p:spPr>
          <a:xfrm>
            <a:off x="1028700" y="8686800"/>
            <a:ext cx="8229600" cy="822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:notes"/>
          <p:cNvSpPr/>
          <p:nvPr>
            <p:ph idx="2" type="sldImg"/>
          </p:nvPr>
        </p:nvSpPr>
        <p:spPr>
          <a:xfrm>
            <a:off x="1714825" y="1371600"/>
            <a:ext cx="6858325" cy="6858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0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2" name="Google Shape;332;p10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10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1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1" name="Google Shape;351;p11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11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2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2" name="Google Shape;362;p12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Тема:</a:t>
            </a:r>
            <a:r>
              <a:rPr b="0" i="0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Кто нужен для запуска собственного LLM-решения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Без налогов и overhead</a:t>
            </a:r>
            <a:endParaRPr b="0" i="0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Ключевой инсайт:</a:t>
            </a:r>
            <a:r>
              <a:rPr b="0" i="0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Это «оптимистичная» оценка — реальные специалисты по GPU-инференсу стоят дороже и в дефиците.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12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13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6" name="Google Shape;396;p13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13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4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7" name="Google Shape;407;p14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Заметки:</a:t>
            </a:r>
            <a:endParaRPr b="0" i="0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Выбор в пользу </a:t>
            </a:r>
            <a:r>
              <a:rPr b="1" i="0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vLLM</a:t>
            </a:r>
            <a:r>
              <a:rPr b="0" i="0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— де-факто стандарт для эффективного инференса</a:t>
            </a:r>
            <a:endParaRPr b="0" i="0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Требование надёжности → </a:t>
            </a:r>
            <a:r>
              <a:rPr b="1" i="0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 воркера на модель</a:t>
            </a:r>
            <a:r>
              <a:rPr b="0" i="0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(резервирование, балансировка)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Экономия «на всём»: LLM + эмбеддеры + векторное хранилище на одном GPU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Риск: GPU — дорогой и хрупкий ресурс (в MWS GPT «сгорает» 2-3 карты в месяц)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14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5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4" name="Google Shape;424;p15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15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6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5" name="Google Shape;435;p16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🔹 GPU-ноды для моделей: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3 × (1×A100 + 28 vCPU + 119GB RAM + 200GB SSD)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= 337 298,25 ₽/мес за ноду → ~1,01 млн ₽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🔹 Vector Store: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3 × (4 vCPU + 8GB RAM + 200GB SSD)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= 7 766,93 ₽/мес за VM → ~23,3 тыс. ₽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🔹 RAG-сервис / балансировка / прочее: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~2769–2383 ₽/мес за VM × несколько нод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16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7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73" name="Google Shape;473;p17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Слайд 6: «Депрессия Олега» — проблема утилизации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Тема:</a:t>
            </a:r>
            <a:r>
              <a:rPr b="0" i="0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Почему in-house оказывается дороже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Ключевые проблемы:</a:t>
            </a:r>
            <a:endParaRPr b="0" i="0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🎯 </a:t>
            </a:r>
            <a:r>
              <a:rPr b="1" i="0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Утилизация GPU ≤2%</a:t>
            </a:r>
            <a:r>
              <a:rPr b="0" i="0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LLM занимают много памяти, но чип простаивает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💸 Платите за 100% ресурса, используете 2%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🔥 GPU потребляют много энергии, требуют спец. охлаждения и ЦОД-инфраструктуры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🛠️ Дефицит компетенций: рынок — в пользу соискателей, «выращивание» специалиста = месяцы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Вывод:</a:t>
            </a:r>
            <a:r>
              <a:rPr b="0" i="0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Надёжность через репликацию + низкая утилизация = кратный перерасход.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17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8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85" name="Google Shape;485;p18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18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9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96" name="Google Shape;496;p19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Тема:</a:t>
            </a:r>
            <a:r>
              <a:rPr b="0" i="0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Почему in-house оказывается дороже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Ключевые проблемы:</a:t>
            </a:r>
            <a:endParaRPr b="0" i="0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🎯 </a:t>
            </a:r>
            <a:r>
              <a:rPr b="1" i="0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Утилизация GPU ≤2%</a:t>
            </a:r>
            <a:r>
              <a:rPr b="0" i="0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LLM занимают много памяти, но чип простаивает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💸 Платите за 100% ресурса, используете 2%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🔥 GPU потребляют много энергии, требуют спец. охлаждения и ЦОД-инфраструктуры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🛠️ Дефицит компетенций: рынок — в пользу соискателей, «выращивание» специалиста = месяцы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Вывод:</a:t>
            </a:r>
            <a:r>
              <a:rPr b="0" i="0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Надёжность через репликацию + низкая утилизация = кратный перерасход.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Потребление в месяц сотрудником 20 руб. *20</a:t>
            </a:r>
            <a:r>
              <a:rPr b="0" i="0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= 400р.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MWS</a:t>
            </a:r>
            <a:r>
              <a:rPr b="0" i="0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есть потолок использования/потребления в месяц «денег» на платформе MWS GPT.</a:t>
            </a:r>
            <a:endParaRPr b="0" i="0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19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3" name="Google Shape;93;p2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2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20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15" name="Google Shape;515;p20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20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21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35" name="Google Shape;535;p21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p21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22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59" name="Google Shape;559;p22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22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3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69" name="Google Shape;569;p23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23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24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88" name="Google Shape;588;p24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24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3" name="Google Shape;103;p3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3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4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9" name="Google Shape;159;p4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4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5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6" name="Google Shape;176;p5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5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6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3" name="Google Shape;193;p6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6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7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6" name="Google Shape;246;p7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7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8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1" name="Google Shape;301;p8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Контекст 2025 года: AI-бум + экономическая неопределённость = необходимость считать TCO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Ключевой вопрос для аудитории: </a:t>
            </a:r>
            <a:r>
              <a:rPr b="0"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«40 копеек за 1000 токенов — это дорого или дёшево?»</a:t>
            </a:r>
            <a:endParaRPr b="0" i="0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Формат: разбор на примере вымышленного персонажа «Олег» (типичный PM/IT-менеджер)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8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9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5" name="Google Shape;315;p9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Тема:</a:t>
            </a:r>
            <a:r>
              <a:rPr b="0" i="0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Постановка задачи от руководства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Заметки:</a:t>
            </a:r>
            <a:endParaRPr b="0" i="0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Васе поручено внедрить LLM/RAG по FAQ для клиентов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Требования:</a:t>
            </a:r>
            <a:endParaRPr/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✅ Надёжность (для клиентов)</a:t>
            </a:r>
            <a:endParaRPr/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✅ Дёшево (бюджет ограничен, кризис)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Дилемма Васи: облачные PAYG-решения vs. сборка in-house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9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6"/>
          <p:cNvSpPr txBox="1"/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Calibri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6"/>
          <p:cNvSpPr txBox="1"/>
          <p:nvPr>
            <p:ph idx="1" type="subTitle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/>
            </a:lvl1pPr>
            <a:lvl2pPr lvl="1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2pPr>
            <a:lvl3pPr lvl="2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/>
            </a:lvl3pPr>
            <a:lvl4pPr lvl="3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4pPr>
            <a:lvl5pPr lvl="4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5pPr>
            <a:lvl6pPr lvl="5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6pPr>
            <a:lvl7pPr lvl="6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7pPr>
            <a:lvl8pPr lvl="7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8pPr>
            <a:lvl9pPr lvl="8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9pPr>
          </a:lstStyle>
          <a:p/>
        </p:txBody>
      </p:sp>
      <p:sp>
        <p:nvSpPr>
          <p:cNvPr id="14" name="Google Shape;14;p26"/>
          <p:cNvSpPr txBox="1"/>
          <p:nvPr>
            <p:ph idx="10" type="dt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6"/>
          <p:cNvSpPr txBox="1"/>
          <p:nvPr>
            <p:ph idx="11" type="ftr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6"/>
          <p:cNvSpPr txBox="1"/>
          <p:nvPr>
            <p:ph idx="12" type="sldNum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7"/>
          <p:cNvSpPr txBox="1"/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7"/>
          <p:cNvSpPr txBox="1"/>
          <p:nvPr>
            <p:ph idx="1" type="body"/>
          </p:nvPr>
        </p:nvSpPr>
        <p:spPr>
          <a:xfrm rot="5400000">
            <a:off x="5880497" y="-1884758"/>
            <a:ext cx="6527007" cy="157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37"/>
          <p:cNvSpPr txBox="1"/>
          <p:nvPr>
            <p:ph idx="10" type="dt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7"/>
          <p:cNvSpPr txBox="1"/>
          <p:nvPr>
            <p:ph idx="11" type="ftr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7"/>
          <p:cNvSpPr txBox="1"/>
          <p:nvPr>
            <p:ph idx="12" type="sldNum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8"/>
          <p:cNvSpPr txBox="1"/>
          <p:nvPr>
            <p:ph type="title"/>
          </p:nvPr>
        </p:nvSpPr>
        <p:spPr>
          <a:xfrm rot="5400000">
            <a:off x="10700147" y="2934892"/>
            <a:ext cx="8717757" cy="39433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8"/>
          <p:cNvSpPr txBox="1"/>
          <p:nvPr>
            <p:ph idx="1" type="body"/>
          </p:nvPr>
        </p:nvSpPr>
        <p:spPr>
          <a:xfrm rot="5400000">
            <a:off x="2699146" y="-894158"/>
            <a:ext cx="8717757" cy="11601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38"/>
          <p:cNvSpPr txBox="1"/>
          <p:nvPr>
            <p:ph idx="10" type="dt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8"/>
          <p:cNvSpPr txBox="1"/>
          <p:nvPr>
            <p:ph idx="11" type="ftr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8"/>
          <p:cNvSpPr txBox="1"/>
          <p:nvPr>
            <p:ph idx="12" type="sldNum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DEFAULT">
    <p:bg>
      <p:bgPr>
        <a:solidFill>
          <a:schemeClr val="lt1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9"/>
          <p:cNvSpPr txBox="1"/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9"/>
          <p:cNvSpPr txBox="1"/>
          <p:nvPr>
            <p:ph idx="1" type="body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29"/>
          <p:cNvSpPr txBox="1"/>
          <p:nvPr>
            <p:ph idx="10" type="dt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9"/>
          <p:cNvSpPr txBox="1"/>
          <p:nvPr>
            <p:ph idx="11" type="ftr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9"/>
          <p:cNvSpPr txBox="1"/>
          <p:nvPr>
            <p:ph idx="12" type="sldNum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0"/>
          <p:cNvSpPr txBox="1"/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Calibri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0"/>
          <p:cNvSpPr txBox="1"/>
          <p:nvPr>
            <p:ph idx="1" type="body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888888"/>
              </a:buClr>
              <a:buSzPts val="3600"/>
              <a:buNone/>
              <a:defRPr sz="36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 sz="3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 sz="27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30"/>
          <p:cNvSpPr txBox="1"/>
          <p:nvPr>
            <p:ph idx="10" type="dt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0"/>
          <p:cNvSpPr txBox="1"/>
          <p:nvPr>
            <p:ph idx="11" type="ftr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0"/>
          <p:cNvSpPr txBox="1"/>
          <p:nvPr>
            <p:ph idx="12" type="sldNum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1"/>
          <p:cNvSpPr txBox="1"/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1"/>
          <p:cNvSpPr txBox="1"/>
          <p:nvPr>
            <p:ph idx="1" type="body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31"/>
          <p:cNvSpPr txBox="1"/>
          <p:nvPr>
            <p:ph idx="2" type="body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31"/>
          <p:cNvSpPr txBox="1"/>
          <p:nvPr>
            <p:ph idx="10" type="dt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31"/>
          <p:cNvSpPr txBox="1"/>
          <p:nvPr>
            <p:ph idx="11" type="ftr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1"/>
          <p:cNvSpPr txBox="1"/>
          <p:nvPr>
            <p:ph idx="12" type="sldNum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2"/>
          <p:cNvSpPr txBox="1"/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2"/>
          <p:cNvSpPr txBox="1"/>
          <p:nvPr>
            <p:ph idx="1" type="body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/>
            </a:lvl1pPr>
            <a:lvl2pPr indent="-228600" lvl="1" marL="914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3000"/>
            </a:lvl2pPr>
            <a:lvl3pPr indent="-228600" lvl="2" marL="1371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b="1" sz="2700"/>
            </a:lvl3pPr>
            <a:lvl4pPr indent="-228600" lvl="3" marL="1828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4pPr>
            <a:lvl5pPr indent="-228600" lvl="4" marL="2286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5pPr>
            <a:lvl6pPr indent="-228600" lvl="5" marL="2743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6pPr>
            <a:lvl7pPr indent="-228600" lvl="6" marL="3200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7pPr>
            <a:lvl8pPr indent="-228600" lvl="7" marL="3657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8pPr>
            <a:lvl9pPr indent="-228600" lvl="8" marL="4114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9pPr>
          </a:lstStyle>
          <a:p/>
        </p:txBody>
      </p:sp>
      <p:sp>
        <p:nvSpPr>
          <p:cNvPr id="39" name="Google Shape;39;p32"/>
          <p:cNvSpPr txBox="1"/>
          <p:nvPr>
            <p:ph idx="2" type="body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32"/>
          <p:cNvSpPr txBox="1"/>
          <p:nvPr>
            <p:ph idx="3" type="body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/>
            </a:lvl1pPr>
            <a:lvl2pPr indent="-228600" lvl="1" marL="914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3000"/>
            </a:lvl2pPr>
            <a:lvl3pPr indent="-228600" lvl="2" marL="1371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b="1" sz="2700"/>
            </a:lvl3pPr>
            <a:lvl4pPr indent="-228600" lvl="3" marL="1828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4pPr>
            <a:lvl5pPr indent="-228600" lvl="4" marL="2286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5pPr>
            <a:lvl6pPr indent="-228600" lvl="5" marL="2743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6pPr>
            <a:lvl7pPr indent="-228600" lvl="6" marL="3200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7pPr>
            <a:lvl8pPr indent="-228600" lvl="7" marL="3657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8pPr>
            <a:lvl9pPr indent="-228600" lvl="8" marL="4114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9pPr>
          </a:lstStyle>
          <a:p/>
        </p:txBody>
      </p:sp>
      <p:sp>
        <p:nvSpPr>
          <p:cNvPr id="41" name="Google Shape;41;p32"/>
          <p:cNvSpPr txBox="1"/>
          <p:nvPr>
            <p:ph idx="4" type="body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32"/>
          <p:cNvSpPr txBox="1"/>
          <p:nvPr>
            <p:ph idx="10" type="dt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2"/>
          <p:cNvSpPr txBox="1"/>
          <p:nvPr>
            <p:ph idx="11" type="ftr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32"/>
          <p:cNvSpPr txBox="1"/>
          <p:nvPr>
            <p:ph idx="12" type="sldNum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3"/>
          <p:cNvSpPr txBox="1"/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3"/>
          <p:cNvSpPr txBox="1"/>
          <p:nvPr>
            <p:ph idx="10" type="dt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3"/>
          <p:cNvSpPr txBox="1"/>
          <p:nvPr>
            <p:ph idx="11" type="ftr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33"/>
          <p:cNvSpPr txBox="1"/>
          <p:nvPr>
            <p:ph idx="12" type="sldNum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4"/>
          <p:cNvSpPr txBox="1"/>
          <p:nvPr>
            <p:ph idx="10" type="dt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4"/>
          <p:cNvSpPr txBox="1"/>
          <p:nvPr>
            <p:ph idx="11" type="ftr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4"/>
          <p:cNvSpPr txBox="1"/>
          <p:nvPr>
            <p:ph idx="12" type="sldNum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5"/>
          <p:cNvSpPr txBox="1"/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5"/>
          <p:cNvSpPr txBox="1"/>
          <p:nvPr>
            <p:ph idx="1" type="body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533400" lvl="0" marL="4572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1pPr>
            <a:lvl2pPr indent="-495300" lvl="1" marL="914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4200"/>
              <a:buChar char="•"/>
              <a:defRPr sz="4200"/>
            </a:lvl2pPr>
            <a:lvl3pPr indent="-457200" lvl="2" marL="1371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3pPr>
            <a:lvl4pPr indent="-419100" lvl="3" marL="1828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4pPr>
            <a:lvl5pPr indent="-419100" lvl="4" marL="2286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5pPr>
            <a:lvl6pPr indent="-419100" lvl="5" marL="2743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6pPr>
            <a:lvl7pPr indent="-419100" lvl="6" marL="3200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7pPr>
            <a:lvl8pPr indent="-419100" lvl="7" marL="3657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8pPr>
            <a:lvl9pPr indent="-419100" lvl="8" marL="4114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9pPr>
          </a:lstStyle>
          <a:p/>
        </p:txBody>
      </p:sp>
      <p:sp>
        <p:nvSpPr>
          <p:cNvPr id="57" name="Google Shape;57;p35"/>
          <p:cNvSpPr txBox="1"/>
          <p:nvPr>
            <p:ph idx="2" type="body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indent="-228600" lvl="1" marL="914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2pPr>
            <a:lvl3pPr indent="-228600" lvl="2" marL="1371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indent="-228600" lvl="3" marL="1828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4pPr>
            <a:lvl5pPr indent="-228600" lvl="4" marL="2286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5pPr>
            <a:lvl6pPr indent="-228600" lvl="5" marL="2743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6pPr>
            <a:lvl7pPr indent="-228600" lvl="6" marL="3200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7pPr>
            <a:lvl8pPr indent="-228600" lvl="7" marL="3657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8pPr>
            <a:lvl9pPr indent="-228600" lvl="8" marL="4114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9pPr>
          </a:lstStyle>
          <a:p/>
        </p:txBody>
      </p:sp>
      <p:sp>
        <p:nvSpPr>
          <p:cNvPr id="58" name="Google Shape;58;p35"/>
          <p:cNvSpPr txBox="1"/>
          <p:nvPr>
            <p:ph idx="10" type="dt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35"/>
          <p:cNvSpPr txBox="1"/>
          <p:nvPr>
            <p:ph idx="11" type="ftr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5"/>
          <p:cNvSpPr txBox="1"/>
          <p:nvPr>
            <p:ph idx="12" type="sldNum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6"/>
          <p:cNvSpPr txBox="1"/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6"/>
          <p:cNvSpPr/>
          <p:nvPr>
            <p:ph idx="2" type="pic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6"/>
          <p:cNvSpPr txBox="1"/>
          <p:nvPr>
            <p:ph idx="1" type="body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indent="-228600" lvl="1" marL="914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2pPr>
            <a:lvl3pPr indent="-228600" lvl="2" marL="1371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indent="-228600" lvl="3" marL="1828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4pPr>
            <a:lvl5pPr indent="-228600" lvl="4" marL="2286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5pPr>
            <a:lvl6pPr indent="-228600" lvl="5" marL="2743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6pPr>
            <a:lvl7pPr indent="-228600" lvl="6" marL="3200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7pPr>
            <a:lvl8pPr indent="-228600" lvl="7" marL="3657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8pPr>
            <a:lvl9pPr indent="-228600" lvl="8" marL="4114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9pPr>
          </a:lstStyle>
          <a:p/>
        </p:txBody>
      </p:sp>
      <p:sp>
        <p:nvSpPr>
          <p:cNvPr id="65" name="Google Shape;65;p36"/>
          <p:cNvSpPr txBox="1"/>
          <p:nvPr>
            <p:ph idx="10" type="dt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6"/>
          <p:cNvSpPr txBox="1"/>
          <p:nvPr>
            <p:ph idx="11" type="ftr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6"/>
          <p:cNvSpPr txBox="1"/>
          <p:nvPr>
            <p:ph idx="12" type="sldNum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5"/>
          <p:cNvSpPr txBox="1"/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Calibri"/>
              <a:buNone/>
              <a:defRPr b="0" i="0" sz="6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25"/>
          <p:cNvSpPr txBox="1"/>
          <p:nvPr>
            <p:ph idx="1" type="body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95300" lvl="0" marL="457200" marR="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Char char="•"/>
              <a:defRPr b="0" i="0" sz="4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0050" lvl="3" marL="18288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0050" lvl="4" marL="22860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00050" lvl="5" marL="2743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00050" lvl="6" marL="32004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00050" lvl="7" marL="36576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00050" lvl="8" marL="41148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25"/>
          <p:cNvSpPr txBox="1"/>
          <p:nvPr>
            <p:ph idx="10" type="dt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25"/>
          <p:cNvSpPr txBox="1"/>
          <p:nvPr>
            <p:ph idx="11" type="ftr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5"/>
          <p:cNvSpPr txBox="1"/>
          <p:nvPr>
            <p:ph idx="12" type="sldNum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0.jpg"/><Relationship Id="rId4" Type="http://schemas.openxmlformats.org/officeDocument/2006/relationships/image" Target="../media/image18.png"/><Relationship Id="rId5" Type="http://schemas.openxmlformats.org/officeDocument/2006/relationships/image" Target="../media/image9.png"/><Relationship Id="rId6" Type="http://schemas.openxmlformats.org/officeDocument/2006/relationships/image" Target="../media/image1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7.png"/><Relationship Id="rId4" Type="http://schemas.openxmlformats.org/officeDocument/2006/relationships/image" Target="../media/image63.png"/><Relationship Id="rId5" Type="http://schemas.openxmlformats.org/officeDocument/2006/relationships/image" Target="../media/image55.png"/><Relationship Id="rId6" Type="http://schemas.openxmlformats.org/officeDocument/2006/relationships/image" Target="../media/image62.png"/><Relationship Id="rId7" Type="http://schemas.openxmlformats.org/officeDocument/2006/relationships/image" Target="../media/image56.png"/><Relationship Id="rId8" Type="http://schemas.openxmlformats.org/officeDocument/2006/relationships/image" Target="../media/image6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7.png"/><Relationship Id="rId4" Type="http://schemas.openxmlformats.org/officeDocument/2006/relationships/image" Target="../media/image77.png"/><Relationship Id="rId5" Type="http://schemas.openxmlformats.org/officeDocument/2006/relationships/image" Target="../media/image66.png"/><Relationship Id="rId6" Type="http://schemas.openxmlformats.org/officeDocument/2006/relationships/image" Target="../media/image8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7.png"/><Relationship Id="rId4" Type="http://schemas.openxmlformats.org/officeDocument/2006/relationships/image" Target="../media/image123.png"/><Relationship Id="rId5" Type="http://schemas.openxmlformats.org/officeDocument/2006/relationships/image" Target="../media/image115.png"/><Relationship Id="rId6" Type="http://schemas.openxmlformats.org/officeDocument/2006/relationships/image" Target="../media/image7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7.png"/><Relationship Id="rId4" Type="http://schemas.openxmlformats.org/officeDocument/2006/relationships/image" Target="../media/image70.png"/><Relationship Id="rId5" Type="http://schemas.openxmlformats.org/officeDocument/2006/relationships/image" Target="../media/image67.png"/><Relationship Id="rId6" Type="http://schemas.openxmlformats.org/officeDocument/2006/relationships/image" Target="../media/image6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7.png"/><Relationship Id="rId4" Type="http://schemas.openxmlformats.org/officeDocument/2006/relationships/image" Target="../media/image68.png"/><Relationship Id="rId5" Type="http://schemas.openxmlformats.org/officeDocument/2006/relationships/image" Target="../media/image65.png"/><Relationship Id="rId6" Type="http://schemas.openxmlformats.org/officeDocument/2006/relationships/image" Target="../media/image72.png"/><Relationship Id="rId7" Type="http://schemas.openxmlformats.org/officeDocument/2006/relationships/image" Target="../media/image6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7.png"/><Relationship Id="rId4" Type="http://schemas.openxmlformats.org/officeDocument/2006/relationships/image" Target="../media/image69.png"/><Relationship Id="rId5" Type="http://schemas.openxmlformats.org/officeDocument/2006/relationships/image" Target="../media/image73.png"/><Relationship Id="rId6" Type="http://schemas.openxmlformats.org/officeDocument/2006/relationships/image" Target="../media/image75.png"/></Relationships>
</file>

<file path=ppt/slides/_rels/slide16.xml.rels><?xml version="1.0" encoding="UTF-8" standalone="yes"?><Relationships xmlns="http://schemas.openxmlformats.org/package/2006/relationships"><Relationship Id="rId11" Type="http://schemas.openxmlformats.org/officeDocument/2006/relationships/image" Target="../media/image81.png"/><Relationship Id="rId10" Type="http://schemas.openxmlformats.org/officeDocument/2006/relationships/image" Target="../media/image78.png"/><Relationship Id="rId13" Type="http://schemas.openxmlformats.org/officeDocument/2006/relationships/image" Target="../media/image85.png"/><Relationship Id="rId12" Type="http://schemas.openxmlformats.org/officeDocument/2006/relationships/image" Target="../media/image8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7.png"/><Relationship Id="rId4" Type="http://schemas.openxmlformats.org/officeDocument/2006/relationships/image" Target="../media/image76.png"/><Relationship Id="rId9" Type="http://schemas.openxmlformats.org/officeDocument/2006/relationships/image" Target="../media/image87.png"/><Relationship Id="rId14" Type="http://schemas.openxmlformats.org/officeDocument/2006/relationships/image" Target="../media/image89.png"/><Relationship Id="rId5" Type="http://schemas.openxmlformats.org/officeDocument/2006/relationships/image" Target="../media/image91.png"/><Relationship Id="rId6" Type="http://schemas.openxmlformats.org/officeDocument/2006/relationships/image" Target="../media/image79.png"/><Relationship Id="rId7" Type="http://schemas.openxmlformats.org/officeDocument/2006/relationships/image" Target="../media/image80.png"/><Relationship Id="rId8" Type="http://schemas.openxmlformats.org/officeDocument/2006/relationships/image" Target="../media/image8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7.png"/><Relationship Id="rId4" Type="http://schemas.openxmlformats.org/officeDocument/2006/relationships/image" Target="../media/image86.png"/><Relationship Id="rId5" Type="http://schemas.openxmlformats.org/officeDocument/2006/relationships/image" Target="../media/image88.png"/><Relationship Id="rId6" Type="http://schemas.openxmlformats.org/officeDocument/2006/relationships/image" Target="../media/image105.png"/><Relationship Id="rId7" Type="http://schemas.openxmlformats.org/officeDocument/2006/relationships/image" Target="../media/image9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7.png"/><Relationship Id="rId4" Type="http://schemas.openxmlformats.org/officeDocument/2006/relationships/image" Target="../media/image94.png"/><Relationship Id="rId5" Type="http://schemas.openxmlformats.org/officeDocument/2006/relationships/image" Target="../media/image92.png"/><Relationship Id="rId6" Type="http://schemas.openxmlformats.org/officeDocument/2006/relationships/image" Target="../media/image5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7.png"/><Relationship Id="rId4" Type="http://schemas.openxmlformats.org/officeDocument/2006/relationships/image" Target="../media/image97.png"/><Relationship Id="rId5" Type="http://schemas.openxmlformats.org/officeDocument/2006/relationships/image" Target="../media/image122.png"/><Relationship Id="rId6" Type="http://schemas.openxmlformats.org/officeDocument/2006/relationships/image" Target="../media/image12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7.png"/><Relationship Id="rId4" Type="http://schemas.openxmlformats.org/officeDocument/2006/relationships/image" Target="../media/image106.png"/><Relationship Id="rId5" Type="http://schemas.openxmlformats.org/officeDocument/2006/relationships/image" Target="../media/image119.png"/><Relationship Id="rId6" Type="http://schemas.openxmlformats.org/officeDocument/2006/relationships/image" Target="../media/image59.png"/><Relationship Id="rId7" Type="http://schemas.openxmlformats.org/officeDocument/2006/relationships/image" Target="../media/image112.png"/></Relationships>
</file>

<file path=ppt/slides/_rels/slide21.xml.rels><?xml version="1.0" encoding="UTF-8" standalone="yes"?><Relationships xmlns="http://schemas.openxmlformats.org/package/2006/relationships"><Relationship Id="rId11" Type="http://schemas.openxmlformats.org/officeDocument/2006/relationships/image" Target="../media/image108.png"/><Relationship Id="rId10" Type="http://schemas.openxmlformats.org/officeDocument/2006/relationships/image" Target="../media/image10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7.png"/><Relationship Id="rId4" Type="http://schemas.openxmlformats.org/officeDocument/2006/relationships/image" Target="../media/image95.png"/><Relationship Id="rId9" Type="http://schemas.openxmlformats.org/officeDocument/2006/relationships/image" Target="../media/image101.png"/><Relationship Id="rId5" Type="http://schemas.openxmlformats.org/officeDocument/2006/relationships/image" Target="../media/image103.png"/><Relationship Id="rId6" Type="http://schemas.openxmlformats.org/officeDocument/2006/relationships/image" Target="../media/image98.png"/><Relationship Id="rId7" Type="http://schemas.openxmlformats.org/officeDocument/2006/relationships/image" Target="../media/image96.png"/><Relationship Id="rId8" Type="http://schemas.openxmlformats.org/officeDocument/2006/relationships/image" Target="../media/image9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7.png"/><Relationship Id="rId4" Type="http://schemas.openxmlformats.org/officeDocument/2006/relationships/image" Target="../media/image100.png"/><Relationship Id="rId5" Type="http://schemas.openxmlformats.org/officeDocument/2006/relationships/image" Target="../media/image10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7.png"/><Relationship Id="rId4" Type="http://schemas.openxmlformats.org/officeDocument/2006/relationships/image" Target="../media/image104.png"/><Relationship Id="rId9" Type="http://schemas.openxmlformats.org/officeDocument/2006/relationships/image" Target="../media/image110.png"/><Relationship Id="rId5" Type="http://schemas.openxmlformats.org/officeDocument/2006/relationships/image" Target="../media/image111.png"/><Relationship Id="rId6" Type="http://schemas.openxmlformats.org/officeDocument/2006/relationships/image" Target="../media/image107.png"/><Relationship Id="rId7" Type="http://schemas.openxmlformats.org/officeDocument/2006/relationships/image" Target="../media/image114.png"/><Relationship Id="rId8" Type="http://schemas.openxmlformats.org/officeDocument/2006/relationships/image" Target="../media/image11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18.png"/><Relationship Id="rId4" Type="http://schemas.openxmlformats.org/officeDocument/2006/relationships/image" Target="../media/image113.png"/><Relationship Id="rId5" Type="http://schemas.openxmlformats.org/officeDocument/2006/relationships/image" Target="../media/image11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1.png"/><Relationship Id="rId6" Type="http://schemas.openxmlformats.org/officeDocument/2006/relationships/image" Target="../media/image5.png"/><Relationship Id="rId7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14.png"/><Relationship Id="rId6" Type="http://schemas.openxmlformats.org/officeDocument/2006/relationships/image" Target="../media/image26.png"/><Relationship Id="rId7" Type="http://schemas.openxmlformats.org/officeDocument/2006/relationships/image" Target="../media/image12.png"/><Relationship Id="rId8" Type="http://schemas.openxmlformats.org/officeDocument/2006/relationships/image" Target="../media/image3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15.png"/><Relationship Id="rId5" Type="http://schemas.openxmlformats.org/officeDocument/2006/relationships/image" Target="../media/image22.png"/><Relationship Id="rId6" Type="http://schemas.openxmlformats.org/officeDocument/2006/relationships/image" Target="../media/image26.png"/><Relationship Id="rId7" Type="http://schemas.openxmlformats.org/officeDocument/2006/relationships/image" Target="../media/image19.png"/><Relationship Id="rId8" Type="http://schemas.openxmlformats.org/officeDocument/2006/relationships/image" Target="../media/image35.pn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39.png"/><Relationship Id="rId10" Type="http://schemas.openxmlformats.org/officeDocument/2006/relationships/image" Target="../media/image30.png"/><Relationship Id="rId13" Type="http://schemas.openxmlformats.org/officeDocument/2006/relationships/image" Target="../media/image33.png"/><Relationship Id="rId1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Relationship Id="rId4" Type="http://schemas.openxmlformats.org/officeDocument/2006/relationships/image" Target="../media/image28.png"/><Relationship Id="rId9" Type="http://schemas.openxmlformats.org/officeDocument/2006/relationships/image" Target="../media/image29.png"/><Relationship Id="rId14" Type="http://schemas.openxmlformats.org/officeDocument/2006/relationships/image" Target="../media/image26.png"/><Relationship Id="rId5" Type="http://schemas.openxmlformats.org/officeDocument/2006/relationships/image" Target="../media/image32.png"/><Relationship Id="rId6" Type="http://schemas.openxmlformats.org/officeDocument/2006/relationships/image" Target="../media/image24.png"/><Relationship Id="rId7" Type="http://schemas.openxmlformats.org/officeDocument/2006/relationships/image" Target="../media/image23.png"/><Relationship Id="rId8" Type="http://schemas.openxmlformats.org/officeDocument/2006/relationships/image" Target="../media/image25.pn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43.png"/><Relationship Id="rId10" Type="http://schemas.openxmlformats.org/officeDocument/2006/relationships/image" Target="../media/image44.png"/><Relationship Id="rId13" Type="http://schemas.openxmlformats.org/officeDocument/2006/relationships/image" Target="../media/image48.png"/><Relationship Id="rId1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Relationship Id="rId4" Type="http://schemas.openxmlformats.org/officeDocument/2006/relationships/image" Target="../media/image31.png"/><Relationship Id="rId9" Type="http://schemas.openxmlformats.org/officeDocument/2006/relationships/image" Target="../media/image42.png"/><Relationship Id="rId15" Type="http://schemas.openxmlformats.org/officeDocument/2006/relationships/image" Target="../media/image33.png"/><Relationship Id="rId14" Type="http://schemas.openxmlformats.org/officeDocument/2006/relationships/image" Target="../media/image39.png"/><Relationship Id="rId16" Type="http://schemas.openxmlformats.org/officeDocument/2006/relationships/image" Target="../media/image26.png"/><Relationship Id="rId5" Type="http://schemas.openxmlformats.org/officeDocument/2006/relationships/image" Target="../media/image38.png"/><Relationship Id="rId6" Type="http://schemas.openxmlformats.org/officeDocument/2006/relationships/image" Target="../media/image41.png"/><Relationship Id="rId7" Type="http://schemas.openxmlformats.org/officeDocument/2006/relationships/image" Target="../media/image40.png"/><Relationship Id="rId8" Type="http://schemas.openxmlformats.org/officeDocument/2006/relationships/image" Target="../media/image4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7.png"/><Relationship Id="rId4" Type="http://schemas.openxmlformats.org/officeDocument/2006/relationships/image" Target="../media/image51.png"/><Relationship Id="rId5" Type="http://schemas.openxmlformats.org/officeDocument/2006/relationships/image" Target="../media/image50.png"/><Relationship Id="rId6" Type="http://schemas.openxmlformats.org/officeDocument/2006/relationships/image" Target="../media/image120.png"/><Relationship Id="rId7" Type="http://schemas.openxmlformats.org/officeDocument/2006/relationships/image" Target="../media/image5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7.png"/><Relationship Id="rId4" Type="http://schemas.openxmlformats.org/officeDocument/2006/relationships/image" Target="../media/image54.png"/><Relationship Id="rId5" Type="http://schemas.openxmlformats.org/officeDocument/2006/relationships/image" Target="../media/image53.png"/><Relationship Id="rId6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"/>
          <p:cNvSpPr txBox="1"/>
          <p:nvPr>
            <p:ph type="ctrTitle"/>
          </p:nvPr>
        </p:nvSpPr>
        <p:spPr>
          <a:xfrm>
            <a:off x="8583560" y="2745428"/>
            <a:ext cx="9527459" cy="479614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600"/>
              <a:buFont typeface="Calibri"/>
              <a:buNone/>
            </a:pPr>
            <a:r>
              <a:rPr b="1" lang="en-US" sz="6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MWS GPT: платформа для бизнеса, объединяющая современные LLM и конструктор ИИ-агентов</a:t>
            </a:r>
            <a:endParaRPr/>
          </a:p>
        </p:txBody>
      </p:sp>
      <p:sp>
        <p:nvSpPr>
          <p:cNvPr id="87" name="Google Shape;87;p1"/>
          <p:cNvSpPr txBox="1"/>
          <p:nvPr>
            <p:ph idx="1" type="subTitle"/>
          </p:nvPr>
        </p:nvSpPr>
        <p:spPr>
          <a:xfrm>
            <a:off x="9379974" y="8082116"/>
            <a:ext cx="8731044" cy="19504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b="1" lang="en-US">
                <a:solidFill>
                  <a:schemeClr val="lt1"/>
                </a:solidFill>
              </a:rPr>
              <a:t>Надежда Просвирнина,</a:t>
            </a:r>
            <a:endParaRPr/>
          </a:p>
          <a:p>
            <a:pPr indent="0" lvl="0" marL="0" rtl="0" algn="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b="1" lang="en-US">
                <a:solidFill>
                  <a:schemeClr val="lt1"/>
                </a:solidFill>
              </a:rPr>
              <a:t> эксперт the platform and cloud, </a:t>
            </a:r>
            <a:endParaRPr/>
          </a:p>
          <a:p>
            <a:pPr indent="0" lvl="0" marL="0" rtl="0" algn="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b="1" lang="en-US">
                <a:solidFill>
                  <a:schemeClr val="lt1"/>
                </a:solidFill>
              </a:rPr>
              <a:t>департамент по работе</a:t>
            </a:r>
            <a:endParaRPr/>
          </a:p>
          <a:p>
            <a:pPr indent="0" lvl="0" marL="0" rtl="0" algn="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b="1" lang="en-US">
                <a:solidFill>
                  <a:schemeClr val="lt1"/>
                </a:solidFill>
              </a:rPr>
              <a:t>с корпоративными клиентами, ПАО «МТС»</a:t>
            </a:r>
            <a:endParaRPr/>
          </a:p>
        </p:txBody>
      </p:sp>
      <p:pic>
        <p:nvPicPr>
          <p:cNvPr id="88" name="Google Shape;88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67710" y="145311"/>
            <a:ext cx="720437" cy="785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627929" y="-245265"/>
            <a:ext cx="3133838" cy="1566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347288" y="145312"/>
            <a:ext cx="1503180" cy="7912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0D0D"/>
        </a:solidFill>
      </p:bgPr>
    </p:bg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35" name="Google Shape;335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36" name="Google Shape;336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38950" y="1447800"/>
            <a:ext cx="11449050" cy="8839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37" name="Google Shape;337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2000" y="5067300"/>
            <a:ext cx="5591175" cy="26098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38" name="Google Shape;338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954500" y="0"/>
            <a:ext cx="13335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39" name="Google Shape;339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3725525" y="8329613"/>
            <a:ext cx="581025" cy="7048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40" name="Google Shape;340;p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6011525" y="9186863"/>
            <a:ext cx="604838" cy="1100138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10"/>
          <p:cNvSpPr/>
          <p:nvPr/>
        </p:nvSpPr>
        <p:spPr>
          <a:xfrm>
            <a:off x="762000" y="762000"/>
            <a:ext cx="10429875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rgbClr val="1D2023"/>
              </a:buClr>
              <a:buSzPts val="5400"/>
              <a:buFont typeface="Arial"/>
              <a:buNone/>
            </a:pPr>
            <a:r>
              <a:rPr lang="en-US" sz="54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Олег решил...</a:t>
            </a:r>
            <a:endParaRPr sz="5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10"/>
          <p:cNvSpPr/>
          <p:nvPr/>
        </p:nvSpPr>
        <p:spPr>
          <a:xfrm>
            <a:off x="762000" y="1676400"/>
            <a:ext cx="10429875" cy="400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1D2023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...что нужно делать все самому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10"/>
          <p:cNvSpPr/>
          <p:nvPr/>
        </p:nvSpPr>
        <p:spPr>
          <a:xfrm>
            <a:off x="762000" y="2647950"/>
            <a:ext cx="8410575" cy="400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434A51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И рассказываем, что Олег запланировал: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10"/>
          <p:cNvSpPr/>
          <p:nvPr/>
        </p:nvSpPr>
        <p:spPr>
          <a:xfrm>
            <a:off x="1680679" y="5448300"/>
            <a:ext cx="3104164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1667"/>
              </a:lnSpc>
              <a:spcBef>
                <a:spcPts val="0"/>
              </a:spcBef>
              <a:spcAft>
                <a:spcPts val="0"/>
              </a:spcAft>
              <a:buClr>
                <a:srgbClr val="1D2023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Собрать команду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10"/>
          <p:cNvSpPr/>
          <p:nvPr/>
        </p:nvSpPr>
        <p:spPr>
          <a:xfrm>
            <a:off x="1680679" y="5943600"/>
            <a:ext cx="3860964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1667"/>
              </a:lnSpc>
              <a:spcBef>
                <a:spcPts val="0"/>
              </a:spcBef>
              <a:spcAft>
                <a:spcPts val="0"/>
              </a:spcAft>
              <a:buClr>
                <a:srgbClr val="1D2023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Спроектировать </a:t>
            </a:r>
            <a:br>
              <a:rPr lang="en-US" sz="18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архитектуру решения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10"/>
          <p:cNvSpPr/>
          <p:nvPr/>
        </p:nvSpPr>
        <p:spPr>
          <a:xfrm>
            <a:off x="1680678" y="6743700"/>
            <a:ext cx="4053371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1667"/>
              </a:lnSpc>
              <a:spcBef>
                <a:spcPts val="0"/>
              </a:spcBef>
              <a:spcAft>
                <a:spcPts val="0"/>
              </a:spcAft>
              <a:buClr>
                <a:srgbClr val="1D2023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Рассчитать стоимость 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инфраструктуры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10"/>
          <p:cNvSpPr/>
          <p:nvPr/>
        </p:nvSpPr>
        <p:spPr>
          <a:xfrm>
            <a:off x="17102139" y="9563100"/>
            <a:ext cx="881062" cy="419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1667"/>
              </a:lnSpc>
              <a:spcBef>
                <a:spcPts val="0"/>
              </a:spcBef>
              <a:spcAft>
                <a:spcPts val="0"/>
              </a:spcAft>
              <a:buClr>
                <a:srgbClr val="969FA8"/>
              </a:buClr>
              <a:buSzPts val="1875"/>
              <a:buFont typeface="Arial"/>
              <a:buNone/>
            </a:pPr>
            <a:r>
              <a:rPr lang="en-US" sz="1875">
                <a:solidFill>
                  <a:srgbClr val="969FA8"/>
                </a:solidFill>
                <a:latin typeface="Arial"/>
                <a:ea typeface="Arial"/>
                <a:cs typeface="Arial"/>
                <a:sym typeface="Arial"/>
              </a:rPr>
              <a:t>04</a:t>
            </a:r>
            <a:endParaRPr sz="187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10"/>
          <p:cNvSpPr/>
          <p:nvPr/>
        </p:nvSpPr>
        <p:spPr>
          <a:xfrm>
            <a:off x="761999" y="3095625"/>
            <a:ext cx="9391651" cy="2076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85750" lvl="0" marL="285750" marR="0" rt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434A5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Олег подумал, что </a:t>
            </a:r>
            <a:r>
              <a:rPr b="1"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клаудные решения это дорого</a:t>
            </a:r>
            <a:br>
              <a:rPr b="1"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По его мнению, в них лежит </a:t>
            </a:r>
            <a:r>
              <a:rPr b="1"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стоимость разработки, большие </a:t>
            </a:r>
            <a:br>
              <a:rPr b="1"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энтерпрайз команды, и стоимость инфраструктуры</a:t>
            </a:r>
            <a:br>
              <a:rPr b="1"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Олег решил, что если сделать «дома», то будет сильно дешевле, </a:t>
            </a:r>
            <a:br>
              <a:rPr b="1"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ведь нужна меньшая команда и можно сэкономить на инфраструктуре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0D0D"/>
        </a:solidFill>
      </p:bgPr>
    </p:bg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54" name="Google Shape;354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55" name="Google Shape;355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74321" y="4945349"/>
            <a:ext cx="7713679" cy="53416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56" name="Google Shape;356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954500" y="0"/>
            <a:ext cx="13335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57" name="Google Shape;357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0"/>
            <a:ext cx="4757970" cy="5283708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11"/>
          <p:cNvSpPr/>
          <p:nvPr/>
        </p:nvSpPr>
        <p:spPr>
          <a:xfrm>
            <a:off x="1419225" y="3324225"/>
            <a:ext cx="15440025" cy="3143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1667"/>
              </a:lnSpc>
              <a:spcBef>
                <a:spcPts val="0"/>
              </a:spcBef>
              <a:spcAft>
                <a:spcPts val="0"/>
              </a:spcAft>
              <a:buClr>
                <a:srgbClr val="1D2023"/>
              </a:buClr>
              <a:buSzPts val="7500"/>
              <a:buFont typeface="Arial"/>
              <a:buNone/>
            </a:pPr>
            <a:r>
              <a:rPr lang="en-US" sz="75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Итак,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75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 Олег решил собирать</a:t>
            </a:r>
            <a:br>
              <a:rPr lang="en-US" sz="75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7500">
                <a:solidFill>
                  <a:srgbClr val="FF0033"/>
                </a:solidFill>
                <a:latin typeface="Arial"/>
                <a:ea typeface="Arial"/>
                <a:cs typeface="Arial"/>
                <a:sym typeface="Arial"/>
              </a:rPr>
              <a:t>команду мечты</a:t>
            </a:r>
            <a:endParaRPr sz="7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11"/>
          <p:cNvSpPr/>
          <p:nvPr/>
        </p:nvSpPr>
        <p:spPr>
          <a:xfrm>
            <a:off x="17316450" y="9601200"/>
            <a:ext cx="666750" cy="381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1667"/>
              </a:lnSpc>
              <a:spcBef>
                <a:spcPts val="0"/>
              </a:spcBef>
              <a:spcAft>
                <a:spcPts val="0"/>
              </a:spcAft>
              <a:buClr>
                <a:srgbClr val="969FA8"/>
              </a:buClr>
              <a:buSzPts val="1875"/>
              <a:buFont typeface="Arial"/>
              <a:buNone/>
            </a:pPr>
            <a:r>
              <a:rPr lang="en-US" sz="1875">
                <a:solidFill>
                  <a:srgbClr val="969FA8"/>
                </a:solidFill>
                <a:latin typeface="Arial"/>
                <a:ea typeface="Arial"/>
                <a:cs typeface="Arial"/>
                <a:sym typeface="Arial"/>
              </a:rPr>
              <a:t>05</a:t>
            </a:r>
            <a:endParaRPr sz="187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5F5F7"/>
        </a:solidFill>
      </p:bgPr>
    </p:bg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65" name="Google Shape;365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66" name="Google Shape;366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2000" y="762000"/>
            <a:ext cx="16764000" cy="79343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67" name="Google Shape;367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954500" y="0"/>
            <a:ext cx="13335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12"/>
          <p:cNvSpPr/>
          <p:nvPr/>
        </p:nvSpPr>
        <p:spPr>
          <a:xfrm>
            <a:off x="762000" y="762000"/>
            <a:ext cx="1678305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rgbClr val="1D2023"/>
              </a:buClr>
              <a:buSzPts val="5400"/>
              <a:buFont typeface="Arial"/>
              <a:buNone/>
            </a:pPr>
            <a:r>
              <a:rPr lang="en-US" sz="54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Команда мечты по версии Олега</a:t>
            </a:r>
            <a:endParaRPr sz="5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12"/>
          <p:cNvSpPr/>
          <p:nvPr/>
        </p:nvSpPr>
        <p:spPr>
          <a:xfrm>
            <a:off x="7077075" y="2552700"/>
            <a:ext cx="1943100" cy="2476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1667"/>
              </a:lnSpc>
              <a:spcBef>
                <a:spcPts val="0"/>
              </a:spcBef>
              <a:spcAft>
                <a:spcPts val="0"/>
              </a:spcAft>
              <a:buClr>
                <a:srgbClr val="969FA8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969FA8"/>
                </a:solidFill>
                <a:latin typeface="Arial"/>
                <a:ea typeface="Arial"/>
                <a:cs typeface="Arial"/>
                <a:sym typeface="Arial"/>
              </a:rPr>
              <a:t>Кол-во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12"/>
          <p:cNvSpPr/>
          <p:nvPr/>
        </p:nvSpPr>
        <p:spPr>
          <a:xfrm>
            <a:off x="9267825" y="2305050"/>
            <a:ext cx="2457450" cy="742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1667"/>
              </a:lnSpc>
              <a:spcBef>
                <a:spcPts val="0"/>
              </a:spcBef>
              <a:spcAft>
                <a:spcPts val="0"/>
              </a:spcAft>
              <a:buClr>
                <a:srgbClr val="969FA8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969FA8"/>
                </a:solidFill>
                <a:latin typeface="Arial"/>
                <a:ea typeface="Arial"/>
                <a:cs typeface="Arial"/>
                <a:sym typeface="Arial"/>
              </a:rPr>
              <a:t>Медианая ЗП 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969FA8"/>
                </a:solidFill>
                <a:latin typeface="Arial"/>
                <a:ea typeface="Arial"/>
                <a:cs typeface="Arial"/>
                <a:sym typeface="Arial"/>
              </a:rPr>
              <a:t>по версии Хабра </a:t>
            </a:r>
            <a:br>
              <a:rPr lang="en-US" sz="1800">
                <a:solidFill>
                  <a:srgbClr val="969FA8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rgbClr val="969FA8"/>
                </a:solidFill>
                <a:latin typeface="Arial"/>
                <a:ea typeface="Arial"/>
                <a:cs typeface="Arial"/>
                <a:sym typeface="Arial"/>
              </a:rPr>
              <a:t>(не правда)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12"/>
          <p:cNvSpPr/>
          <p:nvPr/>
        </p:nvSpPr>
        <p:spPr>
          <a:xfrm>
            <a:off x="990599" y="3711894"/>
            <a:ext cx="6086475" cy="2476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1667"/>
              </a:lnSpc>
              <a:spcBef>
                <a:spcPts val="0"/>
              </a:spcBef>
              <a:spcAft>
                <a:spcPts val="0"/>
              </a:spcAft>
              <a:buClr>
                <a:srgbClr val="1D2023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Архитектор, который все придумает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12"/>
          <p:cNvSpPr/>
          <p:nvPr/>
        </p:nvSpPr>
        <p:spPr>
          <a:xfrm>
            <a:off x="7077075" y="3711894"/>
            <a:ext cx="1943100" cy="2476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1667"/>
              </a:lnSpc>
              <a:spcBef>
                <a:spcPts val="0"/>
              </a:spcBef>
              <a:spcAft>
                <a:spcPts val="0"/>
              </a:spcAft>
              <a:buClr>
                <a:srgbClr val="1D2023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12"/>
          <p:cNvSpPr/>
          <p:nvPr/>
        </p:nvSpPr>
        <p:spPr>
          <a:xfrm>
            <a:off x="9553575" y="3702369"/>
            <a:ext cx="1943100" cy="2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1D2023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448 000 ₽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12"/>
          <p:cNvSpPr/>
          <p:nvPr/>
        </p:nvSpPr>
        <p:spPr>
          <a:xfrm>
            <a:off x="990599" y="4668203"/>
            <a:ext cx="6086475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1667"/>
              </a:lnSpc>
              <a:spcBef>
                <a:spcPts val="0"/>
              </a:spcBef>
              <a:spcAft>
                <a:spcPts val="0"/>
              </a:spcAft>
              <a:buClr>
                <a:srgbClr val="1D2023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Тот самый DevOps, который умеет 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катать штуки со странным названием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12"/>
          <p:cNvSpPr/>
          <p:nvPr/>
        </p:nvSpPr>
        <p:spPr>
          <a:xfrm>
            <a:off x="7077075" y="4792028"/>
            <a:ext cx="1943100" cy="2476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1667"/>
              </a:lnSpc>
              <a:spcBef>
                <a:spcPts val="0"/>
              </a:spcBef>
              <a:spcAft>
                <a:spcPts val="0"/>
              </a:spcAft>
              <a:buClr>
                <a:srgbClr val="1D2023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12"/>
          <p:cNvSpPr/>
          <p:nvPr/>
        </p:nvSpPr>
        <p:spPr>
          <a:xfrm>
            <a:off x="9553575" y="4782503"/>
            <a:ext cx="1943100" cy="2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1D2023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230 000 ₽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12"/>
          <p:cNvSpPr/>
          <p:nvPr/>
        </p:nvSpPr>
        <p:spPr>
          <a:xfrm>
            <a:off x="990599" y="5872163"/>
            <a:ext cx="6086475" cy="2476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1667"/>
              </a:lnSpc>
              <a:spcBef>
                <a:spcPts val="0"/>
              </a:spcBef>
              <a:spcAft>
                <a:spcPts val="0"/>
              </a:spcAft>
              <a:buClr>
                <a:srgbClr val="1D2023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Укротитель «Python Developer» змей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12"/>
          <p:cNvSpPr/>
          <p:nvPr/>
        </p:nvSpPr>
        <p:spPr>
          <a:xfrm>
            <a:off x="7077075" y="5872163"/>
            <a:ext cx="1943100" cy="2476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1667"/>
              </a:lnSpc>
              <a:spcBef>
                <a:spcPts val="0"/>
              </a:spcBef>
              <a:spcAft>
                <a:spcPts val="0"/>
              </a:spcAft>
              <a:buClr>
                <a:srgbClr val="1D2023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12"/>
          <p:cNvSpPr/>
          <p:nvPr/>
        </p:nvSpPr>
        <p:spPr>
          <a:xfrm>
            <a:off x="9553575" y="5862638"/>
            <a:ext cx="1943100" cy="2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1D2023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228 000 ₽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12"/>
          <p:cNvSpPr/>
          <p:nvPr/>
        </p:nvSpPr>
        <p:spPr>
          <a:xfrm>
            <a:off x="990599" y="6952301"/>
            <a:ext cx="6086475" cy="2476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1667"/>
              </a:lnSpc>
              <a:spcBef>
                <a:spcPts val="0"/>
              </a:spcBef>
              <a:spcAft>
                <a:spcPts val="0"/>
              </a:spcAft>
              <a:buClr>
                <a:srgbClr val="1D2023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Ну и сам Олег, Менеджер продукта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12"/>
          <p:cNvSpPr/>
          <p:nvPr/>
        </p:nvSpPr>
        <p:spPr>
          <a:xfrm>
            <a:off x="7077075" y="6952301"/>
            <a:ext cx="1943100" cy="2476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1667"/>
              </a:lnSpc>
              <a:spcBef>
                <a:spcPts val="0"/>
              </a:spcBef>
              <a:spcAft>
                <a:spcPts val="0"/>
              </a:spcAft>
              <a:buClr>
                <a:srgbClr val="1D2023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12"/>
          <p:cNvSpPr/>
          <p:nvPr/>
        </p:nvSpPr>
        <p:spPr>
          <a:xfrm>
            <a:off x="9553575" y="6942776"/>
            <a:ext cx="1943100" cy="2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1D2023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265 000 ₽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12"/>
          <p:cNvSpPr/>
          <p:nvPr/>
        </p:nvSpPr>
        <p:spPr>
          <a:xfrm>
            <a:off x="990600" y="8032435"/>
            <a:ext cx="5572125" cy="2476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1667"/>
              </a:lnSpc>
              <a:spcBef>
                <a:spcPts val="0"/>
              </a:spcBef>
              <a:spcAft>
                <a:spcPts val="0"/>
              </a:spcAft>
              <a:buClr>
                <a:srgbClr val="FF0032"/>
              </a:buClr>
              <a:buSzPts val="1800"/>
              <a:buFont typeface="Arial"/>
              <a:buNone/>
            </a:pPr>
            <a:r>
              <a:rPr b="1" lang="en-US" sz="1800">
                <a:solidFill>
                  <a:srgbClr val="FF0032"/>
                </a:solidFill>
                <a:latin typeface="Arial"/>
                <a:ea typeface="Arial"/>
                <a:cs typeface="Arial"/>
                <a:sym typeface="Arial"/>
              </a:rPr>
              <a:t>ИТОГО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12"/>
          <p:cNvSpPr/>
          <p:nvPr/>
        </p:nvSpPr>
        <p:spPr>
          <a:xfrm>
            <a:off x="7077075" y="8032435"/>
            <a:ext cx="1952625" cy="2476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1667"/>
              </a:lnSpc>
              <a:spcBef>
                <a:spcPts val="0"/>
              </a:spcBef>
              <a:spcAft>
                <a:spcPts val="0"/>
              </a:spcAft>
              <a:buClr>
                <a:srgbClr val="FF0032"/>
              </a:buClr>
              <a:buSzPts val="1800"/>
              <a:buFont typeface="Arial"/>
              <a:buNone/>
            </a:pPr>
            <a:r>
              <a:rPr b="1" lang="en-US" sz="1800">
                <a:solidFill>
                  <a:srgbClr val="FF0032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12"/>
          <p:cNvSpPr/>
          <p:nvPr/>
        </p:nvSpPr>
        <p:spPr>
          <a:xfrm>
            <a:off x="9553575" y="8032435"/>
            <a:ext cx="1952625" cy="2476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1667"/>
              </a:lnSpc>
              <a:spcBef>
                <a:spcPts val="0"/>
              </a:spcBef>
              <a:spcAft>
                <a:spcPts val="0"/>
              </a:spcAft>
              <a:buClr>
                <a:srgbClr val="FF0032"/>
              </a:buClr>
              <a:buSzPts val="1800"/>
              <a:buFont typeface="Arial"/>
              <a:buNone/>
            </a:pPr>
            <a:r>
              <a:rPr b="1" lang="en-US" sz="1800">
                <a:solidFill>
                  <a:srgbClr val="FF0032"/>
                </a:solidFill>
                <a:latin typeface="Arial"/>
                <a:ea typeface="Arial"/>
                <a:cs typeface="Arial"/>
                <a:sym typeface="Arial"/>
              </a:rPr>
              <a:t>Нет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12"/>
          <p:cNvSpPr/>
          <p:nvPr/>
        </p:nvSpPr>
        <p:spPr>
          <a:xfrm>
            <a:off x="12030075" y="2552700"/>
            <a:ext cx="5276850" cy="2476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1667"/>
              </a:lnSpc>
              <a:spcBef>
                <a:spcPts val="0"/>
              </a:spcBef>
              <a:spcAft>
                <a:spcPts val="0"/>
              </a:spcAft>
              <a:buClr>
                <a:srgbClr val="969FA8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969FA8"/>
                </a:solidFill>
                <a:latin typeface="Arial"/>
                <a:ea typeface="Arial"/>
                <a:cs typeface="Arial"/>
                <a:sym typeface="Arial"/>
              </a:rPr>
              <a:t>Для чего?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12"/>
          <p:cNvSpPr/>
          <p:nvPr/>
        </p:nvSpPr>
        <p:spPr>
          <a:xfrm>
            <a:off x="12030075" y="3569019"/>
            <a:ext cx="527685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1D2023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Спроектировать</a:t>
            </a:r>
            <a:br>
              <a:rPr lang="en-US" sz="18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архитектуру решения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12"/>
          <p:cNvSpPr/>
          <p:nvPr/>
        </p:nvSpPr>
        <p:spPr>
          <a:xfrm>
            <a:off x="12030075" y="4649153"/>
            <a:ext cx="527685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1D2023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Раскатать все, что нарисовал 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архитектор, и понаписал бэкендер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12"/>
          <p:cNvSpPr/>
          <p:nvPr/>
        </p:nvSpPr>
        <p:spPr>
          <a:xfrm>
            <a:off x="12030075" y="5862638"/>
            <a:ext cx="5276850" cy="2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1D2023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Писать тот самый RAG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12"/>
          <p:cNvSpPr/>
          <p:nvPr/>
        </p:nvSpPr>
        <p:spPr>
          <a:xfrm>
            <a:off x="12030075" y="6942776"/>
            <a:ext cx="5276850" cy="2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1D2023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А как без Олега то…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12"/>
          <p:cNvSpPr/>
          <p:nvPr/>
        </p:nvSpPr>
        <p:spPr>
          <a:xfrm>
            <a:off x="17278351" y="9376410"/>
            <a:ext cx="704850" cy="60579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1667"/>
              </a:lnSpc>
              <a:spcBef>
                <a:spcPts val="0"/>
              </a:spcBef>
              <a:spcAft>
                <a:spcPts val="0"/>
              </a:spcAft>
              <a:buClr>
                <a:srgbClr val="969FA8"/>
              </a:buClr>
              <a:buSzPts val="1875"/>
              <a:buFont typeface="Arial"/>
              <a:buNone/>
            </a:pPr>
            <a:r>
              <a:rPr lang="en-US" sz="1875">
                <a:solidFill>
                  <a:srgbClr val="969FA8"/>
                </a:solidFill>
                <a:latin typeface="Arial"/>
                <a:ea typeface="Arial"/>
                <a:cs typeface="Arial"/>
                <a:sym typeface="Arial"/>
              </a:rPr>
              <a:t>06</a:t>
            </a:r>
            <a:endParaRPr sz="187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12"/>
          <p:cNvSpPr/>
          <p:nvPr/>
        </p:nvSpPr>
        <p:spPr>
          <a:xfrm>
            <a:off x="704850" y="9124949"/>
            <a:ext cx="14225790" cy="428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6D7782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6D7782"/>
                </a:solidFill>
                <a:latin typeface="Arial"/>
                <a:ea typeface="Arial"/>
                <a:cs typeface="Arial"/>
                <a:sym typeface="Arial"/>
              </a:rPr>
              <a:t>Источник: Хабр, статья: «Зарплаты IT-специалистов в первой половине 2025»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Изображение выглядит как эмотикон, смайлик, мультфильм, желтый&#10;&#10;Содержимое, созданное искусственным интеллектом, может быть неверным." id="393" name="Google Shape;393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406360" y="7874729"/>
            <a:ext cx="524280" cy="5210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99" name="Google Shape;39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00" name="Google Shape;400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5172075"/>
            <a:ext cx="5999143" cy="51149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01" name="Google Shape;401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972856" y="0"/>
            <a:ext cx="4315144" cy="45719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02" name="Google Shape;402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954500" y="0"/>
            <a:ext cx="13335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13"/>
          <p:cNvSpPr/>
          <p:nvPr/>
        </p:nvSpPr>
        <p:spPr>
          <a:xfrm>
            <a:off x="16954499" y="9486900"/>
            <a:ext cx="1028701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1667"/>
              </a:lnSpc>
              <a:spcBef>
                <a:spcPts val="0"/>
              </a:spcBef>
              <a:spcAft>
                <a:spcPts val="0"/>
              </a:spcAft>
              <a:buClr>
                <a:srgbClr val="969FA8"/>
              </a:buClr>
              <a:buSzPts val="1875"/>
              <a:buFont typeface="Arial"/>
              <a:buNone/>
            </a:pPr>
            <a:r>
              <a:rPr lang="en-US" sz="1875">
                <a:solidFill>
                  <a:srgbClr val="969FA8"/>
                </a:solidFill>
                <a:latin typeface="Arial"/>
                <a:ea typeface="Arial"/>
                <a:cs typeface="Arial"/>
                <a:sym typeface="Arial"/>
              </a:rPr>
              <a:t>07</a:t>
            </a:r>
            <a:endParaRPr sz="187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13"/>
          <p:cNvSpPr/>
          <p:nvPr/>
        </p:nvSpPr>
        <p:spPr>
          <a:xfrm>
            <a:off x="1" y="3324225"/>
            <a:ext cx="18288000" cy="3143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1667"/>
              </a:lnSpc>
              <a:spcBef>
                <a:spcPts val="0"/>
              </a:spcBef>
              <a:spcAft>
                <a:spcPts val="0"/>
              </a:spcAft>
              <a:buClr>
                <a:srgbClr val="1D2023"/>
              </a:buClr>
              <a:buSzPts val="7500"/>
              <a:buFont typeface="Arial"/>
              <a:buNone/>
            </a:pPr>
            <a:r>
              <a:rPr lang="en-US" sz="75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Итак,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75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 Олег пошел придумывать</a:t>
            </a:r>
            <a:br>
              <a:rPr lang="en-US" sz="75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7500">
                <a:solidFill>
                  <a:srgbClr val="FF0033"/>
                </a:solidFill>
                <a:latin typeface="Arial"/>
                <a:ea typeface="Arial"/>
                <a:cs typeface="Arial"/>
                <a:sym typeface="Arial"/>
              </a:rPr>
              <a:t>архитектуру решения</a:t>
            </a:r>
            <a:endParaRPr sz="7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0D0D"/>
        </a:solidFill>
      </p:bgPr>
    </p:bg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410" name="Google Shape;41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11" name="Google Shape;411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2000" y="762000"/>
            <a:ext cx="10410825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12" name="Google Shape;412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2000" y="5905500"/>
            <a:ext cx="755332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13" name="Google Shape;413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305675" y="2952750"/>
            <a:ext cx="10982325" cy="73342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14" name="Google Shape;414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6954500" y="0"/>
            <a:ext cx="13335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14"/>
          <p:cNvSpPr/>
          <p:nvPr/>
        </p:nvSpPr>
        <p:spPr>
          <a:xfrm>
            <a:off x="762000" y="762000"/>
            <a:ext cx="1270635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rgbClr val="1D2023"/>
              </a:buClr>
              <a:buSzPts val="5400"/>
              <a:buFont typeface="Arial"/>
              <a:buNone/>
            </a:pPr>
            <a:r>
              <a:rPr lang="en-US" sz="54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Олег прочитал статью 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54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на MEDIUM</a:t>
            </a:r>
            <a:endParaRPr sz="54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14"/>
          <p:cNvSpPr/>
          <p:nvPr/>
        </p:nvSpPr>
        <p:spPr>
          <a:xfrm>
            <a:off x="762000" y="2362200"/>
            <a:ext cx="1354455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1D2023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О том что все используют VLLM, потому что это быстро и эффективно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14"/>
          <p:cNvSpPr/>
          <p:nvPr/>
        </p:nvSpPr>
        <p:spPr>
          <a:xfrm>
            <a:off x="762000" y="3333750"/>
            <a:ext cx="9696450" cy="2000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434A51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Олег пришел к архитектору и сказал:</a:t>
            </a:r>
            <a:b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– Дорогой, </a:t>
            </a:r>
            <a:r>
              <a:rPr b="1"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делать будем на VLLM, </a:t>
            </a:r>
            <a: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по всем бенчмаркам – рвет конкурентов, 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мы сильно выиграем в производительности и сможем сэкономить!</a:t>
            </a:r>
            <a:br>
              <a:rPr b="1"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– Да! Давай рисовать, но одно из наших требований — </a:t>
            </a:r>
            <a:r>
              <a:rPr b="1"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надежность, 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поэтому всего будет по 3!</a:t>
            </a:r>
            <a:br>
              <a:rPr b="1"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Ответил архитектор, и они решили, что: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14"/>
          <p:cNvSpPr/>
          <p:nvPr/>
        </p:nvSpPr>
        <p:spPr>
          <a:xfrm>
            <a:off x="1680679" y="6229350"/>
            <a:ext cx="7396646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166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Было принято решение использовать VLLM 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как инференс контейнер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14"/>
          <p:cNvSpPr/>
          <p:nvPr/>
        </p:nvSpPr>
        <p:spPr>
          <a:xfrm>
            <a:off x="1680679" y="7029450"/>
            <a:ext cx="7396646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166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Для обеспечения надежности — решили </a:t>
            </a:r>
            <a:b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делать по 3 воркера каждой модели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14"/>
          <p:cNvSpPr/>
          <p:nvPr/>
        </p:nvSpPr>
        <p:spPr>
          <a:xfrm>
            <a:off x="1680679" y="7829550"/>
            <a:ext cx="7396646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166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Для экономии — и LLM и Эмбеддер живут 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на одной видеокарте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14"/>
          <p:cNvSpPr/>
          <p:nvPr/>
        </p:nvSpPr>
        <p:spPr>
          <a:xfrm>
            <a:off x="17087851" y="9448800"/>
            <a:ext cx="89535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1667"/>
              </a:lnSpc>
              <a:spcBef>
                <a:spcPts val="0"/>
              </a:spcBef>
              <a:spcAft>
                <a:spcPts val="0"/>
              </a:spcAft>
              <a:buClr>
                <a:srgbClr val="969FA8"/>
              </a:buClr>
              <a:buSzPts val="1875"/>
              <a:buFont typeface="Arial"/>
              <a:buNone/>
            </a:pPr>
            <a:r>
              <a:rPr lang="en-US" sz="1875">
                <a:solidFill>
                  <a:srgbClr val="969FA8"/>
                </a:solidFill>
                <a:latin typeface="Arial"/>
                <a:ea typeface="Arial"/>
                <a:cs typeface="Arial"/>
                <a:sym typeface="Arial"/>
              </a:rPr>
              <a:t>08</a:t>
            </a:r>
            <a:endParaRPr sz="187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0D0D"/>
        </a:solidFill>
      </p:bgPr>
    </p:bg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427" name="Google Shape;42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28" name="Google Shape;428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019310" y="5437966"/>
            <a:ext cx="7268690" cy="48490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29" name="Google Shape;429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954500" y="0"/>
            <a:ext cx="13335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30" name="Google Shape;430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0"/>
            <a:ext cx="4801208" cy="5173053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15"/>
          <p:cNvSpPr/>
          <p:nvPr/>
        </p:nvSpPr>
        <p:spPr>
          <a:xfrm>
            <a:off x="17278351" y="9601200"/>
            <a:ext cx="704850" cy="381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1667"/>
              </a:lnSpc>
              <a:spcBef>
                <a:spcPts val="0"/>
              </a:spcBef>
              <a:spcAft>
                <a:spcPts val="0"/>
              </a:spcAft>
              <a:buClr>
                <a:srgbClr val="969FA8"/>
              </a:buClr>
              <a:buSzPts val="1875"/>
              <a:buFont typeface="Arial"/>
              <a:buNone/>
            </a:pPr>
            <a:r>
              <a:rPr lang="en-US" sz="1875">
                <a:solidFill>
                  <a:srgbClr val="969FA8"/>
                </a:solidFill>
                <a:latin typeface="Arial"/>
                <a:ea typeface="Arial"/>
                <a:cs typeface="Arial"/>
                <a:sym typeface="Arial"/>
              </a:rPr>
              <a:t>09</a:t>
            </a:r>
            <a:endParaRPr sz="187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15"/>
          <p:cNvSpPr/>
          <p:nvPr/>
        </p:nvSpPr>
        <p:spPr>
          <a:xfrm>
            <a:off x="1419225" y="3324225"/>
            <a:ext cx="15440025" cy="3143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1667"/>
              </a:lnSpc>
              <a:spcBef>
                <a:spcPts val="0"/>
              </a:spcBef>
              <a:spcAft>
                <a:spcPts val="0"/>
              </a:spcAft>
              <a:buClr>
                <a:srgbClr val="1D2023"/>
              </a:buClr>
              <a:buSzPts val="7500"/>
              <a:buFont typeface="Arial"/>
              <a:buNone/>
            </a:pPr>
            <a:r>
              <a:rPr lang="en-US" sz="75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Итак,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75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 Олег пошел строить</a:t>
            </a:r>
            <a:br>
              <a:rPr lang="en-US" sz="75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7500">
                <a:solidFill>
                  <a:srgbClr val="FF0033"/>
                </a:solidFill>
                <a:latin typeface="Arial"/>
                <a:ea typeface="Arial"/>
                <a:cs typeface="Arial"/>
                <a:sym typeface="Arial"/>
              </a:rPr>
              <a:t>инфру для проекта</a:t>
            </a:r>
            <a:endParaRPr sz="7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0D0D"/>
        </a:solidFill>
      </p:bgPr>
    </p:bg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438" name="Google Shape;43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39" name="Google Shape;439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1999" y="2857500"/>
            <a:ext cx="2339112" cy="2257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40" name="Google Shape;440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00301" y="2895600"/>
            <a:ext cx="5067300" cy="5067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41" name="Google Shape;441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832951" y="2324100"/>
            <a:ext cx="6206150" cy="6206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42" name="Google Shape;442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832951" y="2324100"/>
            <a:ext cx="6206150" cy="6206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43" name="Google Shape;443;p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832951" y="2324100"/>
            <a:ext cx="6206150" cy="6206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44" name="Google Shape;444;p1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62000" y="6286500"/>
            <a:ext cx="1609725" cy="1676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45" name="Google Shape;445;p1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477250" y="4476750"/>
            <a:ext cx="4886325" cy="12668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46" name="Google Shape;446;p1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3573125" y="4476750"/>
            <a:ext cx="4714875" cy="12668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47" name="Google Shape;447;p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477250" y="5934075"/>
            <a:ext cx="4886325" cy="12668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48" name="Google Shape;448;p1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3573125" y="5934075"/>
            <a:ext cx="4714875" cy="12668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49" name="Google Shape;449;p16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6954500" y="0"/>
            <a:ext cx="13335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16"/>
          <p:cNvSpPr/>
          <p:nvPr/>
        </p:nvSpPr>
        <p:spPr>
          <a:xfrm>
            <a:off x="762000" y="762000"/>
            <a:ext cx="1678305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rgbClr val="1D2023"/>
              </a:buClr>
              <a:buSzPts val="5400"/>
              <a:buFont typeface="Arial"/>
              <a:buNone/>
            </a:pPr>
            <a:r>
              <a:rPr lang="en-US" sz="54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Считаем инфру, которую 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54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Олег накупил</a:t>
            </a:r>
            <a:endParaRPr sz="5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16"/>
          <p:cNvSpPr/>
          <p:nvPr/>
        </p:nvSpPr>
        <p:spPr>
          <a:xfrm>
            <a:off x="762000" y="9124950"/>
            <a:ext cx="10210800" cy="400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6D7782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6D7782"/>
                </a:solidFill>
                <a:latin typeface="Arial"/>
                <a:ea typeface="Arial"/>
                <a:cs typeface="Arial"/>
                <a:sym typeface="Arial"/>
              </a:rPr>
              <a:t>Источник: Один наш конкурент, цены из консоли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16"/>
          <p:cNvSpPr/>
          <p:nvPr/>
        </p:nvSpPr>
        <p:spPr>
          <a:xfrm>
            <a:off x="8477250" y="2895600"/>
            <a:ext cx="9839326" cy="12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1D2023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Помним договоренность? Всего по 3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Вряд ли у Олега есть свой ЦОД, поэтому Олег пошел 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во всем известный клауд арендовывать виртуалки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16"/>
          <p:cNvSpPr/>
          <p:nvPr/>
        </p:nvSpPr>
        <p:spPr>
          <a:xfrm>
            <a:off x="761998" y="3505200"/>
            <a:ext cx="2092295" cy="3238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434A51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23 300,79 ₽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p16"/>
          <p:cNvSpPr/>
          <p:nvPr/>
        </p:nvSpPr>
        <p:spPr>
          <a:xfrm>
            <a:off x="761999" y="4152891"/>
            <a:ext cx="1581151" cy="3238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434A51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7 151,01 ₽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16"/>
          <p:cNvSpPr/>
          <p:nvPr/>
        </p:nvSpPr>
        <p:spPr>
          <a:xfrm>
            <a:off x="761999" y="2857500"/>
            <a:ext cx="1932572" cy="3238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434A51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8 308,65 ₽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p16"/>
          <p:cNvSpPr/>
          <p:nvPr/>
        </p:nvSpPr>
        <p:spPr>
          <a:xfrm>
            <a:off x="761999" y="4800591"/>
            <a:ext cx="2267988" cy="3238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434A51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1011 894,75 ₽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Google Shape;457;p16"/>
          <p:cNvSpPr/>
          <p:nvPr/>
        </p:nvSpPr>
        <p:spPr>
          <a:xfrm>
            <a:off x="1123950" y="6286500"/>
            <a:ext cx="1433546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Clr>
                <a:srgbClr val="1D2023"/>
              </a:buClr>
              <a:buSzPts val="1400"/>
              <a:buFont typeface="Arial"/>
              <a:buNone/>
            </a:pPr>
            <a:r>
              <a:rPr lang="en-US" sz="14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Для моделей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p16"/>
          <p:cNvSpPr/>
          <p:nvPr/>
        </p:nvSpPr>
        <p:spPr>
          <a:xfrm>
            <a:off x="1123950" y="6781800"/>
            <a:ext cx="189734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Clr>
                <a:srgbClr val="1D2023"/>
              </a:buClr>
              <a:buSzPts val="1400"/>
              <a:buFont typeface="Arial"/>
              <a:buNone/>
            </a:pPr>
            <a:r>
              <a:rPr lang="en-US" sz="14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Для RAG-сервиса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p16"/>
          <p:cNvSpPr/>
          <p:nvPr/>
        </p:nvSpPr>
        <p:spPr>
          <a:xfrm>
            <a:off x="1123950" y="7277100"/>
            <a:ext cx="1756796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Clr>
                <a:srgbClr val="1D2023"/>
              </a:buClr>
              <a:buSzPts val="1400"/>
              <a:buFont typeface="Arial"/>
              <a:buNone/>
            </a:pPr>
            <a:r>
              <a:rPr lang="en-US" sz="14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Для Vector Store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16"/>
          <p:cNvSpPr/>
          <p:nvPr/>
        </p:nvSpPr>
        <p:spPr>
          <a:xfrm>
            <a:off x="1123950" y="7772400"/>
            <a:ext cx="2009775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Clr>
                <a:srgbClr val="1D2023"/>
              </a:buClr>
              <a:buSzPts val="1400"/>
              <a:buFont typeface="Arial"/>
              <a:buNone/>
            </a:pPr>
            <a:r>
              <a:rPr lang="en-US" sz="14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Для балансировки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16"/>
          <p:cNvSpPr/>
          <p:nvPr/>
        </p:nvSpPr>
        <p:spPr>
          <a:xfrm>
            <a:off x="8477250" y="7667625"/>
            <a:ext cx="8686800" cy="333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2023"/>
              </a:buClr>
              <a:buSzPts val="2325"/>
              <a:buFont typeface="Arial"/>
              <a:buNone/>
            </a:pPr>
            <a:r>
              <a:rPr lang="en-US" sz="2325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Для всего остального — есть Mastercard</a:t>
            </a:r>
            <a:endParaRPr sz="232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16"/>
          <p:cNvSpPr/>
          <p:nvPr/>
        </p:nvSpPr>
        <p:spPr>
          <a:xfrm>
            <a:off x="8858250" y="4648200"/>
            <a:ext cx="4600957" cy="333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1667"/>
              </a:lnSpc>
              <a:spcBef>
                <a:spcPts val="0"/>
              </a:spcBef>
              <a:spcAft>
                <a:spcPts val="0"/>
              </a:spcAft>
              <a:buClr>
                <a:srgbClr val="2C3135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2C3135"/>
                </a:solidFill>
                <a:latin typeface="Arial"/>
                <a:ea typeface="Arial"/>
                <a:cs typeface="Arial"/>
                <a:sym typeface="Arial"/>
              </a:rPr>
              <a:t>Для моделей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16"/>
          <p:cNvSpPr/>
          <p:nvPr/>
        </p:nvSpPr>
        <p:spPr>
          <a:xfrm>
            <a:off x="8858249" y="5076825"/>
            <a:ext cx="4505325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6D7782"/>
              </a:buClr>
              <a:buSzPts val="1500"/>
              <a:buFont typeface="Arial"/>
              <a:buNone/>
            </a:pPr>
            <a:r>
              <a:rPr lang="en-US" sz="1500">
                <a:solidFill>
                  <a:srgbClr val="6D7782"/>
                </a:solidFill>
                <a:latin typeface="Arial"/>
                <a:ea typeface="Arial"/>
                <a:cs typeface="Arial"/>
                <a:sym typeface="Arial"/>
              </a:rPr>
              <a:t>3 x (1 GPU A100 + 28 vCPU + 119GB RAM + </a:t>
            </a:r>
            <a:br>
              <a:rPr lang="en-US" sz="1500">
                <a:solidFill>
                  <a:srgbClr val="6D778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500">
                <a:solidFill>
                  <a:srgbClr val="6D7782"/>
                </a:solidFill>
                <a:latin typeface="Arial"/>
                <a:ea typeface="Arial"/>
                <a:cs typeface="Arial"/>
                <a:sym typeface="Arial"/>
              </a:rPr>
              <a:t>200GB SSD) = 337 298,25 ₽ в месяц за 1 VM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16"/>
          <p:cNvSpPr/>
          <p:nvPr/>
        </p:nvSpPr>
        <p:spPr>
          <a:xfrm>
            <a:off x="13954125" y="4648200"/>
            <a:ext cx="4792221" cy="333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1667"/>
              </a:lnSpc>
              <a:spcBef>
                <a:spcPts val="0"/>
              </a:spcBef>
              <a:spcAft>
                <a:spcPts val="0"/>
              </a:spcAft>
              <a:buClr>
                <a:srgbClr val="2C3135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2C3135"/>
                </a:solidFill>
                <a:latin typeface="Arial"/>
                <a:ea typeface="Arial"/>
                <a:cs typeface="Arial"/>
                <a:sym typeface="Arial"/>
              </a:rPr>
              <a:t>Для Vector Store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p16"/>
          <p:cNvSpPr/>
          <p:nvPr/>
        </p:nvSpPr>
        <p:spPr>
          <a:xfrm>
            <a:off x="13954125" y="5076825"/>
            <a:ext cx="4792221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6D7782"/>
              </a:buClr>
              <a:buSzPts val="1500"/>
              <a:buFont typeface="Arial"/>
              <a:buNone/>
            </a:pPr>
            <a:r>
              <a:rPr lang="en-US" sz="1500">
                <a:solidFill>
                  <a:srgbClr val="6D7782"/>
                </a:solidFill>
                <a:latin typeface="Arial"/>
                <a:ea typeface="Arial"/>
                <a:cs typeface="Arial"/>
                <a:sym typeface="Arial"/>
              </a:rPr>
              <a:t>3 x (4 vCPU + 8GB RAM + 200GB SSD) =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500">
                <a:solidFill>
                  <a:srgbClr val="6D7782"/>
                </a:solidFill>
                <a:latin typeface="Arial"/>
                <a:ea typeface="Arial"/>
                <a:cs typeface="Arial"/>
                <a:sym typeface="Arial"/>
              </a:rPr>
              <a:t>7 766,93 ₽ в месяц за 1 VM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16"/>
          <p:cNvSpPr/>
          <p:nvPr/>
        </p:nvSpPr>
        <p:spPr>
          <a:xfrm>
            <a:off x="8858250" y="6105525"/>
            <a:ext cx="4707215" cy="333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1667"/>
              </a:lnSpc>
              <a:spcBef>
                <a:spcPts val="0"/>
              </a:spcBef>
              <a:spcAft>
                <a:spcPts val="0"/>
              </a:spcAft>
              <a:buClr>
                <a:srgbClr val="2C3135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2C3135"/>
                </a:solidFill>
                <a:latin typeface="Arial"/>
                <a:ea typeface="Arial"/>
                <a:cs typeface="Arial"/>
                <a:sym typeface="Arial"/>
              </a:rPr>
              <a:t>Для RAG-сервиса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16"/>
          <p:cNvSpPr/>
          <p:nvPr/>
        </p:nvSpPr>
        <p:spPr>
          <a:xfrm>
            <a:off x="8858250" y="6534150"/>
            <a:ext cx="381465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6D7782"/>
              </a:buClr>
              <a:buSzPts val="1500"/>
              <a:buFont typeface="Arial"/>
              <a:buNone/>
            </a:pPr>
            <a:r>
              <a:rPr lang="en-US" sz="1500">
                <a:solidFill>
                  <a:srgbClr val="6D7782"/>
                </a:solidFill>
                <a:latin typeface="Arial"/>
                <a:ea typeface="Arial"/>
                <a:cs typeface="Arial"/>
                <a:sym typeface="Arial"/>
              </a:rPr>
              <a:t>3 x (2 vCPU + 2GB RAM + 40GB SSD) =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500">
                <a:solidFill>
                  <a:srgbClr val="6D7782"/>
                </a:solidFill>
                <a:latin typeface="Arial"/>
                <a:ea typeface="Arial"/>
                <a:cs typeface="Arial"/>
                <a:sym typeface="Arial"/>
              </a:rPr>
              <a:t>2 769,55 ₽ в месяц за 1 VM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16"/>
          <p:cNvSpPr/>
          <p:nvPr/>
        </p:nvSpPr>
        <p:spPr>
          <a:xfrm>
            <a:off x="13954125" y="6105525"/>
            <a:ext cx="4707215" cy="333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1667"/>
              </a:lnSpc>
              <a:spcBef>
                <a:spcPts val="0"/>
              </a:spcBef>
              <a:spcAft>
                <a:spcPts val="0"/>
              </a:spcAft>
              <a:buClr>
                <a:srgbClr val="2C3135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2C3135"/>
                </a:solidFill>
                <a:latin typeface="Arial"/>
                <a:ea typeface="Arial"/>
                <a:cs typeface="Arial"/>
                <a:sym typeface="Arial"/>
              </a:rPr>
              <a:t>Для балансировки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16"/>
          <p:cNvSpPr/>
          <p:nvPr/>
        </p:nvSpPr>
        <p:spPr>
          <a:xfrm>
            <a:off x="13954125" y="6534150"/>
            <a:ext cx="3708393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6D7782"/>
              </a:buClr>
              <a:buSzPts val="1500"/>
              <a:buFont typeface="Arial"/>
              <a:buNone/>
            </a:pPr>
            <a:r>
              <a:rPr lang="en-US" sz="1500">
                <a:solidFill>
                  <a:srgbClr val="6D7782"/>
                </a:solidFill>
                <a:latin typeface="Arial"/>
                <a:ea typeface="Arial"/>
                <a:cs typeface="Arial"/>
                <a:sym typeface="Arial"/>
              </a:rPr>
              <a:t>3 x (2 vCPU + 2GBRAM + 10GB SSD) =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500">
                <a:solidFill>
                  <a:srgbClr val="6D7782"/>
                </a:solidFill>
                <a:latin typeface="Arial"/>
                <a:ea typeface="Arial"/>
                <a:cs typeface="Arial"/>
                <a:sym typeface="Arial"/>
              </a:rPr>
              <a:t>2 383,67 ₽ в месяц за 1 VM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16"/>
          <p:cNvSpPr/>
          <p:nvPr/>
        </p:nvSpPr>
        <p:spPr>
          <a:xfrm>
            <a:off x="17354551" y="9525000"/>
            <a:ext cx="62865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1667"/>
              </a:lnSpc>
              <a:spcBef>
                <a:spcPts val="0"/>
              </a:spcBef>
              <a:spcAft>
                <a:spcPts val="0"/>
              </a:spcAft>
              <a:buClr>
                <a:srgbClr val="969FA8"/>
              </a:buClr>
              <a:buSzPts val="1875"/>
              <a:buFont typeface="Arial"/>
              <a:buNone/>
            </a:pPr>
            <a:r>
              <a:rPr lang="en-US" sz="1875">
                <a:solidFill>
                  <a:srgbClr val="969FA8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 sz="187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0D0D"/>
        </a:solidFill>
      </p:bgPr>
    </p:bg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476" name="Google Shape;476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77" name="Google Shape;477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4321811"/>
            <a:ext cx="4041131" cy="59651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78" name="Google Shape;478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52850" y="3286125"/>
            <a:ext cx="11350721" cy="7000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79" name="Google Shape;479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220200" y="2209800"/>
            <a:ext cx="8305800" cy="7315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80" name="Google Shape;480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6954500" y="0"/>
            <a:ext cx="13335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17"/>
          <p:cNvSpPr/>
          <p:nvPr/>
        </p:nvSpPr>
        <p:spPr>
          <a:xfrm>
            <a:off x="17335501" y="9525000"/>
            <a:ext cx="6477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1667"/>
              </a:lnSpc>
              <a:spcBef>
                <a:spcPts val="0"/>
              </a:spcBef>
              <a:spcAft>
                <a:spcPts val="0"/>
              </a:spcAft>
              <a:buClr>
                <a:srgbClr val="969FA8"/>
              </a:buClr>
              <a:buSzPts val="1875"/>
              <a:buFont typeface="Arial"/>
              <a:buNone/>
            </a:pPr>
            <a:r>
              <a:rPr lang="en-US" sz="1875">
                <a:solidFill>
                  <a:srgbClr val="969FA8"/>
                </a:solidFill>
                <a:latin typeface="Arial"/>
                <a:ea typeface="Arial"/>
                <a:cs typeface="Arial"/>
                <a:sym typeface="Arial"/>
              </a:rPr>
              <a:t>11</a:t>
            </a:r>
            <a:endParaRPr sz="187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Google Shape;482;p17"/>
          <p:cNvSpPr/>
          <p:nvPr/>
        </p:nvSpPr>
        <p:spPr>
          <a:xfrm>
            <a:off x="762000" y="762000"/>
            <a:ext cx="9372600" cy="2714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rgbClr val="1D2023"/>
              </a:buClr>
              <a:buSzPts val="7112"/>
              <a:buFont typeface="Arial"/>
              <a:buNone/>
            </a:pPr>
            <a:r>
              <a:rPr lang="en-US" sz="7112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Итого: 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7112">
                <a:solidFill>
                  <a:srgbClr val="FF0032"/>
                </a:solidFill>
                <a:latin typeface="Arial"/>
                <a:ea typeface="Arial"/>
                <a:cs typeface="Arial"/>
                <a:sym typeface="Arial"/>
              </a:rPr>
              <a:t>2 767 655,20 ₽ 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7112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в месяц</a:t>
            </a:r>
            <a:endParaRPr sz="711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488" name="Google Shape;488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89" name="Google Shape;489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4933950"/>
            <a:ext cx="6037243" cy="5353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90" name="Google Shape;490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544356" y="0"/>
            <a:ext cx="3743644" cy="57340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91" name="Google Shape;491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954500" y="0"/>
            <a:ext cx="13335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18"/>
          <p:cNvSpPr/>
          <p:nvPr/>
        </p:nvSpPr>
        <p:spPr>
          <a:xfrm>
            <a:off x="17221201" y="9525000"/>
            <a:ext cx="762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1667"/>
              </a:lnSpc>
              <a:spcBef>
                <a:spcPts val="0"/>
              </a:spcBef>
              <a:spcAft>
                <a:spcPts val="0"/>
              </a:spcAft>
              <a:buClr>
                <a:srgbClr val="969FA8"/>
              </a:buClr>
              <a:buSzPts val="1875"/>
              <a:buFont typeface="Arial"/>
              <a:buNone/>
            </a:pPr>
            <a:r>
              <a:rPr lang="en-US" sz="1875">
                <a:solidFill>
                  <a:srgbClr val="969FA8"/>
                </a:solidFill>
                <a:latin typeface="Arial"/>
                <a:ea typeface="Arial"/>
                <a:cs typeface="Arial"/>
                <a:sym typeface="Arial"/>
              </a:rPr>
              <a:t>12</a:t>
            </a:r>
            <a:endParaRPr sz="187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493;p18"/>
          <p:cNvSpPr/>
          <p:nvPr/>
        </p:nvSpPr>
        <p:spPr>
          <a:xfrm>
            <a:off x="1419225" y="3886200"/>
            <a:ext cx="15440025" cy="20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1667"/>
              </a:lnSpc>
              <a:spcBef>
                <a:spcPts val="0"/>
              </a:spcBef>
              <a:spcAft>
                <a:spcPts val="0"/>
              </a:spcAft>
              <a:buClr>
                <a:srgbClr val="1D2023"/>
              </a:buClr>
              <a:buSzPts val="7500"/>
              <a:buFont typeface="Arial"/>
              <a:buNone/>
            </a:pPr>
            <a:r>
              <a:rPr lang="en-US" sz="75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Итак,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75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 у Олега</a:t>
            </a:r>
            <a:r>
              <a:rPr lang="en-US" sz="7500">
                <a:solidFill>
                  <a:srgbClr val="FF0033"/>
                </a:solidFill>
                <a:latin typeface="Arial"/>
                <a:ea typeface="Arial"/>
                <a:cs typeface="Arial"/>
                <a:sym typeface="Arial"/>
              </a:rPr>
              <a:t> депрессия</a:t>
            </a:r>
            <a:endParaRPr sz="7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0D0D"/>
        </a:solidFill>
      </p:bgPr>
    </p:bg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499" name="Google Shape;499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00" name="Google Shape;500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954500" y="0"/>
            <a:ext cx="13335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01" name="Google Shape;501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7700" y="762000"/>
            <a:ext cx="16992600" cy="4953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02" name="Google Shape;502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2000" y="5867400"/>
            <a:ext cx="16764000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19"/>
          <p:cNvSpPr/>
          <p:nvPr/>
        </p:nvSpPr>
        <p:spPr>
          <a:xfrm>
            <a:off x="17164051" y="9525000"/>
            <a:ext cx="81915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1667"/>
              </a:lnSpc>
              <a:spcBef>
                <a:spcPts val="0"/>
              </a:spcBef>
              <a:spcAft>
                <a:spcPts val="0"/>
              </a:spcAft>
              <a:buClr>
                <a:srgbClr val="969FA8"/>
              </a:buClr>
              <a:buSzPts val="1875"/>
              <a:buFont typeface="Arial"/>
              <a:buNone/>
            </a:pPr>
            <a:r>
              <a:rPr lang="en-US" sz="1875">
                <a:solidFill>
                  <a:srgbClr val="969FA8"/>
                </a:solidFill>
                <a:latin typeface="Arial"/>
                <a:ea typeface="Arial"/>
                <a:cs typeface="Arial"/>
                <a:sym typeface="Arial"/>
              </a:rPr>
              <a:t>13</a:t>
            </a:r>
            <a:endParaRPr sz="187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" name="Google Shape;504;p19"/>
          <p:cNvSpPr/>
          <p:nvPr/>
        </p:nvSpPr>
        <p:spPr>
          <a:xfrm>
            <a:off x="762000" y="762000"/>
            <a:ext cx="1701165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rgbClr val="1D2023"/>
              </a:buClr>
              <a:buSzPts val="5400"/>
              <a:buFont typeface="Arial"/>
              <a:buNone/>
            </a:pPr>
            <a:r>
              <a:rPr lang="en-US" sz="54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Для начала расскажем,</a:t>
            </a:r>
            <a:br>
              <a:rPr lang="en-US" sz="54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54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в чем был подвох</a:t>
            </a:r>
            <a:endParaRPr sz="5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5" name="Google Shape;505;p19"/>
          <p:cNvSpPr/>
          <p:nvPr/>
        </p:nvSpPr>
        <p:spPr>
          <a:xfrm>
            <a:off x="1143000" y="2743200"/>
            <a:ext cx="756285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1667"/>
              </a:lnSpc>
              <a:spcBef>
                <a:spcPts val="0"/>
              </a:spcBef>
              <a:spcAft>
                <a:spcPts val="0"/>
              </a:spcAft>
              <a:buClr>
                <a:srgbClr val="1D2023"/>
              </a:buClr>
              <a:buSzPts val="2700"/>
              <a:buFont typeface="Arial"/>
              <a:buNone/>
            </a:pPr>
            <a:r>
              <a:rPr lang="en-US" sz="27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Утилизация видеокарт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6" name="Google Shape;506;p19"/>
          <p:cNvSpPr/>
          <p:nvPr/>
        </p:nvSpPr>
        <p:spPr>
          <a:xfrm>
            <a:off x="1143000" y="3276600"/>
            <a:ext cx="84582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85750" lvl="0" marL="28575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6D7782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6D7782"/>
                </a:solidFill>
                <a:latin typeface="Arial"/>
                <a:ea typeface="Arial"/>
                <a:cs typeface="Arial"/>
                <a:sym typeface="Arial"/>
              </a:rPr>
              <a:t>Олег хотел как надежнее, но чтобы было надежнее – 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6D7782"/>
                </a:solidFill>
                <a:latin typeface="Arial"/>
                <a:ea typeface="Arial"/>
                <a:cs typeface="Arial"/>
                <a:sym typeface="Arial"/>
              </a:rPr>
              <a:t>нужно резервирование, а видеокарты стоят дорого</a:t>
            </a:r>
            <a:br>
              <a:rPr lang="en-US" sz="1800">
                <a:solidFill>
                  <a:srgbClr val="6D778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rgbClr val="6D7782"/>
                </a:solidFill>
                <a:latin typeface="Arial"/>
                <a:ea typeface="Arial"/>
                <a:cs typeface="Arial"/>
                <a:sym typeface="Arial"/>
              </a:rPr>
              <a:t>Для решения задачи Олега потребовалось не более 2% </a:t>
            </a:r>
            <a:br>
              <a:rPr lang="en-US" sz="1800">
                <a:solidFill>
                  <a:srgbClr val="6D778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rgbClr val="6D7782"/>
                </a:solidFill>
                <a:latin typeface="Arial"/>
                <a:ea typeface="Arial"/>
                <a:cs typeface="Arial"/>
                <a:sym typeface="Arial"/>
              </a:rPr>
              <a:t>полезного использования видеокарты, а платить нужно за все 100%</a:t>
            </a:r>
            <a:br>
              <a:rPr lang="en-US" sz="1800">
                <a:solidFill>
                  <a:srgbClr val="6D778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rgbClr val="6D7782"/>
                </a:solidFill>
                <a:latin typeface="Arial"/>
                <a:ea typeface="Arial"/>
                <a:cs typeface="Arial"/>
                <a:sym typeface="Arial"/>
              </a:rPr>
              <a:t>Даже не учитываем тот факт, что видеокарты потребляют больше электричества и периодически горят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p19"/>
          <p:cNvSpPr/>
          <p:nvPr/>
        </p:nvSpPr>
        <p:spPr>
          <a:xfrm>
            <a:off x="9601200" y="2743200"/>
            <a:ext cx="756285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1667"/>
              </a:lnSpc>
              <a:spcBef>
                <a:spcPts val="0"/>
              </a:spcBef>
              <a:spcAft>
                <a:spcPts val="0"/>
              </a:spcAft>
              <a:buClr>
                <a:srgbClr val="1D2023"/>
              </a:buClr>
              <a:buSzPts val="2700"/>
              <a:buFont typeface="Arial"/>
              <a:buNone/>
            </a:pPr>
            <a:r>
              <a:rPr lang="en-US" sz="27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Весь рынок – PAYG, почему?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" name="Google Shape;508;p19"/>
          <p:cNvSpPr/>
          <p:nvPr/>
        </p:nvSpPr>
        <p:spPr>
          <a:xfrm>
            <a:off x="9601200" y="3276600"/>
            <a:ext cx="871052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85750" lvl="0" marL="28575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6D7782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6D7782"/>
                </a:solidFill>
                <a:latin typeface="Arial"/>
                <a:ea typeface="Arial"/>
                <a:cs typeface="Arial"/>
                <a:sym typeface="Arial"/>
              </a:rPr>
              <a:t>Все предложения на рынке LLM в формате Pay as you Go </a:t>
            </a:r>
            <a:br>
              <a:rPr lang="en-US" sz="1800">
                <a:solidFill>
                  <a:srgbClr val="6D778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rgbClr val="6D7782"/>
                </a:solidFill>
                <a:latin typeface="Arial"/>
                <a:ea typeface="Arial"/>
                <a:cs typeface="Arial"/>
                <a:sym typeface="Arial"/>
              </a:rPr>
              <a:t>(оплата за факт потребления)</a:t>
            </a:r>
            <a:br>
              <a:rPr lang="en-US" sz="1800">
                <a:solidFill>
                  <a:srgbClr val="6D778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rgbClr val="6D7782"/>
                </a:solidFill>
                <a:latin typeface="Arial"/>
                <a:ea typeface="Arial"/>
                <a:cs typeface="Arial"/>
                <a:sym typeface="Arial"/>
              </a:rPr>
              <a:t>Многих пугает такой формат, и компании ищут </a:t>
            </a:r>
            <a:br>
              <a:rPr lang="en-US" sz="1800">
                <a:solidFill>
                  <a:srgbClr val="6D778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rgbClr val="6D7782"/>
                </a:solidFill>
                <a:latin typeface="Arial"/>
                <a:ea typeface="Arial"/>
                <a:cs typeface="Arial"/>
                <a:sym typeface="Arial"/>
              </a:rPr>
              <a:t>«прогнозируемой стоимости»</a:t>
            </a:r>
            <a:br>
              <a:rPr lang="en-US" sz="1800">
                <a:solidFill>
                  <a:srgbClr val="6D778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rgbClr val="6D7782"/>
                </a:solidFill>
                <a:latin typeface="Arial"/>
                <a:ea typeface="Arial"/>
                <a:cs typeface="Arial"/>
                <a:sym typeface="Arial"/>
              </a:rPr>
              <a:t>Такой формат существует не зря, он позволяет оценивать </a:t>
            </a:r>
            <a:br>
              <a:rPr lang="en-US" sz="1800">
                <a:solidFill>
                  <a:srgbClr val="6D778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rgbClr val="6D7782"/>
                </a:solidFill>
                <a:latin typeface="Arial"/>
                <a:ea typeface="Arial"/>
                <a:cs typeface="Arial"/>
                <a:sym typeface="Arial"/>
              </a:rPr>
              <a:t>ROI конкретной фичи и считать экономическую эффективность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Google Shape;509;p19"/>
          <p:cNvSpPr/>
          <p:nvPr/>
        </p:nvSpPr>
        <p:spPr>
          <a:xfrm>
            <a:off x="1143000" y="6248400"/>
            <a:ext cx="756285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1667"/>
              </a:lnSpc>
              <a:spcBef>
                <a:spcPts val="0"/>
              </a:spcBef>
              <a:spcAft>
                <a:spcPts val="0"/>
              </a:spcAft>
              <a:buClr>
                <a:srgbClr val="1D2023"/>
              </a:buClr>
              <a:buSzPts val="2700"/>
              <a:buFont typeface="Arial"/>
              <a:buNone/>
            </a:pPr>
            <a:r>
              <a:rPr lang="en-US" sz="27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Компетенции на рынке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19"/>
          <p:cNvSpPr/>
          <p:nvPr/>
        </p:nvSpPr>
        <p:spPr>
          <a:xfrm>
            <a:off x="1143000" y="6781800"/>
            <a:ext cx="8710520" cy="23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85750" lvl="0" marL="28575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434A5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Олег нанял команду за 1 секунду, потому что Олег – </a:t>
            </a:r>
            <a:b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вымышленный персонаж</a:t>
            </a:r>
            <a:b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Хоть и сейчас «Рынок работодателя», ребята с опытом </a:t>
            </a:r>
            <a:b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построения инфраструктуры для инференса и реализацией 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GenAI проектов – на вес золота</a:t>
            </a:r>
            <a:b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У бизнеса сейчас 2 пути – либо нанимать за «дорого», 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либо «выращивать»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p19"/>
          <p:cNvSpPr/>
          <p:nvPr/>
        </p:nvSpPr>
        <p:spPr>
          <a:xfrm>
            <a:off x="9601200" y="6248400"/>
            <a:ext cx="756285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1667"/>
              </a:lnSpc>
              <a:spcBef>
                <a:spcPts val="0"/>
              </a:spcBef>
              <a:spcAft>
                <a:spcPts val="0"/>
              </a:spcAft>
              <a:buClr>
                <a:srgbClr val="1D2023"/>
              </a:buClr>
              <a:buSzPts val="2700"/>
              <a:buFont typeface="Arial"/>
              <a:buNone/>
            </a:pPr>
            <a:r>
              <a:rPr lang="en-US" sz="27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Экономика масштаба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19"/>
          <p:cNvSpPr/>
          <p:nvPr/>
        </p:nvSpPr>
        <p:spPr>
          <a:xfrm>
            <a:off x="9601200" y="6781800"/>
            <a:ext cx="871052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85750" lvl="0" marL="28575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434A5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Данная технология внутри компании окупает </a:t>
            </a:r>
            <a:b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себя только на масштабе</a:t>
            </a:r>
            <a:b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Видеокарта начинает окупать себя при потреблении 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от 1 млрд токенов в месяц</a:t>
            </a:r>
            <a:b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~ 23275 токенов – суточное потребление 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одного нашего сотрудника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96" name="Google Shape;96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002000" y="190500"/>
            <a:ext cx="2095500" cy="2095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97" name="Google Shape;97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648497" y="3499328"/>
            <a:ext cx="8639503" cy="6787672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"/>
          <p:cNvSpPr/>
          <p:nvPr/>
        </p:nvSpPr>
        <p:spPr>
          <a:xfrm>
            <a:off x="762000" y="761999"/>
            <a:ext cx="15240000" cy="28604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MWS GPT: </a:t>
            </a:r>
            <a:endParaRPr b="0" i="0" sz="7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платформа для бизнеса, объединяющая современные LLM и конструктор ИИ-агентов</a:t>
            </a:r>
            <a:endParaRPr b="0" i="0" sz="7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762000" y="7261335"/>
            <a:ext cx="6581775" cy="11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00" u="none" cap="none" strike="noStrike">
                <a:solidFill>
                  <a:srgbClr val="2C3135"/>
                </a:solidFill>
                <a:latin typeface="Arial"/>
                <a:ea typeface="Arial"/>
                <a:cs typeface="Arial"/>
                <a:sym typeface="Arial"/>
              </a:rPr>
              <a:t>Надежда</a:t>
            </a:r>
            <a:endParaRPr sz="3900">
              <a:solidFill>
                <a:srgbClr val="2C313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>
                <a:solidFill>
                  <a:srgbClr val="2C3135"/>
                </a:solidFill>
                <a:latin typeface="Arial"/>
                <a:ea typeface="Arial"/>
                <a:cs typeface="Arial"/>
                <a:sym typeface="Arial"/>
              </a:rPr>
              <a:t>Просвирнина</a:t>
            </a:r>
            <a:endParaRPr sz="3900">
              <a:solidFill>
                <a:srgbClr val="2C313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762000" y="8868760"/>
            <a:ext cx="4133850" cy="323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>
                <a:solidFill>
                  <a:srgbClr val="2C3135"/>
                </a:solidFill>
                <a:latin typeface="Arial"/>
                <a:ea typeface="Arial"/>
                <a:cs typeface="Arial"/>
                <a:sym typeface="Arial"/>
              </a:rPr>
              <a:t>Эксперт</a:t>
            </a:r>
            <a:endParaRPr sz="3900">
              <a:solidFill>
                <a:srgbClr val="2C313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0D0D"/>
        </a:solidFill>
      </p:bgPr>
    </p:bg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518" name="Google Shape;518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19" name="Google Shape;519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24850" y="1314450"/>
            <a:ext cx="9963150" cy="89725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20" name="Google Shape;520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52825" y="0"/>
            <a:ext cx="11687175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21" name="Google Shape;521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954500" y="0"/>
            <a:ext cx="13335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22" name="Google Shape;522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62000" y="3810000"/>
            <a:ext cx="10329379" cy="4400550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20"/>
          <p:cNvSpPr/>
          <p:nvPr/>
        </p:nvSpPr>
        <p:spPr>
          <a:xfrm>
            <a:off x="17335500" y="9582150"/>
            <a:ext cx="647700" cy="400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1667"/>
              </a:lnSpc>
              <a:spcBef>
                <a:spcPts val="0"/>
              </a:spcBef>
              <a:spcAft>
                <a:spcPts val="0"/>
              </a:spcAft>
              <a:buClr>
                <a:srgbClr val="969FA8"/>
              </a:buClr>
              <a:buSzPts val="1875"/>
              <a:buFont typeface="Arial"/>
              <a:buNone/>
            </a:pPr>
            <a:r>
              <a:rPr lang="en-US" sz="1875">
                <a:solidFill>
                  <a:srgbClr val="969FA8"/>
                </a:solidFill>
                <a:latin typeface="Arial"/>
                <a:ea typeface="Arial"/>
                <a:cs typeface="Arial"/>
                <a:sym typeface="Arial"/>
              </a:rPr>
              <a:t>14</a:t>
            </a:r>
            <a:endParaRPr sz="187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Google Shape;524;p20"/>
          <p:cNvSpPr/>
          <p:nvPr/>
        </p:nvSpPr>
        <p:spPr>
          <a:xfrm>
            <a:off x="762000" y="762000"/>
            <a:ext cx="1186815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rgbClr val="1D2023"/>
              </a:buClr>
              <a:buSzPts val="5400"/>
              <a:buFont typeface="Arial"/>
              <a:buNone/>
            </a:pPr>
            <a:r>
              <a:rPr lang="en-US" sz="54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Давайте успокоим Олега</a:t>
            </a:r>
            <a:endParaRPr sz="5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" name="Google Shape;525;p20"/>
          <p:cNvSpPr/>
          <p:nvPr/>
        </p:nvSpPr>
        <p:spPr>
          <a:xfrm>
            <a:off x="762000" y="1676400"/>
            <a:ext cx="10429875" cy="400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1D2023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И расскажем ему, как он может решить эту ситуацию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6" name="Google Shape;526;p20"/>
          <p:cNvSpPr/>
          <p:nvPr/>
        </p:nvSpPr>
        <p:spPr>
          <a:xfrm>
            <a:off x="762000" y="2647950"/>
            <a:ext cx="9867900" cy="590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434A51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Дорогой мой Олег, не переживай, ведь если бы ты взял MWS GPT — </a:t>
            </a:r>
            <a:b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это было бы в разы дешевле, давай начнем перечислять факты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7" name="Google Shape;527;p20"/>
          <p:cNvSpPr/>
          <p:nvPr/>
        </p:nvSpPr>
        <p:spPr>
          <a:xfrm>
            <a:off x="1680679" y="4152900"/>
            <a:ext cx="9429750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166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 составе сервиса — API и 3 бесплатных </a:t>
            </a:r>
            <a:b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интерфейса для работы: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" name="Google Shape;528;p20"/>
          <p:cNvSpPr/>
          <p:nvPr/>
        </p:nvSpPr>
        <p:spPr>
          <a:xfrm>
            <a:off x="1680679" y="4876800"/>
            <a:ext cx="9429750" cy="742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85750" lvl="0" marL="285750" marR="0" rtl="0" algn="l">
              <a:lnSpc>
                <a:spcPct val="9166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Chat UI для работы сотрудников</a:t>
            </a:r>
            <a:b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No-Code конструкторв котором можно делать RAG и Агентов</a:t>
            </a:r>
            <a:b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Copilot (DevTools) для разработчиков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9" name="Google Shape;529;p20"/>
          <p:cNvSpPr/>
          <p:nvPr/>
        </p:nvSpPr>
        <p:spPr>
          <a:xfrm>
            <a:off x="1680678" y="5924550"/>
            <a:ext cx="7022097" cy="323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166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Минимальная стоимость токена — 0,01₽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0" name="Google Shape;530;p20"/>
          <p:cNvSpPr/>
          <p:nvPr/>
        </p:nvSpPr>
        <p:spPr>
          <a:xfrm>
            <a:off x="1680679" y="6477000"/>
            <a:ext cx="2083896" cy="323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166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SLA 99,95%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Google Shape;531;p20"/>
          <p:cNvSpPr/>
          <p:nvPr/>
        </p:nvSpPr>
        <p:spPr>
          <a:xfrm>
            <a:off x="1680678" y="7029450"/>
            <a:ext cx="5329721" cy="323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166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Доступны все возможные LLM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2" name="Google Shape;532;p20"/>
          <p:cNvSpPr/>
          <p:nvPr/>
        </p:nvSpPr>
        <p:spPr>
          <a:xfrm>
            <a:off x="1680679" y="7581900"/>
            <a:ext cx="3283714" cy="323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166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Есть профсервисы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0D0D"/>
        </a:solidFill>
      </p:bgPr>
    </p:bg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538" name="Google Shape;53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39" name="Google Shape;539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1999" y="2857500"/>
            <a:ext cx="2435609" cy="2257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40" name="Google Shape;540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00301" y="2895600"/>
            <a:ext cx="5067300" cy="5067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41" name="Google Shape;541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402375" y="2893516"/>
            <a:ext cx="5067301" cy="50673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42" name="Google Shape;542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62000" y="7277100"/>
            <a:ext cx="1609725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43" name="Google Shape;543;p2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229600" y="3714750"/>
            <a:ext cx="4791075" cy="27622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44" name="Google Shape;544;p2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620125" y="3705225"/>
            <a:ext cx="4105275" cy="26098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45" name="Google Shape;545;p2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3020675" y="3714750"/>
            <a:ext cx="4791075" cy="27622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46" name="Google Shape;546;p2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6954500" y="0"/>
            <a:ext cx="13335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21"/>
          <p:cNvSpPr/>
          <p:nvPr/>
        </p:nvSpPr>
        <p:spPr>
          <a:xfrm>
            <a:off x="762000" y="762000"/>
            <a:ext cx="1678305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rgbClr val="1D2023"/>
              </a:buClr>
              <a:buSzPts val="5400"/>
              <a:buFont typeface="Arial"/>
              <a:buNone/>
            </a:pPr>
            <a:r>
              <a:rPr lang="en-US" sz="54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В целом, Олег мог поступить так:</a:t>
            </a:r>
            <a:endParaRPr sz="5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8" name="Google Shape;548;p21"/>
          <p:cNvSpPr/>
          <p:nvPr/>
        </p:nvSpPr>
        <p:spPr>
          <a:xfrm>
            <a:off x="8229600" y="2209800"/>
            <a:ext cx="9315450" cy="12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1D2023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Олег мог взять MWS GPT, получить бесплатный 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No-Code конструктор, и самостоятельно 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собрать RAG пайплайн за вечер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9" name="Google Shape;549;p21"/>
          <p:cNvSpPr/>
          <p:nvPr/>
        </p:nvSpPr>
        <p:spPr>
          <a:xfrm>
            <a:off x="761998" y="2857500"/>
            <a:ext cx="1104901" cy="323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434A51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8,40  ₽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0" name="Google Shape;550;p21"/>
          <p:cNvSpPr/>
          <p:nvPr/>
        </p:nvSpPr>
        <p:spPr>
          <a:xfrm>
            <a:off x="761999" y="4800600"/>
            <a:ext cx="2223915" cy="323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434A51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240 000,00  ₽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1" name="Google Shape;551;p21"/>
          <p:cNvSpPr/>
          <p:nvPr/>
        </p:nvSpPr>
        <p:spPr>
          <a:xfrm>
            <a:off x="1123950" y="7277099"/>
            <a:ext cx="495788" cy="200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Clr>
                <a:srgbClr val="1D2023"/>
              </a:buClr>
              <a:buSzPts val="1600"/>
              <a:buFont typeface="Arial"/>
              <a:buNone/>
            </a:pPr>
            <a:r>
              <a:rPr lang="en-US" sz="16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LLM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2" name="Google Shape;552;p21"/>
          <p:cNvSpPr/>
          <p:nvPr/>
        </p:nvSpPr>
        <p:spPr>
          <a:xfrm>
            <a:off x="1123950" y="7772399"/>
            <a:ext cx="1104900" cy="200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Clr>
                <a:srgbClr val="1D2023"/>
              </a:buClr>
              <a:buSzPts val="1600"/>
              <a:buFont typeface="Arial"/>
              <a:buNone/>
            </a:pPr>
            <a:r>
              <a:rPr lang="en-US" sz="16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Embedder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21"/>
          <p:cNvSpPr/>
          <p:nvPr/>
        </p:nvSpPr>
        <p:spPr>
          <a:xfrm>
            <a:off x="8229600" y="7077075"/>
            <a:ext cx="6553200" cy="8858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2023"/>
              </a:buClr>
              <a:buSzPts val="2325"/>
              <a:buFont typeface="Arial"/>
              <a:buNone/>
            </a:pPr>
            <a:r>
              <a:rPr lang="en-US" sz="2325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1 резульат = 2,00007₽</a:t>
            </a:r>
            <a:br>
              <a:rPr lang="en-US" sz="2325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2325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325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Итого 240008,40 ₽ в месяц</a:t>
            </a:r>
            <a:endParaRPr sz="232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4" name="Google Shape;554;p21"/>
          <p:cNvSpPr/>
          <p:nvPr/>
        </p:nvSpPr>
        <p:spPr>
          <a:xfrm>
            <a:off x="8620124" y="3876675"/>
            <a:ext cx="4695825" cy="24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434A51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Все расходы Олега — токены</a:t>
            </a:r>
            <a:b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В RAG используется 2 класса моделей:</a:t>
            </a:r>
            <a:b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LLM</a:t>
            </a:r>
            <a:b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Embedders</a:t>
            </a:r>
            <a:b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1000 токенов LLM ~ 40 копеек</a:t>
            </a:r>
            <a:b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1000 токенов Embedder = 1 копейка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5" name="Google Shape;555;p21"/>
          <p:cNvSpPr/>
          <p:nvPr/>
        </p:nvSpPr>
        <p:spPr>
          <a:xfrm>
            <a:off x="13401674" y="3886200"/>
            <a:ext cx="4695825" cy="24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434A51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У Олега 1000 пользователей в день пользуются FAQ и задают 3-4 вопроса = 120000 вопросов за 30 дней</a:t>
            </a:r>
            <a:b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~ Объем токенов на эмбеддинг 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1 запроса = 7 (0,00007₽)</a:t>
            </a:r>
            <a:b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~ Объем токенов на саммаризацию результата = 5000 (2₽)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Google Shape;556;p21"/>
          <p:cNvSpPr/>
          <p:nvPr/>
        </p:nvSpPr>
        <p:spPr>
          <a:xfrm>
            <a:off x="17145001" y="9525000"/>
            <a:ext cx="8382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1667"/>
              </a:lnSpc>
              <a:spcBef>
                <a:spcPts val="0"/>
              </a:spcBef>
              <a:spcAft>
                <a:spcPts val="0"/>
              </a:spcAft>
              <a:buClr>
                <a:srgbClr val="969FA8"/>
              </a:buClr>
              <a:buSzPts val="1875"/>
              <a:buFont typeface="Arial"/>
              <a:buNone/>
            </a:pPr>
            <a:r>
              <a:rPr lang="en-US" sz="1875">
                <a:solidFill>
                  <a:srgbClr val="969FA8"/>
                </a:solidFill>
                <a:latin typeface="Arial"/>
                <a:ea typeface="Arial"/>
                <a:cs typeface="Arial"/>
                <a:sym typeface="Arial"/>
              </a:rPr>
              <a:t>15</a:t>
            </a:r>
            <a:endParaRPr sz="187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0D0D"/>
        </a:solidFill>
      </p:bgPr>
    </p:bg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562" name="Google Shape;562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63" name="Google Shape;563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954500" y="0"/>
            <a:ext cx="13335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64" name="Google Shape;564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91050" y="0"/>
            <a:ext cx="1369695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22"/>
          <p:cNvSpPr/>
          <p:nvPr/>
        </p:nvSpPr>
        <p:spPr>
          <a:xfrm>
            <a:off x="17716500" y="9715500"/>
            <a:ext cx="266700" cy="2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1667"/>
              </a:lnSpc>
              <a:spcBef>
                <a:spcPts val="0"/>
              </a:spcBef>
              <a:spcAft>
                <a:spcPts val="0"/>
              </a:spcAft>
              <a:buClr>
                <a:srgbClr val="969FA8"/>
              </a:buClr>
              <a:buSzPts val="1875"/>
              <a:buFont typeface="Arial"/>
              <a:buNone/>
            </a:pPr>
            <a:r>
              <a:rPr lang="en-US" sz="1875">
                <a:solidFill>
                  <a:srgbClr val="969FA8"/>
                </a:solidFill>
                <a:latin typeface="Arial"/>
                <a:ea typeface="Arial"/>
                <a:cs typeface="Arial"/>
                <a:sym typeface="Arial"/>
              </a:rPr>
              <a:t>16</a:t>
            </a:r>
            <a:endParaRPr sz="187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6" name="Google Shape;566;p22"/>
          <p:cNvSpPr/>
          <p:nvPr/>
        </p:nvSpPr>
        <p:spPr>
          <a:xfrm>
            <a:off x="762000" y="762000"/>
            <a:ext cx="1224915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rgbClr val="1D2023"/>
              </a:buClr>
              <a:buSzPts val="5400"/>
              <a:buFont typeface="Arial"/>
              <a:buNone/>
            </a:pPr>
            <a:r>
              <a:rPr lang="en-US" sz="54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Так все-таки, 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54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0,40₽ за 1000 токенов –</a:t>
            </a:r>
            <a:br>
              <a:rPr lang="en-US" sz="54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54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5400">
                <a:solidFill>
                  <a:srgbClr val="FF0032"/>
                </a:solidFill>
                <a:latin typeface="Arial"/>
                <a:ea typeface="Arial"/>
                <a:cs typeface="Arial"/>
                <a:sym typeface="Arial"/>
              </a:rPr>
              <a:t>ЭТО ДОРОГО?</a:t>
            </a:r>
            <a:endParaRPr sz="5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0D0D"/>
        </a:solidFill>
      </p:bgPr>
    </p:bg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572" name="Google Shape;572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73" name="Google Shape;573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24825" y="3223878"/>
            <a:ext cx="10163175" cy="70631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74" name="Google Shape;574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277725" y="0"/>
            <a:ext cx="6010275" cy="57295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75" name="Google Shape;575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2000" y="2895600"/>
            <a:ext cx="12563475" cy="4162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76" name="Google Shape;576;p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6954500" y="0"/>
            <a:ext cx="13335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77" name="Google Shape;577;p2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62000" y="6896026"/>
            <a:ext cx="5755374" cy="1471116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23"/>
          <p:cNvSpPr/>
          <p:nvPr/>
        </p:nvSpPr>
        <p:spPr>
          <a:xfrm>
            <a:off x="762000" y="762000"/>
            <a:ext cx="10429875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rgbClr val="1D2023"/>
              </a:buClr>
              <a:buSzPts val="5400"/>
              <a:buFont typeface="Arial"/>
              <a:buNone/>
            </a:pPr>
            <a:r>
              <a:rPr lang="en-US" sz="54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Попробуйте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5400">
                <a:solidFill>
                  <a:srgbClr val="FF0032"/>
                </a:solidFill>
                <a:latin typeface="Arial"/>
                <a:ea typeface="Arial"/>
                <a:cs typeface="Arial"/>
                <a:sym typeface="Arial"/>
              </a:rPr>
              <a:t>MWS GPT</a:t>
            </a:r>
            <a:endParaRPr sz="5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1143000" y="3276600"/>
            <a:ext cx="8705850" cy="838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rgbClr val="1D2023"/>
              </a:buClr>
              <a:buSzPts val="3300"/>
              <a:buFont typeface="Arial"/>
              <a:buNone/>
            </a:pPr>
            <a:r>
              <a:rPr lang="en-US" sz="33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Заполните форму, чтобы </a:t>
            </a:r>
            <a:br>
              <a:rPr lang="en-US" sz="33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3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получить доступ к платформе</a:t>
            </a:r>
            <a:endParaRPr sz="3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1905000" y="4600574"/>
            <a:ext cx="2686184" cy="2908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1667"/>
              </a:lnSpc>
              <a:spcBef>
                <a:spcPts val="0"/>
              </a:spcBef>
              <a:spcAft>
                <a:spcPts val="0"/>
              </a:spcAft>
              <a:buClr>
                <a:srgbClr val="434A51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Покажем демо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1905000" y="5438774"/>
            <a:ext cx="4612374" cy="2908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1667"/>
              </a:lnSpc>
              <a:spcBef>
                <a:spcPts val="0"/>
              </a:spcBef>
              <a:spcAft>
                <a:spcPts val="0"/>
              </a:spcAft>
              <a:buClr>
                <a:srgbClr val="434A51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Расскажем, как внедрить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2" name="Google Shape;582;p23"/>
          <p:cNvSpPr/>
          <p:nvPr/>
        </p:nvSpPr>
        <p:spPr>
          <a:xfrm>
            <a:off x="1904999" y="6276974"/>
            <a:ext cx="5503401" cy="2908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1667"/>
              </a:lnSpc>
              <a:spcBef>
                <a:spcPts val="0"/>
              </a:spcBef>
              <a:spcAft>
                <a:spcPts val="0"/>
              </a:spcAft>
              <a:buClr>
                <a:srgbClr val="434A51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Поделимся готовыми кейсами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3" name="Google Shape;583;p23"/>
          <p:cNvSpPr/>
          <p:nvPr/>
        </p:nvSpPr>
        <p:spPr>
          <a:xfrm>
            <a:off x="17430751" y="9467850"/>
            <a:ext cx="552450" cy="5143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1667"/>
              </a:lnSpc>
              <a:spcBef>
                <a:spcPts val="0"/>
              </a:spcBef>
              <a:spcAft>
                <a:spcPts val="0"/>
              </a:spcAft>
              <a:buClr>
                <a:srgbClr val="969FA8"/>
              </a:buClr>
              <a:buSzPts val="1875"/>
              <a:buFont typeface="Arial"/>
              <a:buNone/>
            </a:pPr>
            <a:r>
              <a:rPr lang="en-US" sz="1875">
                <a:solidFill>
                  <a:srgbClr val="969FA8"/>
                </a:solidFill>
                <a:latin typeface="Arial"/>
                <a:ea typeface="Arial"/>
                <a:cs typeface="Arial"/>
                <a:sym typeface="Arial"/>
              </a:rPr>
              <a:t>17</a:t>
            </a:r>
            <a:endParaRPr sz="187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4" name="Google Shape;584;p23"/>
          <p:cNvSpPr/>
          <p:nvPr/>
        </p:nvSpPr>
        <p:spPr>
          <a:xfrm rot="-374297">
            <a:off x="1171375" y="7315683"/>
            <a:ext cx="6533754" cy="5422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41"/>
              <a:buFont typeface="Arial"/>
              <a:buNone/>
            </a:pPr>
            <a:r>
              <a:rPr lang="en-US" sz="354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А что, так можно было?</a:t>
            </a:r>
            <a:endParaRPr sz="354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5" name="Google Shape;585;p2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145119" y="3048294"/>
            <a:ext cx="3914003" cy="3914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591" name="Google Shape;591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0" y="4076700"/>
            <a:ext cx="28575" cy="54292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92" name="Google Shape;592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954500" y="0"/>
            <a:ext cx="13335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93" name="Google Shape;593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20250" y="3533775"/>
            <a:ext cx="8667750" cy="6753225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24"/>
          <p:cNvSpPr/>
          <p:nvPr/>
        </p:nvSpPr>
        <p:spPr>
          <a:xfrm>
            <a:off x="762000" y="1924050"/>
            <a:ext cx="15830550" cy="7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135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2C3135"/>
                </a:solidFill>
                <a:latin typeface="Arial"/>
                <a:ea typeface="Arial"/>
                <a:cs typeface="Arial"/>
                <a:sym typeface="Arial"/>
              </a:rPr>
              <a:t>Напишите мне. Обсудим детали и предложим 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rgbClr val="2C3135"/>
                </a:solidFill>
                <a:latin typeface="Arial"/>
                <a:ea typeface="Arial"/>
                <a:cs typeface="Arial"/>
                <a:sym typeface="Arial"/>
              </a:rPr>
              <a:t>оптимальное решение под ваши задачи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5" name="Google Shape;595;p24"/>
          <p:cNvSpPr/>
          <p:nvPr/>
        </p:nvSpPr>
        <p:spPr>
          <a:xfrm>
            <a:off x="762000" y="762000"/>
            <a:ext cx="7362825" cy="971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rgbClr val="2C3135"/>
              </a:buClr>
              <a:buSzPts val="7650"/>
              <a:buFont typeface="Arial"/>
              <a:buNone/>
            </a:pPr>
            <a:r>
              <a:rPr lang="en-US" sz="7650">
                <a:solidFill>
                  <a:srgbClr val="2C3135"/>
                </a:solidFill>
                <a:latin typeface="Arial"/>
                <a:ea typeface="Arial"/>
                <a:cs typeface="Arial"/>
                <a:sym typeface="Arial"/>
              </a:rPr>
              <a:t>Контакты</a:t>
            </a:r>
            <a:endParaRPr sz="76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6" name="Google Shape;596;p24"/>
          <p:cNvSpPr/>
          <p:nvPr/>
        </p:nvSpPr>
        <p:spPr>
          <a:xfrm>
            <a:off x="1282591" y="6299339"/>
            <a:ext cx="4133850" cy="323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Эксперт</a:t>
            </a:r>
            <a:endParaRPr sz="2100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24"/>
          <p:cNvSpPr/>
          <p:nvPr/>
        </p:nvSpPr>
        <p:spPr>
          <a:xfrm>
            <a:off x="1282591" y="5067300"/>
            <a:ext cx="6581775" cy="11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135"/>
              </a:buClr>
              <a:buSzPts val="3900"/>
              <a:buFont typeface="Arial"/>
              <a:buNone/>
            </a:pPr>
            <a:r>
              <a:rPr lang="en-US" sz="3900">
                <a:solidFill>
                  <a:srgbClr val="2C3135"/>
                </a:solidFill>
                <a:latin typeface="Arial"/>
                <a:ea typeface="Arial"/>
                <a:cs typeface="Arial"/>
                <a:sym typeface="Arial"/>
              </a:rPr>
              <a:t>Надежда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135"/>
              </a:buClr>
              <a:buSzPts val="3900"/>
              <a:buFont typeface="Arial"/>
              <a:buNone/>
            </a:pPr>
            <a:r>
              <a:rPr lang="en-US" sz="3900">
                <a:solidFill>
                  <a:srgbClr val="2C3135"/>
                </a:solidFill>
                <a:latin typeface="Arial"/>
                <a:ea typeface="Arial"/>
                <a:cs typeface="Arial"/>
                <a:sym typeface="Arial"/>
              </a:rPr>
              <a:t>Просвирнина</a:t>
            </a:r>
            <a:endParaRPr sz="3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Google Shape;598;p24"/>
          <p:cNvSpPr/>
          <p:nvPr/>
        </p:nvSpPr>
        <p:spPr>
          <a:xfrm>
            <a:off x="1282591" y="6915150"/>
            <a:ext cx="4133850" cy="323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2C3135"/>
                </a:solidFill>
                <a:latin typeface="Arial"/>
                <a:ea typeface="Arial"/>
                <a:cs typeface="Arial"/>
                <a:sym typeface="Arial"/>
              </a:rPr>
              <a:t>npro@mts.ru</a:t>
            </a:r>
            <a:endParaRPr sz="2400">
              <a:solidFill>
                <a:srgbClr val="2C313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/>
          <p:nvPr/>
        </p:nvSpPr>
        <p:spPr>
          <a:xfrm>
            <a:off x="761996" y="762570"/>
            <a:ext cx="14058827" cy="9142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99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О платформе</a:t>
            </a:r>
            <a:endParaRPr sz="5399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3"/>
          <p:cNvSpPr/>
          <p:nvPr/>
        </p:nvSpPr>
        <p:spPr>
          <a:xfrm>
            <a:off x="761996" y="2210182"/>
            <a:ext cx="16763913" cy="731424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3"/>
          <p:cNvSpPr/>
          <p:nvPr/>
        </p:nvSpPr>
        <p:spPr>
          <a:xfrm>
            <a:off x="761996" y="2210182"/>
            <a:ext cx="16763913" cy="1199994"/>
          </a:xfrm>
          <a:prstGeom prst="roundRect">
            <a:avLst>
              <a:gd fmla="val 12571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 " id="109" name="Google Shape;109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1997" y="2210182"/>
            <a:ext cx="4105253" cy="1199994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3"/>
          <p:cNvSpPr/>
          <p:nvPr/>
        </p:nvSpPr>
        <p:spPr>
          <a:xfrm>
            <a:off x="761996" y="2032405"/>
            <a:ext cx="2359013" cy="71110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199">
                <a:solidFill>
                  <a:srgbClr val="26CD58"/>
                </a:solidFill>
                <a:latin typeface="Arial"/>
                <a:ea typeface="Arial"/>
                <a:cs typeface="Arial"/>
                <a:sym typeface="Arial"/>
              </a:rPr>
              <a:t>69 LLM</a:t>
            </a:r>
            <a:endParaRPr sz="4199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3"/>
          <p:cNvSpPr/>
          <p:nvPr/>
        </p:nvSpPr>
        <p:spPr>
          <a:xfrm>
            <a:off x="761997" y="2819703"/>
            <a:ext cx="4181453" cy="6666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доступно</a:t>
            </a:r>
            <a:b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на платформе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 " id="112" name="Google Shape;11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81549" y="2210182"/>
            <a:ext cx="4105253" cy="1199994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3"/>
          <p:cNvSpPr/>
          <p:nvPr/>
        </p:nvSpPr>
        <p:spPr>
          <a:xfrm>
            <a:off x="4981549" y="2032405"/>
            <a:ext cx="2492362" cy="71110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199">
                <a:solidFill>
                  <a:srgbClr val="26CD58"/>
                </a:solidFill>
                <a:latin typeface="Arial"/>
                <a:ea typeface="Arial"/>
                <a:cs typeface="Arial"/>
                <a:sym typeface="Arial"/>
              </a:rPr>
              <a:t>24 часа</a:t>
            </a:r>
            <a:endParaRPr sz="4199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3"/>
          <p:cNvSpPr/>
          <p:nvPr/>
        </p:nvSpPr>
        <p:spPr>
          <a:xfrm>
            <a:off x="4981550" y="2819703"/>
            <a:ext cx="4181453" cy="6666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период от запроса модели</a:t>
            </a:r>
            <a:b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до её работы в проде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 " id="115" name="Google Shape;115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01103" y="2210182"/>
            <a:ext cx="4105253" cy="1199994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3"/>
          <p:cNvSpPr/>
          <p:nvPr/>
        </p:nvSpPr>
        <p:spPr>
          <a:xfrm>
            <a:off x="9201103" y="2032405"/>
            <a:ext cx="1844665" cy="71110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199">
                <a:solidFill>
                  <a:srgbClr val="26CD58"/>
                </a:solidFill>
                <a:latin typeface="Arial"/>
                <a:ea typeface="Arial"/>
                <a:cs typeface="Arial"/>
                <a:sym typeface="Arial"/>
              </a:rPr>
              <a:t>100%</a:t>
            </a:r>
            <a:endParaRPr sz="4199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3"/>
          <p:cNvSpPr/>
          <p:nvPr/>
        </p:nvSpPr>
        <p:spPr>
          <a:xfrm>
            <a:off x="9201103" y="2819703"/>
            <a:ext cx="4181453" cy="6666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аптайм платформы</a:t>
            </a:r>
            <a:b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за 2025 год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 " id="118" name="Google Shape;11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420656" y="2210182"/>
            <a:ext cx="4105253" cy="1199994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3"/>
          <p:cNvSpPr/>
          <p:nvPr/>
        </p:nvSpPr>
        <p:spPr>
          <a:xfrm>
            <a:off x="13420656" y="2032405"/>
            <a:ext cx="2063740" cy="71110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199">
                <a:solidFill>
                  <a:srgbClr val="26CD58"/>
                </a:solidFill>
                <a:latin typeface="Arial"/>
                <a:ea typeface="Arial"/>
                <a:cs typeface="Arial"/>
                <a:sym typeface="Arial"/>
              </a:rPr>
              <a:t>2 года</a:t>
            </a:r>
            <a:endParaRPr sz="4199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3"/>
          <p:cNvSpPr/>
          <p:nvPr/>
        </p:nvSpPr>
        <p:spPr>
          <a:xfrm>
            <a:off x="13420656" y="2819703"/>
            <a:ext cx="4181453" cy="6666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экономия трудозатрат на создание подобного платформенного решения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3"/>
          <p:cNvSpPr/>
          <p:nvPr/>
        </p:nvSpPr>
        <p:spPr>
          <a:xfrm>
            <a:off x="761997" y="4019696"/>
            <a:ext cx="9343976" cy="550473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3"/>
          <p:cNvSpPr/>
          <p:nvPr/>
        </p:nvSpPr>
        <p:spPr>
          <a:xfrm>
            <a:off x="761996" y="4019696"/>
            <a:ext cx="5591146" cy="5504733"/>
          </a:xfrm>
          <a:prstGeom prst="roundRect">
            <a:avLst>
              <a:gd fmla="val 2740" name="adj"/>
            </a:avLst>
          </a:prstGeom>
          <a:solidFill>
            <a:srgbClr val="FFFFFF"/>
          </a:solidFill>
          <a:ln cap="flat" cmpd="sng" w="25400">
            <a:solidFill>
              <a:srgbClr val="BBC1C7">
                <a:alpha val="50196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3"/>
          <p:cNvSpPr/>
          <p:nvPr/>
        </p:nvSpPr>
        <p:spPr>
          <a:xfrm>
            <a:off x="1066795" y="4400647"/>
            <a:ext cx="4981549" cy="81904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3"/>
          <p:cNvSpPr/>
          <p:nvPr/>
        </p:nvSpPr>
        <p:spPr>
          <a:xfrm>
            <a:off x="1066795" y="4471417"/>
            <a:ext cx="2962260" cy="32380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C3135"/>
                </a:solidFill>
                <a:latin typeface="Arial"/>
                <a:ea typeface="Arial"/>
                <a:cs typeface="Arial"/>
                <a:sym typeface="Arial"/>
              </a:rPr>
              <a:t>NO-CODE КОНСТРУКТОР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3"/>
          <p:cNvSpPr/>
          <p:nvPr/>
        </p:nvSpPr>
        <p:spPr>
          <a:xfrm>
            <a:off x="1066795" y="4947605"/>
            <a:ext cx="5045049" cy="4825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Позволит делать ИИ-агентов</a:t>
            </a:r>
            <a:br>
              <a:rPr lang="en-US" sz="15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5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без знаний программирования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 " id="126" name="Google Shape;126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6795" y="5657783"/>
            <a:ext cx="4981549" cy="19048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3"/>
          <p:cNvSpPr/>
          <p:nvPr/>
        </p:nvSpPr>
        <p:spPr>
          <a:xfrm>
            <a:off x="1066795" y="6133971"/>
            <a:ext cx="4981549" cy="1276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3"/>
          <p:cNvSpPr/>
          <p:nvPr/>
        </p:nvSpPr>
        <p:spPr>
          <a:xfrm>
            <a:off x="1066795" y="6057781"/>
            <a:ext cx="5057749" cy="57142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C3135"/>
                </a:solidFill>
                <a:latin typeface="Arial"/>
                <a:ea typeface="Arial"/>
                <a:cs typeface="Arial"/>
                <a:sym typeface="Arial"/>
              </a:rPr>
              <a:t>CHATUI, В КОТОРОМ ДОСТУПНЫ</a:t>
            </a:r>
            <a:br>
              <a:rPr lang="en-US" sz="1800">
                <a:solidFill>
                  <a:srgbClr val="2C313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rgbClr val="2C3135"/>
                </a:solidFill>
                <a:latin typeface="Arial"/>
                <a:ea typeface="Arial"/>
                <a:cs typeface="Arial"/>
                <a:sym typeface="Arial"/>
              </a:rPr>
              <a:t>ВСЕ СОВРЕМЕННЫЕ LLM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3"/>
          <p:cNvSpPr/>
          <p:nvPr/>
        </p:nvSpPr>
        <p:spPr>
          <a:xfrm>
            <a:off x="1066795" y="6781587"/>
            <a:ext cx="5045049" cy="6920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Полулярные ИИ-модели доступны в одной</a:t>
            </a:r>
            <a:br>
              <a:rPr lang="en-US" sz="15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5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платформе с возможностью выбора</a:t>
            </a:r>
            <a:br>
              <a:rPr lang="en-US" sz="15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5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и тулинга для сотрудников компании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 " id="130" name="Google Shape;130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6795" y="7848248"/>
            <a:ext cx="4981549" cy="19048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3"/>
          <p:cNvSpPr/>
          <p:nvPr/>
        </p:nvSpPr>
        <p:spPr>
          <a:xfrm>
            <a:off x="1066795" y="8324436"/>
            <a:ext cx="4981549" cy="81904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3"/>
          <p:cNvSpPr/>
          <p:nvPr/>
        </p:nvSpPr>
        <p:spPr>
          <a:xfrm>
            <a:off x="1066795" y="8248246"/>
            <a:ext cx="4676750" cy="32380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C3135"/>
                </a:solidFill>
                <a:latin typeface="Arial"/>
                <a:ea typeface="Arial"/>
                <a:cs typeface="Arial"/>
                <a:sym typeface="Arial"/>
              </a:rPr>
              <a:t>ГЕНЕРАЦИЯ, ДОПОЛНЕННАЯ ПОИСКОМ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3"/>
          <p:cNvSpPr/>
          <p:nvPr/>
        </p:nvSpPr>
        <p:spPr>
          <a:xfrm>
            <a:off x="1066795" y="8724434"/>
            <a:ext cx="5045049" cy="4825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Визуальный конструктор ИИ-агентов,</a:t>
            </a:r>
            <a:br>
              <a:rPr lang="en-US" sz="15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5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RAG и мультиагентных систем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3"/>
          <p:cNvSpPr/>
          <p:nvPr/>
        </p:nvSpPr>
        <p:spPr>
          <a:xfrm>
            <a:off x="6581742" y="4019696"/>
            <a:ext cx="3524231" cy="5504733"/>
          </a:xfrm>
          <a:prstGeom prst="roundRect">
            <a:avLst>
              <a:gd fmla="val 4281" name="adj"/>
            </a:avLst>
          </a:prstGeom>
          <a:solidFill>
            <a:srgbClr val="FFFFFF"/>
          </a:solidFill>
          <a:ln cap="flat" cmpd="sng" w="25400">
            <a:solidFill>
              <a:srgbClr val="BBC1C7">
                <a:alpha val="50196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3"/>
          <p:cNvSpPr/>
          <p:nvPr/>
        </p:nvSpPr>
        <p:spPr>
          <a:xfrm>
            <a:off x="6886540" y="4400647"/>
            <a:ext cx="2914635" cy="53333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3"/>
          <p:cNvSpPr/>
          <p:nvPr/>
        </p:nvSpPr>
        <p:spPr>
          <a:xfrm>
            <a:off x="6886540" y="4324457"/>
            <a:ext cx="438148" cy="32380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C3135"/>
                </a:solidFill>
                <a:latin typeface="Arial"/>
                <a:ea typeface="Arial"/>
                <a:cs typeface="Arial"/>
                <a:sym typeface="Arial"/>
              </a:rPr>
              <a:t>BS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3"/>
          <p:cNvSpPr/>
          <p:nvPr/>
        </p:nvSpPr>
        <p:spPr>
          <a:xfrm>
            <a:off x="6886540" y="4724455"/>
            <a:ext cx="2978134" cy="2730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класс критичности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 " id="138" name="Google Shape;138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86540" y="5174452"/>
            <a:ext cx="2914635" cy="19048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3"/>
          <p:cNvSpPr/>
          <p:nvPr/>
        </p:nvSpPr>
        <p:spPr>
          <a:xfrm>
            <a:off x="6886540" y="5453022"/>
            <a:ext cx="2914635" cy="53333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3"/>
          <p:cNvSpPr/>
          <p:nvPr/>
        </p:nvSpPr>
        <p:spPr>
          <a:xfrm>
            <a:off x="6886539" y="5376832"/>
            <a:ext cx="514348" cy="32380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C3135"/>
                </a:solidFill>
                <a:latin typeface="Arial"/>
                <a:ea typeface="Arial"/>
                <a:cs typeface="Arial"/>
                <a:sym typeface="Arial"/>
              </a:rPr>
              <a:t>162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3"/>
          <p:cNvSpPr/>
          <p:nvPr/>
        </p:nvSpPr>
        <p:spPr>
          <a:xfrm>
            <a:off x="6886540" y="5776830"/>
            <a:ext cx="2978134" cy="2730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внутренних клиента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 " id="142" name="Google Shape;142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86540" y="6226827"/>
            <a:ext cx="2914635" cy="19048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3"/>
          <p:cNvSpPr/>
          <p:nvPr/>
        </p:nvSpPr>
        <p:spPr>
          <a:xfrm>
            <a:off x="6886540" y="6505397"/>
            <a:ext cx="2914635" cy="53333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3"/>
          <p:cNvSpPr/>
          <p:nvPr/>
        </p:nvSpPr>
        <p:spPr>
          <a:xfrm>
            <a:off x="6886540" y="6522540"/>
            <a:ext cx="1037229" cy="23047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C3135"/>
                </a:solidFill>
                <a:latin typeface="Arial"/>
                <a:ea typeface="Arial"/>
                <a:cs typeface="Arial"/>
                <a:sym typeface="Arial"/>
              </a:rPr>
              <a:t>30 +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3"/>
          <p:cNvSpPr/>
          <p:nvPr/>
        </p:nvSpPr>
        <p:spPr>
          <a:xfrm>
            <a:off x="6886540" y="6829206"/>
            <a:ext cx="2978134" cy="2730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внешних клиентов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 " id="146" name="Google Shape;146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86540" y="7279203"/>
            <a:ext cx="2914635" cy="19048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3"/>
          <p:cNvSpPr/>
          <p:nvPr/>
        </p:nvSpPr>
        <p:spPr>
          <a:xfrm>
            <a:off x="6886540" y="7557773"/>
            <a:ext cx="2914635" cy="53333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3"/>
          <p:cNvSpPr/>
          <p:nvPr/>
        </p:nvSpPr>
        <p:spPr>
          <a:xfrm>
            <a:off x="6886540" y="7481583"/>
            <a:ext cx="1142994" cy="32380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C3135"/>
                </a:solidFill>
                <a:latin typeface="Arial"/>
                <a:ea typeface="Arial"/>
                <a:cs typeface="Arial"/>
                <a:sym typeface="Arial"/>
              </a:rPr>
              <a:t>52 млрд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3"/>
          <p:cNvSpPr/>
          <p:nvPr/>
        </p:nvSpPr>
        <p:spPr>
          <a:xfrm>
            <a:off x="6886540" y="7881581"/>
            <a:ext cx="2978134" cy="2730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токенов потребили в 2025 году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 " id="150" name="Google Shape;150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86540" y="8331578"/>
            <a:ext cx="2914635" cy="19048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3"/>
          <p:cNvSpPr/>
          <p:nvPr/>
        </p:nvSpPr>
        <p:spPr>
          <a:xfrm>
            <a:off x="6886540" y="8610148"/>
            <a:ext cx="2914635" cy="53333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3"/>
          <p:cNvSpPr/>
          <p:nvPr/>
        </p:nvSpPr>
        <p:spPr>
          <a:xfrm>
            <a:off x="6886539" y="8533958"/>
            <a:ext cx="2038340" cy="32380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C3135"/>
                </a:solidFill>
                <a:latin typeface="Arial"/>
                <a:ea typeface="Arial"/>
                <a:cs typeface="Arial"/>
                <a:sym typeface="Arial"/>
              </a:rPr>
              <a:t>15 216 ГБ VRAM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3"/>
          <p:cNvSpPr/>
          <p:nvPr/>
        </p:nvSpPr>
        <p:spPr>
          <a:xfrm>
            <a:off x="6886540" y="8933957"/>
            <a:ext cx="2978134" cy="2730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суммарный объём кластера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 " id="154" name="Google Shape;154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515426" y="3657793"/>
            <a:ext cx="8772479" cy="66285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55" name="Google Shape;155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6954412" y="670"/>
            <a:ext cx="1333493" cy="10285661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3"/>
          <p:cNvSpPr/>
          <p:nvPr/>
        </p:nvSpPr>
        <p:spPr>
          <a:xfrm>
            <a:off x="17598934" y="9635541"/>
            <a:ext cx="384173" cy="34603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997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75">
                <a:solidFill>
                  <a:srgbClr val="969FA8"/>
                </a:solidFill>
                <a:latin typeface="Arial"/>
                <a:ea typeface="Arial"/>
                <a:cs typeface="Arial"/>
                <a:sym typeface="Arial"/>
              </a:rPr>
              <a:t>18</a:t>
            </a:r>
            <a:endParaRPr sz="187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 " id="162" name="Google Shape;162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33542" y="5543498"/>
            <a:ext cx="8801054" cy="4742832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4"/>
          <p:cNvSpPr/>
          <p:nvPr/>
        </p:nvSpPr>
        <p:spPr>
          <a:xfrm>
            <a:off x="9143953" y="10193"/>
            <a:ext cx="9143952" cy="10276137"/>
          </a:xfrm>
          <a:prstGeom prst="rect">
            <a:avLst/>
          </a:prstGeom>
          <a:solidFill>
            <a:srgbClr val="F5F5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 " id="164" name="Google Shape;164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48919" y="2486371"/>
            <a:ext cx="7438986" cy="53142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65" name="Google Shape;165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324927" y="1572089"/>
            <a:ext cx="8962978" cy="7150831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4"/>
          <p:cNvSpPr/>
          <p:nvPr/>
        </p:nvSpPr>
        <p:spPr>
          <a:xfrm>
            <a:off x="761996" y="762570"/>
            <a:ext cx="8610555" cy="15999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99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Широкий</a:t>
            </a:r>
            <a:br>
              <a:rPr lang="en-US" sz="5399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5399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выбор LLM</a:t>
            </a:r>
            <a:endParaRPr sz="5399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 " id="167" name="Google Shape;167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954412" y="670"/>
            <a:ext cx="1333493" cy="10285661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4"/>
          <p:cNvSpPr/>
          <p:nvPr/>
        </p:nvSpPr>
        <p:spPr>
          <a:xfrm>
            <a:off x="17589409" y="9635541"/>
            <a:ext cx="393698" cy="34603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997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75">
                <a:solidFill>
                  <a:srgbClr val="969FA8"/>
                </a:solidFill>
                <a:latin typeface="Arial"/>
                <a:ea typeface="Arial"/>
                <a:cs typeface="Arial"/>
                <a:sym typeface="Arial"/>
              </a:rPr>
              <a:t>19</a:t>
            </a:r>
            <a:endParaRPr sz="187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 " id="169" name="Google Shape;169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61997" y="2743512"/>
            <a:ext cx="8191457" cy="1923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4"/>
          <p:cNvSpPr/>
          <p:nvPr/>
        </p:nvSpPr>
        <p:spPr>
          <a:xfrm>
            <a:off x="1066795" y="2743513"/>
            <a:ext cx="7581861" cy="161903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4"/>
          <p:cNvSpPr/>
          <p:nvPr/>
        </p:nvSpPr>
        <p:spPr>
          <a:xfrm>
            <a:off x="1066795" y="2914940"/>
            <a:ext cx="7683460" cy="11015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ChatUl позволяет сравнить</a:t>
            </a:r>
            <a:br>
              <a:rPr lang="en-US" sz="24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на практике, какая модель</a:t>
            </a:r>
            <a:br>
              <a:rPr lang="en-US" sz="24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лучше справляется с задачей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4"/>
          <p:cNvSpPr/>
          <p:nvPr/>
        </p:nvSpPr>
        <p:spPr>
          <a:xfrm>
            <a:off x="1066796" y="4067315"/>
            <a:ext cx="7172287" cy="3714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Либо используйте чат как полноценный рабочий инструмент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 " id="173" name="Google Shape;173;p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61997" y="2743512"/>
            <a:ext cx="66675" cy="599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 " id="179" name="Google Shape;179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33542" y="5543498"/>
            <a:ext cx="8801054" cy="4742832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5"/>
          <p:cNvSpPr/>
          <p:nvPr/>
        </p:nvSpPr>
        <p:spPr>
          <a:xfrm>
            <a:off x="9143953" y="10193"/>
            <a:ext cx="9143952" cy="10276137"/>
          </a:xfrm>
          <a:prstGeom prst="rect">
            <a:avLst/>
          </a:prstGeom>
          <a:solidFill>
            <a:srgbClr val="F5F5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 " id="181" name="Google Shape;181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48919" y="2486371"/>
            <a:ext cx="7438986" cy="53142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82" name="Google Shape;182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324927" y="1572088"/>
            <a:ext cx="8962978" cy="7150833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5"/>
          <p:cNvSpPr/>
          <p:nvPr/>
        </p:nvSpPr>
        <p:spPr>
          <a:xfrm>
            <a:off x="761996" y="762571"/>
            <a:ext cx="8610555" cy="22857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99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Создавайте</a:t>
            </a:r>
            <a:br>
              <a:rPr lang="en-US" sz="5399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5399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ИИ-агентов</a:t>
            </a:r>
            <a:br>
              <a:rPr lang="en-US" sz="5399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5399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без кода</a:t>
            </a:r>
            <a:endParaRPr sz="5399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 " id="184" name="Google Shape;184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954412" y="670"/>
            <a:ext cx="1333493" cy="10285661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5"/>
          <p:cNvSpPr/>
          <p:nvPr/>
        </p:nvSpPr>
        <p:spPr>
          <a:xfrm>
            <a:off x="17579885" y="9635541"/>
            <a:ext cx="403223" cy="34603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997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75">
                <a:solidFill>
                  <a:srgbClr val="969FA8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endParaRPr sz="187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 " id="186" name="Google Shape;186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61997" y="3429224"/>
            <a:ext cx="8191457" cy="195554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5"/>
          <p:cNvSpPr/>
          <p:nvPr/>
        </p:nvSpPr>
        <p:spPr>
          <a:xfrm>
            <a:off x="1066795" y="3429223"/>
            <a:ext cx="7581861" cy="195237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5"/>
          <p:cNvSpPr/>
          <p:nvPr/>
        </p:nvSpPr>
        <p:spPr>
          <a:xfrm>
            <a:off x="1066795" y="3600651"/>
            <a:ext cx="7683460" cy="14349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Конструктор поможет собрать</a:t>
            </a:r>
            <a:br>
              <a:rPr lang="en-US" sz="24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ИИ-агента для поиска</a:t>
            </a:r>
            <a:br>
              <a:rPr lang="en-US" sz="24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информации, анализа документов</a:t>
            </a:r>
            <a:br>
              <a:rPr lang="en-US" sz="24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или поддержки клиентов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5"/>
          <p:cNvSpPr/>
          <p:nvPr/>
        </p:nvSpPr>
        <p:spPr>
          <a:xfrm>
            <a:off x="1066795" y="5086357"/>
            <a:ext cx="6191218" cy="3714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Либо реализуйте другую релевантную для вас задачу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 " id="190" name="Google Shape;190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61997" y="3429223"/>
            <a:ext cx="66675" cy="599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6"/>
          <p:cNvSpPr/>
          <p:nvPr/>
        </p:nvSpPr>
        <p:spPr>
          <a:xfrm>
            <a:off x="0" y="670"/>
            <a:ext cx="18287905" cy="1028566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6"/>
          <p:cNvSpPr/>
          <p:nvPr/>
        </p:nvSpPr>
        <p:spPr>
          <a:xfrm>
            <a:off x="761996" y="762571"/>
            <a:ext cx="12045887" cy="7111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199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Сценарии использования</a:t>
            </a:r>
            <a:endParaRPr sz="4199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6"/>
          <p:cNvSpPr/>
          <p:nvPr/>
        </p:nvSpPr>
        <p:spPr>
          <a:xfrm>
            <a:off x="761997" y="1905422"/>
            <a:ext cx="11429940" cy="754281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6"/>
          <p:cNvSpPr/>
          <p:nvPr/>
        </p:nvSpPr>
        <p:spPr>
          <a:xfrm>
            <a:off x="761997" y="1905422"/>
            <a:ext cx="5667346" cy="754281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6"/>
          <p:cNvSpPr/>
          <p:nvPr/>
        </p:nvSpPr>
        <p:spPr>
          <a:xfrm>
            <a:off x="761997" y="1905422"/>
            <a:ext cx="5667346" cy="3723790"/>
          </a:xfrm>
          <a:prstGeom prst="roundRect">
            <a:avLst>
              <a:gd fmla="val 6077" name="adj"/>
            </a:avLst>
          </a:prstGeom>
          <a:solidFill>
            <a:srgbClr val="FFFFFF"/>
          </a:solidFill>
          <a:ln cap="flat" cmpd="sng" w="25400">
            <a:solidFill>
              <a:srgbClr val="BBC1C7">
                <a:alpha val="50196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6"/>
          <p:cNvSpPr/>
          <p:nvPr/>
        </p:nvSpPr>
        <p:spPr>
          <a:xfrm>
            <a:off x="1066795" y="2210182"/>
            <a:ext cx="5172048" cy="4952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HR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6"/>
          <p:cNvSpPr/>
          <p:nvPr/>
        </p:nvSpPr>
        <p:spPr>
          <a:xfrm>
            <a:off x="838091" y="2972083"/>
            <a:ext cx="5349952" cy="19872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57141" lvl="1" marL="514281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D2023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ИИ-ассистент рекрутера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7141" lvl="1" marL="514281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1D2023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﻿﻿Генерация HR-контента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7141" lvl="1" marL="514281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1D2023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﻿﻿Виртуальный HR/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7141" lvl="1" marL="514281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1D2023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﻿﻿Персонализированные карьерные траектории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7141" lvl="1" marL="514281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1D2023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﻿﻿Анализ интервью для улучшения рекрутинга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7141" lvl="1" marL="514281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1D2023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﻿﻿Классификация HR-документов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7141" lvl="1" marL="514281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1D2023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﻿﻿Поддержка адаптации (онбординг)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 " id="203" name="Google Shape;20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67346" y="2210182"/>
            <a:ext cx="457197" cy="4571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04" name="Google Shape;204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91170" y="2257801"/>
            <a:ext cx="285669" cy="3619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05" name="Google Shape;205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14972" y="2486371"/>
            <a:ext cx="171449" cy="133333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6"/>
          <p:cNvSpPr/>
          <p:nvPr/>
        </p:nvSpPr>
        <p:spPr>
          <a:xfrm>
            <a:off x="761997" y="5724449"/>
            <a:ext cx="5667346" cy="3723790"/>
          </a:xfrm>
          <a:prstGeom prst="roundRect">
            <a:avLst>
              <a:gd fmla="val 6077" name="adj"/>
            </a:avLst>
          </a:prstGeom>
          <a:solidFill>
            <a:srgbClr val="FFFFFF"/>
          </a:solidFill>
          <a:ln cap="flat" cmpd="sng" w="25400">
            <a:solidFill>
              <a:srgbClr val="BBC1C7">
                <a:alpha val="50196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6"/>
          <p:cNvSpPr/>
          <p:nvPr/>
        </p:nvSpPr>
        <p:spPr>
          <a:xfrm>
            <a:off x="1066795" y="6029209"/>
            <a:ext cx="5172048" cy="4952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Юристы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6"/>
          <p:cNvSpPr/>
          <p:nvPr/>
        </p:nvSpPr>
        <p:spPr>
          <a:xfrm>
            <a:off x="838091" y="6791111"/>
            <a:ext cx="5349952" cy="21968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57141" lvl="1" marL="514281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D2023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Анализ и проверка контрактов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7141" lvl="1" marL="514281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1D2023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﻿﻿Юридические исследования и анализ прецедентов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7141" lvl="1" marL="514281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1D2023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﻿﻿Автоматизация подготовки юридических документов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7141" lvl="1" marL="514281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1D2023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﻿﻿Юридический ассистент для сотрудников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7141" lvl="1" marL="514281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1D2023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﻿﻿Due diligence при сделках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7141" lvl="1" marL="514281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1D2023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﻿﻿Классификация документов и извлечение атрибутов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7141" lvl="1" marL="514281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1D2023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﻿﻿Сравнительный анализ нормативных актов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 " id="209" name="Google Shape;20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67346" y="6029210"/>
            <a:ext cx="457197" cy="4571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10" name="Google Shape;210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53070" y="6076828"/>
            <a:ext cx="285749" cy="361903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6"/>
          <p:cNvSpPr/>
          <p:nvPr/>
        </p:nvSpPr>
        <p:spPr>
          <a:xfrm>
            <a:off x="6524591" y="1905422"/>
            <a:ext cx="5667346" cy="754281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6"/>
          <p:cNvSpPr/>
          <p:nvPr/>
        </p:nvSpPr>
        <p:spPr>
          <a:xfrm>
            <a:off x="6524591" y="1905422"/>
            <a:ext cx="5667346" cy="3723790"/>
          </a:xfrm>
          <a:prstGeom prst="roundRect">
            <a:avLst>
              <a:gd fmla="val 6077" name="adj"/>
            </a:avLst>
          </a:prstGeom>
          <a:solidFill>
            <a:srgbClr val="FFFFFF"/>
          </a:solidFill>
          <a:ln cap="flat" cmpd="sng" w="25400">
            <a:solidFill>
              <a:srgbClr val="BBC1C7">
                <a:alpha val="50196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6"/>
          <p:cNvSpPr/>
          <p:nvPr/>
        </p:nvSpPr>
        <p:spPr>
          <a:xfrm>
            <a:off x="6829390" y="2210182"/>
            <a:ext cx="5172048" cy="4952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IT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6"/>
          <p:cNvSpPr/>
          <p:nvPr/>
        </p:nvSpPr>
        <p:spPr>
          <a:xfrm>
            <a:off x="6628537" y="2972083"/>
            <a:ext cx="5322101" cy="21968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57141" lvl="1" marL="514281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D2023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ИТ-ассистент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7141" lvl="1" marL="514281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1D2023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Автоматическая классификация и рохтинг инцидентов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7141" lvl="1" marL="514281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1D2023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﻿﻿Генерация ответов и решений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7141" lvl="1" marL="514281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1D2023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﻿﻿Интеллектуальный поиск в базах знаний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7141" lvl="1" marL="514281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1D2023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﻿﻿Умный помощник разработчика (Copilot)|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7141" lvl="1" marL="514281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1D2023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﻿﻿Автоматизация написания скриптов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7141" lvl="1" marL="514281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1D2023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﻿﻿Генерация отчётов и аналитики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 " id="215" name="Google Shape;21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29941" y="2210182"/>
            <a:ext cx="457197" cy="4571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16" name="Google Shape;216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477566" y="2281610"/>
            <a:ext cx="361948" cy="323808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6"/>
          <p:cNvSpPr/>
          <p:nvPr/>
        </p:nvSpPr>
        <p:spPr>
          <a:xfrm>
            <a:off x="6524591" y="5724449"/>
            <a:ext cx="5667346" cy="3723790"/>
          </a:xfrm>
          <a:prstGeom prst="roundRect">
            <a:avLst>
              <a:gd fmla="val 6077" name="adj"/>
            </a:avLst>
          </a:prstGeom>
          <a:solidFill>
            <a:srgbClr val="FFFFFF"/>
          </a:solidFill>
          <a:ln cap="flat" cmpd="sng" w="25400">
            <a:solidFill>
              <a:srgbClr val="BBC1C7">
                <a:alpha val="50196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6"/>
          <p:cNvSpPr/>
          <p:nvPr/>
        </p:nvSpPr>
        <p:spPr>
          <a:xfrm>
            <a:off x="6829390" y="6029209"/>
            <a:ext cx="5172048" cy="4952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Тендеры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6"/>
          <p:cNvSpPr/>
          <p:nvPr/>
        </p:nvSpPr>
        <p:spPr>
          <a:xfrm>
            <a:off x="6628537" y="6791111"/>
            <a:ext cx="5322101" cy="21968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57141" lvl="1" marL="514281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D2023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﻿﻿Автоматизация анализа тендерной документации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7141" lvl="1" marL="514281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1D2023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﻿﻿Поиск релевантных тендеров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7141" lvl="1" marL="514281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1D2023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﻿﻿Подготовка заявок и шаблонов ответов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7141" lvl="1" marL="514281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1D2023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﻿﻿Оценка рисков поставщиков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7141" lvl="1" marL="514281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1D2023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﻿﻿Суммаризация переговоров и протоколов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7141" lvl="1" marL="514281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1D2023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﻿﻿Прогнозирование результатов тендеров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7141" lvl="1" marL="514281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1D2023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﻿﻿Подготовка документации на базе</a:t>
            </a:r>
            <a:br>
              <a:rPr b="0" i="0" lang="en-US" sz="1500" u="none" cap="none" strike="noStrike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500" u="none" cap="none" strike="noStrike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технического задания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 " id="220" name="Google Shape;22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29941" y="6029210"/>
            <a:ext cx="457197" cy="4571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21" name="Google Shape;221;p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1744264" y="6110161"/>
            <a:ext cx="95250" cy="1333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22" name="Google Shape;222;p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1477565" y="6110161"/>
            <a:ext cx="95250" cy="1333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23" name="Google Shape;223;p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1553766" y="6072067"/>
            <a:ext cx="209549" cy="361903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6"/>
          <p:cNvSpPr/>
          <p:nvPr/>
        </p:nvSpPr>
        <p:spPr>
          <a:xfrm>
            <a:off x="12992033" y="670"/>
            <a:ext cx="5295873" cy="10304708"/>
          </a:xfrm>
          <a:prstGeom prst="rect">
            <a:avLst/>
          </a:prstGeom>
          <a:solidFill>
            <a:srgbClr val="F5F5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6"/>
          <p:cNvSpPr/>
          <p:nvPr/>
        </p:nvSpPr>
        <p:spPr>
          <a:xfrm>
            <a:off x="13763554" y="1905422"/>
            <a:ext cx="3762355" cy="7457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6"/>
          <p:cNvSpPr/>
          <p:nvPr/>
        </p:nvSpPr>
        <p:spPr>
          <a:xfrm>
            <a:off x="13763554" y="1765740"/>
            <a:ext cx="2397112" cy="55872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Эффекты</a:t>
            </a:r>
            <a:endParaRPr sz="3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 " id="227" name="Google Shape;227;p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3763554" y="2781608"/>
            <a:ext cx="3762355" cy="714282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6"/>
          <p:cNvSpPr/>
          <p:nvPr/>
        </p:nvSpPr>
        <p:spPr>
          <a:xfrm>
            <a:off x="13763554" y="2667323"/>
            <a:ext cx="1600192" cy="45714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rgbClr val="26CD58"/>
                </a:solidFill>
                <a:latin typeface="Arial"/>
                <a:ea typeface="Arial"/>
                <a:cs typeface="Arial"/>
                <a:sym typeface="Arial"/>
              </a:rPr>
              <a:t>До 70%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6"/>
          <p:cNvSpPr/>
          <p:nvPr/>
        </p:nvSpPr>
        <p:spPr>
          <a:xfrm>
            <a:off x="13763554" y="3200653"/>
            <a:ext cx="3838555" cy="3714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сокращается время на скрининг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 " id="230" name="Google Shape;230;p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3763554" y="3953030"/>
            <a:ext cx="3762355" cy="1009519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6"/>
          <p:cNvSpPr/>
          <p:nvPr/>
        </p:nvSpPr>
        <p:spPr>
          <a:xfrm>
            <a:off x="13763554" y="3838745"/>
            <a:ext cx="1638291" cy="45714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rgbClr val="26CD58"/>
                </a:solidFill>
                <a:latin typeface="Arial"/>
                <a:ea typeface="Arial"/>
                <a:cs typeface="Arial"/>
                <a:sym typeface="Arial"/>
              </a:rPr>
              <a:t>До 50%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6"/>
          <p:cNvSpPr/>
          <p:nvPr/>
        </p:nvSpPr>
        <p:spPr>
          <a:xfrm>
            <a:off x="13763554" y="4372076"/>
            <a:ext cx="3838555" cy="6666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снижается нагрузка</a:t>
            </a:r>
            <a:b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на сотрудников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 " id="233" name="Google Shape;233;p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3763554" y="5419689"/>
            <a:ext cx="3762355" cy="1304755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6"/>
          <p:cNvSpPr/>
          <p:nvPr/>
        </p:nvSpPr>
        <p:spPr>
          <a:xfrm>
            <a:off x="13763554" y="5305404"/>
            <a:ext cx="3190859" cy="45714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rgbClr val="26CD58"/>
                </a:solidFill>
                <a:latin typeface="Arial"/>
                <a:ea typeface="Arial"/>
                <a:cs typeface="Arial"/>
                <a:sym typeface="Arial"/>
              </a:rPr>
              <a:t>На 60% и более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6"/>
          <p:cNvSpPr/>
          <p:nvPr/>
        </p:nvSpPr>
        <p:spPr>
          <a:xfrm>
            <a:off x="13763554" y="5838734"/>
            <a:ext cx="3838555" cy="9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снижаются юридические риски, сокращается время реакции</a:t>
            </a:r>
            <a:b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на инциденты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 " id="236" name="Google Shape;236;p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3763554" y="7181585"/>
            <a:ext cx="3762355" cy="714282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6"/>
          <p:cNvSpPr/>
          <p:nvPr/>
        </p:nvSpPr>
        <p:spPr>
          <a:xfrm>
            <a:off x="13763554" y="7067300"/>
            <a:ext cx="2876535" cy="45714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rgbClr val="26CD58"/>
                </a:solidFill>
                <a:latin typeface="Arial"/>
                <a:ea typeface="Arial"/>
                <a:cs typeface="Arial"/>
                <a:sym typeface="Arial"/>
              </a:rPr>
              <a:t>Минимизация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6"/>
          <p:cNvSpPr/>
          <p:nvPr/>
        </p:nvSpPr>
        <p:spPr>
          <a:xfrm>
            <a:off x="13763554" y="7600630"/>
            <a:ext cx="3838555" cy="3714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ошибок, простоев, времени ответа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 " id="239" name="Google Shape;239;p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3763554" y="8353007"/>
            <a:ext cx="3762355" cy="1009519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6"/>
          <p:cNvSpPr/>
          <p:nvPr/>
        </p:nvSpPr>
        <p:spPr>
          <a:xfrm>
            <a:off x="13763554" y="8238722"/>
            <a:ext cx="2200264" cy="45714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rgbClr val="26CD58"/>
                </a:solidFill>
                <a:latin typeface="Arial"/>
                <a:ea typeface="Arial"/>
                <a:cs typeface="Arial"/>
                <a:sym typeface="Arial"/>
              </a:rPr>
              <a:t>Ускорение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6"/>
          <p:cNvSpPr/>
          <p:nvPr/>
        </p:nvSpPr>
        <p:spPr>
          <a:xfrm>
            <a:off x="13763554" y="8772053"/>
            <a:ext cx="3838555" cy="6666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обработки заявок, поиска</a:t>
            </a:r>
            <a:b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и подготовки информации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 " id="242" name="Google Shape;242;p6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6954412" y="670"/>
            <a:ext cx="1333493" cy="10285661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6"/>
          <p:cNvSpPr/>
          <p:nvPr/>
        </p:nvSpPr>
        <p:spPr>
          <a:xfrm>
            <a:off x="17340943" y="9610144"/>
            <a:ext cx="642163" cy="37142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997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75">
                <a:solidFill>
                  <a:srgbClr val="969FA8"/>
                </a:solidFill>
                <a:latin typeface="Arial"/>
                <a:ea typeface="Arial"/>
                <a:cs typeface="Arial"/>
                <a:sym typeface="Arial"/>
              </a:rPr>
              <a:t>23</a:t>
            </a:r>
            <a:endParaRPr sz="187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7"/>
          <p:cNvSpPr/>
          <p:nvPr/>
        </p:nvSpPr>
        <p:spPr>
          <a:xfrm>
            <a:off x="0" y="670"/>
            <a:ext cx="18287905" cy="1028566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7"/>
          <p:cNvSpPr/>
          <p:nvPr/>
        </p:nvSpPr>
        <p:spPr>
          <a:xfrm>
            <a:off x="761996" y="762571"/>
            <a:ext cx="12045887" cy="7111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199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Сценарии использования</a:t>
            </a:r>
            <a:endParaRPr sz="4199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7"/>
          <p:cNvSpPr/>
          <p:nvPr/>
        </p:nvSpPr>
        <p:spPr>
          <a:xfrm>
            <a:off x="761997" y="1905422"/>
            <a:ext cx="11429940" cy="754281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7"/>
          <p:cNvSpPr/>
          <p:nvPr/>
        </p:nvSpPr>
        <p:spPr>
          <a:xfrm>
            <a:off x="761997" y="1905422"/>
            <a:ext cx="5667346" cy="754281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7"/>
          <p:cNvSpPr/>
          <p:nvPr/>
        </p:nvSpPr>
        <p:spPr>
          <a:xfrm>
            <a:off x="761997" y="1905422"/>
            <a:ext cx="5667346" cy="3723790"/>
          </a:xfrm>
          <a:prstGeom prst="roundRect">
            <a:avLst>
              <a:gd fmla="val 6077" name="adj"/>
            </a:avLst>
          </a:prstGeom>
          <a:solidFill>
            <a:srgbClr val="FFFFFF"/>
          </a:solidFill>
          <a:ln cap="flat" cmpd="sng" w="25400">
            <a:solidFill>
              <a:srgbClr val="BBC1C7">
                <a:alpha val="50196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7"/>
          <p:cNvSpPr/>
          <p:nvPr/>
        </p:nvSpPr>
        <p:spPr>
          <a:xfrm>
            <a:off x="1066795" y="2210182"/>
            <a:ext cx="5172048" cy="4952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Аудит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7"/>
          <p:cNvSpPr/>
          <p:nvPr/>
        </p:nvSpPr>
        <p:spPr>
          <a:xfrm>
            <a:off x="777139" y="2972083"/>
            <a:ext cx="5410904" cy="21968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57141" lvl="1" marL="514281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D2023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Анализ договоров и извлечение ключевых условий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7141" lvl="1" marL="514281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1D2023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﻿﻿Автоматизация проверки финансовой отчётности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7141" lvl="1" marL="514281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1D2023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﻿﻿Генерация и проверка аудиторской документации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7141" lvl="1" marL="514281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1D2023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﻿﻿Анализ записей переговоров и коммуникаций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7141" lvl="1" marL="514281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1D2023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﻿﻿Поддержка аудиторов: ИИ-ассистент аудитора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7141" lvl="1" marL="514281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1D2023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﻿﻿Анализ рисков на основе</a:t>
            </a:r>
            <a:br>
              <a:rPr b="0" i="0" lang="en-US" sz="1500" u="none" cap="none" strike="noStrike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500" u="none" cap="none" strike="noStrike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неструктурированных данных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7141" lvl="1" marL="514281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1D2023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﻿﻿Генерация аналитических запросов и отчётов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 " id="256" name="Google Shape;256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67346" y="2210182"/>
            <a:ext cx="457197" cy="4571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57" name="Google Shape;257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14971" y="2257801"/>
            <a:ext cx="342898" cy="3428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58" name="Google Shape;258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81669" y="2524466"/>
            <a:ext cx="85724" cy="85714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7"/>
          <p:cNvSpPr/>
          <p:nvPr/>
        </p:nvSpPr>
        <p:spPr>
          <a:xfrm>
            <a:off x="761997" y="5724449"/>
            <a:ext cx="5667346" cy="3723790"/>
          </a:xfrm>
          <a:prstGeom prst="roundRect">
            <a:avLst>
              <a:gd fmla="val 6077" name="adj"/>
            </a:avLst>
          </a:prstGeom>
          <a:solidFill>
            <a:srgbClr val="FFFFFF"/>
          </a:solidFill>
          <a:ln cap="flat" cmpd="sng" w="25400">
            <a:solidFill>
              <a:srgbClr val="BBC1C7">
                <a:alpha val="50196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7"/>
          <p:cNvSpPr/>
          <p:nvPr/>
        </p:nvSpPr>
        <p:spPr>
          <a:xfrm>
            <a:off x="1066795" y="6029209"/>
            <a:ext cx="5172048" cy="4952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Логистика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7"/>
          <p:cNvSpPr/>
          <p:nvPr/>
        </p:nvSpPr>
        <p:spPr>
          <a:xfrm>
            <a:off x="777139" y="6791111"/>
            <a:ext cx="5410904" cy="14158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57141" lvl="1" marL="514281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D2023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Автоматизация документооборота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7141" lvl="1" marL="514281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1D2023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﻿﻿Оптимизация маршрутов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7141" lvl="1" marL="514281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1D2023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﻿﻿ИИ-консьерж для клиентов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7141" lvl="1" marL="514281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1D2023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﻿﻿Интеграция с ERP/CRM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7141" lvl="1" marL="514281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1D2023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﻿﻿Прогнозирование спроса и оптимизация запасов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 " id="262" name="Google Shape;262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67346" y="6029210"/>
            <a:ext cx="457197" cy="4571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63" name="Google Shape;263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72120" y="6308570"/>
            <a:ext cx="285749" cy="952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64" name="Google Shape;264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714971" y="6118095"/>
            <a:ext cx="361948" cy="247618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7"/>
          <p:cNvSpPr/>
          <p:nvPr/>
        </p:nvSpPr>
        <p:spPr>
          <a:xfrm>
            <a:off x="6524591" y="1905422"/>
            <a:ext cx="5667346" cy="754281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7"/>
          <p:cNvSpPr/>
          <p:nvPr/>
        </p:nvSpPr>
        <p:spPr>
          <a:xfrm>
            <a:off x="6524591" y="1905422"/>
            <a:ext cx="5667346" cy="3723790"/>
          </a:xfrm>
          <a:prstGeom prst="roundRect">
            <a:avLst>
              <a:gd fmla="val 6077" name="adj"/>
            </a:avLst>
          </a:prstGeom>
          <a:solidFill>
            <a:srgbClr val="FFFFFF"/>
          </a:solidFill>
          <a:ln cap="flat" cmpd="sng" w="25400">
            <a:solidFill>
              <a:srgbClr val="BBC1C7">
                <a:alpha val="50196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7"/>
          <p:cNvSpPr/>
          <p:nvPr/>
        </p:nvSpPr>
        <p:spPr>
          <a:xfrm>
            <a:off x="6829390" y="2210182"/>
            <a:ext cx="5172048" cy="4952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Снабжение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7"/>
          <p:cNvSpPr/>
          <p:nvPr/>
        </p:nvSpPr>
        <p:spPr>
          <a:xfrm>
            <a:off x="6613299" y="2972083"/>
            <a:ext cx="5337339" cy="19872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57141" lvl="1" marL="514281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D2023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Автоматическая обработка RFQ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7141" lvl="1" marL="514281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1D2023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﻿﻿Валидация контрактов и документов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7141" lvl="1" marL="514281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1D2023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﻿﻿Прогнозирование сбоев поставок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7141" lvl="1" marL="514281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1D2023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﻿﻿Управление инцидентами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7141" lvl="1" marL="514281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1D2023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﻿﻿Анализ поставщиков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7141" lvl="1" marL="514281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1D2023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﻿﻿Интеграция с ERP-системами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7141" lvl="1" marL="514281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1D2023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﻿﻿Чат-бот для поставщиков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 " id="269" name="Google Shape;269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29941" y="2210182"/>
            <a:ext cx="457197" cy="4571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70" name="Google Shape;270;p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1477566" y="2257801"/>
            <a:ext cx="361948" cy="3619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71" name="Google Shape;271;p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1572816" y="2333991"/>
            <a:ext cx="171449" cy="761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72" name="Google Shape;272;p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1496616" y="2257801"/>
            <a:ext cx="323848" cy="266665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7"/>
          <p:cNvSpPr/>
          <p:nvPr/>
        </p:nvSpPr>
        <p:spPr>
          <a:xfrm>
            <a:off x="6524591" y="5724449"/>
            <a:ext cx="5667346" cy="3723790"/>
          </a:xfrm>
          <a:prstGeom prst="roundRect">
            <a:avLst>
              <a:gd fmla="val 6077" name="adj"/>
            </a:avLst>
          </a:prstGeom>
          <a:solidFill>
            <a:srgbClr val="FFFFFF"/>
          </a:solidFill>
          <a:ln cap="flat" cmpd="sng" w="25400">
            <a:solidFill>
              <a:srgbClr val="BBC1C7">
                <a:alpha val="50196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7"/>
          <p:cNvSpPr/>
          <p:nvPr/>
        </p:nvSpPr>
        <p:spPr>
          <a:xfrm>
            <a:off x="6829390" y="6029209"/>
            <a:ext cx="5172048" cy="4952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Другое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7"/>
          <p:cNvSpPr/>
          <p:nvPr/>
        </p:nvSpPr>
        <p:spPr>
          <a:xfrm>
            <a:off x="6600439" y="6791111"/>
            <a:ext cx="5654998" cy="24063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57141" lvl="1" marL="514281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D2023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Предиктивное обслуживание</a:t>
            </a:r>
            <a:br>
              <a:rPr b="0" i="0" lang="en-US" sz="1500" u="none" cap="none" strike="noStrike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500" u="none" cap="none" strike="noStrike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(анализ данных с сенсоров)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7141" lvl="1" marL="514281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1D2023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﻿﻿Анализ и проверка различных гипотез («а что, если»)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7141" lvl="1" marL="514281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1D2023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﻿﻿Повышение квалификации сотрудников, персонализированное обучение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7141" lvl="1" marL="514281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1D2023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﻿﻿«Диалог с данными»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7141" lvl="1" marL="514281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1D2023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﻿﻿Автоматизация роботизации процессов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7141" lvl="1" marL="514281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1D2023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﻿﻿Расшифровка аудиозаписей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7141" lvl="1" marL="514281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1D2023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﻿﻿Подбор схожих по смыслу текстовых документов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 " id="276" name="Google Shape;276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29941" y="6029210"/>
            <a:ext cx="457197" cy="4571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77" name="Google Shape;277;p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1477566" y="6076828"/>
            <a:ext cx="361948" cy="3619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78" name="Google Shape;278;p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1572816" y="6210161"/>
            <a:ext cx="171449" cy="114285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7"/>
          <p:cNvSpPr/>
          <p:nvPr/>
        </p:nvSpPr>
        <p:spPr>
          <a:xfrm>
            <a:off x="12992033" y="670"/>
            <a:ext cx="5295873" cy="10304708"/>
          </a:xfrm>
          <a:prstGeom prst="rect">
            <a:avLst/>
          </a:prstGeom>
          <a:solidFill>
            <a:srgbClr val="F5F5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7"/>
          <p:cNvSpPr/>
          <p:nvPr/>
        </p:nvSpPr>
        <p:spPr>
          <a:xfrm>
            <a:off x="13763554" y="1905422"/>
            <a:ext cx="3762355" cy="754281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7"/>
          <p:cNvSpPr/>
          <p:nvPr/>
        </p:nvSpPr>
        <p:spPr>
          <a:xfrm>
            <a:off x="13763554" y="1765740"/>
            <a:ext cx="2397112" cy="55872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Эффекты</a:t>
            </a:r>
            <a:endParaRPr sz="3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 " id="282" name="Google Shape;282;p7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3763554" y="2739699"/>
            <a:ext cx="3762355" cy="1009519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7"/>
          <p:cNvSpPr/>
          <p:nvPr/>
        </p:nvSpPr>
        <p:spPr>
          <a:xfrm>
            <a:off x="13763554" y="2625414"/>
            <a:ext cx="1657341" cy="45714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rgbClr val="26CD58"/>
                </a:solidFill>
                <a:latin typeface="Arial"/>
                <a:ea typeface="Arial"/>
                <a:cs typeface="Arial"/>
                <a:sym typeface="Arial"/>
              </a:rPr>
              <a:t>До 80%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7"/>
          <p:cNvSpPr/>
          <p:nvPr/>
        </p:nvSpPr>
        <p:spPr>
          <a:xfrm>
            <a:off x="13763554" y="3158745"/>
            <a:ext cx="3838555" cy="6666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сокращается время проверки договоров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 " id="285" name="Google Shape;285;p7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3763554" y="4164459"/>
            <a:ext cx="3762355" cy="714282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7"/>
          <p:cNvSpPr/>
          <p:nvPr/>
        </p:nvSpPr>
        <p:spPr>
          <a:xfrm>
            <a:off x="13763554" y="4050174"/>
            <a:ext cx="2124064" cy="45714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rgbClr val="26CD58"/>
                </a:solidFill>
                <a:latin typeface="Arial"/>
                <a:ea typeface="Arial"/>
                <a:cs typeface="Arial"/>
                <a:sym typeface="Arial"/>
              </a:rPr>
              <a:t>Снижение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7"/>
          <p:cNvSpPr/>
          <p:nvPr/>
        </p:nvSpPr>
        <p:spPr>
          <a:xfrm>
            <a:off x="13763554" y="4583504"/>
            <a:ext cx="3838555" cy="3714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риска несоответствия стандартам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 " id="288" name="Google Shape;288;p7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3763554" y="5293974"/>
            <a:ext cx="3762355" cy="1009519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7"/>
          <p:cNvSpPr/>
          <p:nvPr/>
        </p:nvSpPr>
        <p:spPr>
          <a:xfrm>
            <a:off x="13763554" y="5179689"/>
            <a:ext cx="2085964" cy="45714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rgbClr val="26CD58"/>
                </a:solidFill>
                <a:latin typeface="Arial"/>
                <a:ea typeface="Arial"/>
                <a:cs typeface="Arial"/>
                <a:sym typeface="Arial"/>
              </a:rPr>
              <a:t>Экономия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7"/>
          <p:cNvSpPr/>
          <p:nvPr/>
        </p:nvSpPr>
        <p:spPr>
          <a:xfrm>
            <a:off x="13763554" y="5713019"/>
            <a:ext cx="3838555" cy="6666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времени аудиторов</a:t>
            </a:r>
            <a:b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на рутинную документацию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 " id="291" name="Google Shape;291;p7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3763554" y="6718734"/>
            <a:ext cx="3762355" cy="1304755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7"/>
          <p:cNvSpPr/>
          <p:nvPr/>
        </p:nvSpPr>
        <p:spPr>
          <a:xfrm>
            <a:off x="13763554" y="6604449"/>
            <a:ext cx="2200264" cy="45714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rgbClr val="26CD58"/>
                </a:solidFill>
                <a:latin typeface="Arial"/>
                <a:ea typeface="Arial"/>
                <a:cs typeface="Arial"/>
                <a:sym typeface="Arial"/>
              </a:rPr>
              <a:t>Ускорение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7"/>
          <p:cNvSpPr/>
          <p:nvPr/>
        </p:nvSpPr>
        <p:spPr>
          <a:xfrm>
            <a:off x="13763554" y="7137779"/>
            <a:ext cx="3838555" cy="9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поиска информации и принятия решений, получения данных</a:t>
            </a:r>
            <a:b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и их анализа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 " id="294" name="Google Shape;294;p7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3763554" y="8438721"/>
            <a:ext cx="3762355" cy="1009519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7"/>
          <p:cNvSpPr/>
          <p:nvPr/>
        </p:nvSpPr>
        <p:spPr>
          <a:xfrm>
            <a:off x="13763554" y="8324436"/>
            <a:ext cx="1657341" cy="45714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rgbClr val="26CD58"/>
                </a:solidFill>
                <a:latin typeface="Arial"/>
                <a:ea typeface="Arial"/>
                <a:cs typeface="Arial"/>
                <a:sym typeface="Arial"/>
              </a:rPr>
              <a:t>До 40%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7"/>
          <p:cNvSpPr/>
          <p:nvPr/>
        </p:nvSpPr>
        <p:spPr>
          <a:xfrm>
            <a:off x="13763554" y="8857766"/>
            <a:ext cx="3838555" cy="6666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снижаются риски</a:t>
            </a:r>
            <a:b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по проверке контрактов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 " id="297" name="Google Shape;297;p7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6954412" y="670"/>
            <a:ext cx="1333493" cy="10285661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7"/>
          <p:cNvSpPr/>
          <p:nvPr/>
        </p:nvSpPr>
        <p:spPr>
          <a:xfrm>
            <a:off x="17210314" y="9610144"/>
            <a:ext cx="772793" cy="37142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997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75">
                <a:solidFill>
                  <a:srgbClr val="969FA8"/>
                </a:solidFill>
                <a:latin typeface="Arial"/>
                <a:ea typeface="Arial"/>
                <a:cs typeface="Arial"/>
                <a:sym typeface="Arial"/>
              </a:rPr>
              <a:t>24</a:t>
            </a:r>
            <a:endParaRPr sz="187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04" name="Google Shape;304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05" name="Google Shape;305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4933950"/>
            <a:ext cx="6037243" cy="5353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06" name="Google Shape;306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972856" y="0"/>
            <a:ext cx="4315144" cy="45719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07" name="Google Shape;307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28750" y="3524250"/>
            <a:ext cx="15420975" cy="3238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08" name="Google Shape;308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6954500" y="0"/>
            <a:ext cx="13335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8"/>
          <p:cNvSpPr/>
          <p:nvPr/>
        </p:nvSpPr>
        <p:spPr>
          <a:xfrm>
            <a:off x="704849" y="3524250"/>
            <a:ext cx="16868775" cy="20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1667"/>
              </a:lnSpc>
              <a:spcBef>
                <a:spcPts val="0"/>
              </a:spcBef>
              <a:spcAft>
                <a:spcPts val="0"/>
              </a:spcAft>
              <a:buClr>
                <a:srgbClr val="FF0033"/>
              </a:buClr>
              <a:buSzPts val="7500"/>
              <a:buFont typeface="Arial"/>
              <a:buNone/>
            </a:pPr>
            <a:r>
              <a:rPr lang="en-US" sz="7500">
                <a:solidFill>
                  <a:srgbClr val="FF0033"/>
                </a:solidFill>
                <a:latin typeface="Arial"/>
                <a:ea typeface="Arial"/>
                <a:cs typeface="Arial"/>
                <a:sym typeface="Arial"/>
              </a:rPr>
              <a:t>0,40 ₽ за 1000 токенов —</a:t>
            </a:r>
            <a:r>
              <a:rPr lang="en-US" sz="75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дорого или дешево?</a:t>
            </a:r>
            <a:endParaRPr sz="7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8"/>
          <p:cNvSpPr/>
          <p:nvPr/>
        </p:nvSpPr>
        <p:spPr>
          <a:xfrm>
            <a:off x="1419225" y="6381750"/>
            <a:ext cx="15440025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1667"/>
              </a:lnSpc>
              <a:spcBef>
                <a:spcPts val="0"/>
              </a:spcBef>
              <a:spcAft>
                <a:spcPts val="0"/>
              </a:spcAft>
              <a:buClr>
                <a:srgbClr val="434A51"/>
              </a:buClr>
              <a:buSzPts val="2700"/>
              <a:buFont typeface="Arial"/>
              <a:buNone/>
            </a:pPr>
            <a:r>
              <a:rPr lang="en-US" sz="27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Давайте разбираться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8"/>
          <p:cNvSpPr/>
          <p:nvPr/>
        </p:nvSpPr>
        <p:spPr>
          <a:xfrm>
            <a:off x="17079687" y="9568543"/>
            <a:ext cx="903514" cy="41365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1667"/>
              </a:lnSpc>
              <a:spcBef>
                <a:spcPts val="0"/>
              </a:spcBef>
              <a:spcAft>
                <a:spcPts val="0"/>
              </a:spcAft>
              <a:buClr>
                <a:srgbClr val="969FA8"/>
              </a:buClr>
              <a:buSzPts val="1875"/>
              <a:buFont typeface="Arial"/>
              <a:buNone/>
            </a:pPr>
            <a:r>
              <a:rPr lang="en-US" sz="1875">
                <a:solidFill>
                  <a:srgbClr val="969FA8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endParaRPr sz="187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8"/>
          <p:cNvSpPr/>
          <p:nvPr/>
        </p:nvSpPr>
        <p:spPr>
          <a:xfrm>
            <a:off x="856592" y="331910"/>
            <a:ext cx="14456979" cy="28604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Как не сжечь бюджет на собственной LLM инфраструктуре</a:t>
            </a: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0D0D"/>
        </a:solidFill>
      </p:bgPr>
    </p:bg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18" name="Google Shape;318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19" name="Google Shape;319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24400" y="714375"/>
            <a:ext cx="13563600" cy="9572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20" name="Google Shape;320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2000" y="5067300"/>
            <a:ext cx="559117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21" name="Google Shape;321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954500" y="0"/>
            <a:ext cx="13335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9"/>
          <p:cNvSpPr/>
          <p:nvPr/>
        </p:nvSpPr>
        <p:spPr>
          <a:xfrm>
            <a:off x="762000" y="762000"/>
            <a:ext cx="10429875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rgbClr val="1D2023"/>
              </a:buClr>
              <a:buSzPts val="5400"/>
              <a:buFont typeface="Arial"/>
              <a:buNone/>
            </a:pPr>
            <a:r>
              <a:rPr lang="en-US" sz="54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Знакомьтесь, Олег</a:t>
            </a:r>
            <a:endParaRPr sz="5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9"/>
          <p:cNvSpPr/>
          <p:nvPr/>
        </p:nvSpPr>
        <p:spPr>
          <a:xfrm>
            <a:off x="762000" y="1676400"/>
            <a:ext cx="10429875" cy="400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1D2023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Рассказываем историю Олега и какие задачи стоят перед ним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9"/>
          <p:cNvSpPr/>
          <p:nvPr/>
        </p:nvSpPr>
        <p:spPr>
          <a:xfrm>
            <a:off x="762000" y="2647950"/>
            <a:ext cx="8410575" cy="1962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434A51"/>
              </a:buClr>
              <a:buSzPts val="1800"/>
              <a:buFont typeface="Arial"/>
              <a:buNone/>
            </a:pPr>
            <a:r>
              <a:rPr b="1"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Олег — менеджер</a:t>
            </a:r>
            <a: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 в компании в IT отделе.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9"/>
          <p:cNvSpPr/>
          <p:nvPr/>
        </p:nvSpPr>
        <p:spPr>
          <a:xfrm>
            <a:off x="1680679" y="5448300"/>
            <a:ext cx="3342873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1667"/>
              </a:lnSpc>
              <a:spcBef>
                <a:spcPts val="0"/>
              </a:spcBef>
              <a:spcAft>
                <a:spcPts val="0"/>
              </a:spcAft>
              <a:buClr>
                <a:srgbClr val="1D2023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Сделать RAG по FAQ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9"/>
          <p:cNvSpPr/>
          <p:nvPr/>
        </p:nvSpPr>
        <p:spPr>
          <a:xfrm>
            <a:off x="1680679" y="5965914"/>
            <a:ext cx="4865605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1667"/>
              </a:lnSpc>
              <a:spcBef>
                <a:spcPts val="0"/>
              </a:spcBef>
              <a:spcAft>
                <a:spcPts val="0"/>
              </a:spcAft>
              <a:buClr>
                <a:srgbClr val="1D2023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Сделать решение надежным, 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для клиентов же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9"/>
          <p:cNvSpPr/>
          <p:nvPr/>
        </p:nvSpPr>
        <p:spPr>
          <a:xfrm>
            <a:off x="1680678" y="6757306"/>
            <a:ext cx="5139221" cy="742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1667"/>
              </a:lnSpc>
              <a:spcBef>
                <a:spcPts val="0"/>
              </a:spcBef>
              <a:spcAft>
                <a:spcPts val="0"/>
              </a:spcAft>
              <a:buClr>
                <a:srgbClr val="1D2023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Много денег не тратить, 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FAQ не продать клиенту, 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1D2023"/>
                </a:solidFill>
                <a:latin typeface="Arial"/>
                <a:ea typeface="Arial"/>
                <a:cs typeface="Arial"/>
                <a:sym typeface="Arial"/>
              </a:rPr>
              <a:t>ставка кусается, в мире кризис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9"/>
          <p:cNvSpPr/>
          <p:nvPr/>
        </p:nvSpPr>
        <p:spPr>
          <a:xfrm>
            <a:off x="17373600" y="9572625"/>
            <a:ext cx="609600" cy="40957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1667"/>
              </a:lnSpc>
              <a:spcBef>
                <a:spcPts val="0"/>
              </a:spcBef>
              <a:spcAft>
                <a:spcPts val="0"/>
              </a:spcAft>
              <a:buClr>
                <a:srgbClr val="969FA8"/>
              </a:buClr>
              <a:buSzPts val="1875"/>
              <a:buFont typeface="Arial"/>
              <a:buNone/>
            </a:pPr>
            <a:r>
              <a:rPr lang="en-US" sz="1875">
                <a:solidFill>
                  <a:srgbClr val="969FA8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endParaRPr sz="187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9"/>
          <p:cNvSpPr/>
          <p:nvPr/>
        </p:nvSpPr>
        <p:spPr>
          <a:xfrm>
            <a:off x="762000" y="3128963"/>
            <a:ext cx="8410575" cy="1962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85750" lvl="0" marL="285750" marR="0" rt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434A5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Недавно к нему пришел руководитель, и сказал, 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что </a:t>
            </a:r>
            <a:r>
              <a:rPr b="1"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нужно срочно внедрять LLM </a:t>
            </a:r>
            <a: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в процессы компании</a:t>
            </a:r>
            <a:b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Руководитель слышал, что RAG — это круто, </a:t>
            </a:r>
            <a: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и искуственный 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интеллект может позволить пользователям делать поиск 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434A51"/>
                </a:solidFill>
                <a:latin typeface="Arial"/>
                <a:ea typeface="Arial"/>
                <a:cs typeface="Arial"/>
                <a:sym typeface="Arial"/>
              </a:rPr>
              <a:t>по документам с использованием естественного языка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2025-12-08T14:05:57Z</dcterms:created>
  <dc:creator>PptxGenJS</dc:creator>
</cp:coreProperties>
</file>