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7"/>
  </p:notesMasterIdLst>
  <p:sldIdLst>
    <p:sldId id="256" r:id="rId3"/>
    <p:sldId id="465" r:id="rId4"/>
    <p:sldId id="470" r:id="rId5"/>
    <p:sldId id="466" r:id="rId6"/>
    <p:sldId id="471" r:id="rId7"/>
    <p:sldId id="472" r:id="rId8"/>
    <p:sldId id="440" r:id="rId9"/>
    <p:sldId id="459" r:id="rId10"/>
    <p:sldId id="475" r:id="rId11"/>
    <p:sldId id="476" r:id="rId12"/>
    <p:sldId id="269" r:id="rId13"/>
    <p:sldId id="283" r:id="rId14"/>
    <p:sldId id="270" r:id="rId15"/>
    <p:sldId id="373" r:id="rId16"/>
    <p:sldId id="474" r:id="rId17"/>
    <p:sldId id="276" r:id="rId18"/>
    <p:sldId id="277" r:id="rId19"/>
    <p:sldId id="274" r:id="rId20"/>
    <p:sldId id="473" r:id="rId21"/>
    <p:sldId id="272" r:id="rId22"/>
    <p:sldId id="463" r:id="rId23"/>
    <p:sldId id="446" r:id="rId24"/>
    <p:sldId id="464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7E8"/>
    <a:srgbClr val="1D4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поездок в город Екатеринбург, млн человек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1.7</c:v>
                </c:pt>
                <c:pt idx="1">
                  <c:v>1.6</c:v>
                </c:pt>
                <c:pt idx="2">
                  <c:v>1.9</c:v>
                </c:pt>
                <c:pt idx="3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C5-4D6D-BE25-4713E878B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595367967"/>
        <c:axId val="1360513663"/>
      </c:barChart>
      <c:catAx>
        <c:axId val="159536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360513663"/>
        <c:crosses val="autoZero"/>
        <c:auto val="1"/>
        <c:lblAlgn val="ctr"/>
        <c:lblOffset val="100"/>
        <c:noMultiLvlLbl val="0"/>
      </c:catAx>
      <c:valAx>
        <c:axId val="1360513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59536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Турпоток в город Екатеринбург, млн человек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1.5</c:v>
                </c:pt>
                <c:pt idx="1">
                  <c:v>1.4</c:v>
                </c:pt>
                <c:pt idx="2">
                  <c:v>1.7</c:v>
                </c:pt>
                <c:pt idx="3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4E-4580-B7B9-727C76E04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595367967"/>
        <c:axId val="1360513663"/>
      </c:barChart>
      <c:catAx>
        <c:axId val="159536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360513663"/>
        <c:crosses val="autoZero"/>
        <c:auto val="1"/>
        <c:lblAlgn val="ctr"/>
        <c:lblOffset val="100"/>
        <c:noMultiLvlLbl val="0"/>
      </c:catAx>
      <c:valAx>
        <c:axId val="1360513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59536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Турпоток в Свердловскую обл. (КСР), млн человек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1.5</c:v>
                </c:pt>
                <c:pt idx="1">
                  <c:v>2.1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BA-4734-9955-DB506DDD81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595367967"/>
        <c:axId val="1360513663"/>
      </c:barChart>
      <c:catAx>
        <c:axId val="159536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360513663"/>
        <c:crosses val="autoZero"/>
        <c:auto val="1"/>
        <c:lblAlgn val="ctr"/>
        <c:lblOffset val="100"/>
        <c:noMultiLvlLbl val="0"/>
      </c:catAx>
      <c:valAx>
        <c:axId val="1360513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59536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поездок в Свердловскую обл., млн человек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3.1</c:v>
                </c:pt>
                <c:pt idx="1">
                  <c:v>3.2</c:v>
                </c:pt>
                <c:pt idx="2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35-475E-8C6E-EE2EC28FBA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595367967"/>
        <c:axId val="1360513663"/>
      </c:barChart>
      <c:catAx>
        <c:axId val="159536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360513663"/>
        <c:crosses val="autoZero"/>
        <c:auto val="1"/>
        <c:lblAlgn val="ctr"/>
        <c:lblOffset val="100"/>
        <c:noMultiLvlLbl val="0"/>
      </c:catAx>
      <c:valAx>
        <c:axId val="1360513663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59536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r>
              <a:rPr lang="ru-RU" dirty="0">
                <a:latin typeface="Bahnschrift SemiBold" panose="020B0502040204020203" pitchFamily="34" charset="0"/>
              </a:rPr>
              <a:t>Туристы с детьми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Туристы с детьми,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D6E-4F65-BCE7-91513C5273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D6E-4F65-BCE7-91513C52733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 детьми</c:v>
                </c:pt>
                <c:pt idx="1">
                  <c:v>Без детей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6E-4F65-BCE7-91513C52733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r>
              <a:rPr lang="ru-RU" dirty="0">
                <a:latin typeface="Bahnschrift SemiBold" panose="020B0502040204020203" pitchFamily="34" charset="0"/>
              </a:rPr>
              <a:t>Частота поездок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Частота поездок, ед.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51B-4081-952C-699CEDE273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51B-4081-952C-699CEDE273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7EF-4BE2-88B6-4569881E114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1 поездка</c:v>
                </c:pt>
                <c:pt idx="1">
                  <c:v>2 - 3 поездки</c:v>
                </c:pt>
                <c:pt idx="2">
                  <c:v>Более 3 поездок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71</c:v>
                </c:pt>
                <c:pt idx="1">
                  <c:v>23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1B-4081-952C-699CEDE273A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r>
              <a:rPr lang="ru-RU" dirty="0">
                <a:latin typeface="Bahnschrift SemiBold" panose="020B0502040204020203" pitchFamily="34" charset="0"/>
              </a:rPr>
              <a:t>Пол туристов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 туристов,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83-4010-8B14-F465DD5005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83-4010-8B14-F465DD5005E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32-45A6-8EDB-AABA227AAF5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B77CA-D0B3-417F-9E26-9D5E31BED0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51EEB-33FE-4CBF-AB70-47D18D549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52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7C4F-70B0-40A1-B30E-DA7C561E7FC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7C4F-70B0-40A1-B30E-DA7C561E7FC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23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76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49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868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">
  <p:cSld name="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482851" y="520680"/>
            <a:ext cx="10874375" cy="1008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aleway"/>
              <a:buNone/>
              <a:defRPr sz="3200" b="1" i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938214" y="1930402"/>
            <a:ext cx="4691062" cy="381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marR="0" lvl="0" indent="-2286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46" marR="0" lvl="1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69" marR="0" lvl="2" indent="-35561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91" marR="0" lvl="3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114" marR="0" lvl="4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2"/>
          </p:nvPr>
        </p:nvSpPr>
        <p:spPr>
          <a:xfrm>
            <a:off x="6110288" y="1930402"/>
            <a:ext cx="2647950" cy="381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marR="0" lvl="0" indent="-2286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46" marR="0" lvl="1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69" marR="0" lvl="2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91" marR="0" lvl="3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114" marR="0" lvl="4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3"/>
          </p:nvPr>
        </p:nvSpPr>
        <p:spPr>
          <a:xfrm>
            <a:off x="9129712" y="1941514"/>
            <a:ext cx="2643188" cy="378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marR="0" lvl="0" indent="-2286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46" marR="0" lvl="1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69" marR="0" lvl="2" indent="-35561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91" marR="0" lvl="3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114" marR="0" lvl="4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39" name="Google Shape;39;p16"/>
          <p:cNvCxnSpPr/>
          <p:nvPr/>
        </p:nvCxnSpPr>
        <p:spPr>
          <a:xfrm>
            <a:off x="502258" y="6356350"/>
            <a:ext cx="2532231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" name="Google Shape;40;p16"/>
          <p:cNvSpPr txBox="1">
            <a:spLocks noGrp="1"/>
          </p:cNvSpPr>
          <p:nvPr>
            <p:ph type="ftr" idx="11"/>
          </p:nvPr>
        </p:nvSpPr>
        <p:spPr>
          <a:xfrm>
            <a:off x="484772" y="6398701"/>
            <a:ext cx="1068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cxnSp>
        <p:nvCxnSpPr>
          <p:cNvPr id="42" name="Google Shape;42;p16"/>
          <p:cNvCxnSpPr/>
          <p:nvPr/>
        </p:nvCxnSpPr>
        <p:spPr>
          <a:xfrm>
            <a:off x="5890864" y="1930401"/>
            <a:ext cx="0" cy="38520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" name="Google Shape;43;p16"/>
          <p:cNvCxnSpPr/>
          <p:nvPr/>
        </p:nvCxnSpPr>
        <p:spPr>
          <a:xfrm>
            <a:off x="5890864" y="1930401"/>
            <a:ext cx="0" cy="385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95431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">
  <p:cSld name="4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6" name="Google Shape;46;p19"/>
          <p:cNvCxnSpPr/>
          <p:nvPr/>
        </p:nvCxnSpPr>
        <p:spPr>
          <a:xfrm>
            <a:off x="502258" y="6356350"/>
            <a:ext cx="2532231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47;p19"/>
          <p:cNvSpPr txBox="1">
            <a:spLocks noGrp="1"/>
          </p:cNvSpPr>
          <p:nvPr>
            <p:ph type="body" idx="1"/>
          </p:nvPr>
        </p:nvSpPr>
        <p:spPr>
          <a:xfrm>
            <a:off x="931333" y="1659467"/>
            <a:ext cx="46736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marR="0" lvl="0" indent="-2286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46" marR="0" lvl="1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69" marR="0" lvl="2" indent="-35561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91" marR="0" lvl="3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114" marR="0" lvl="4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84772" y="6398701"/>
            <a:ext cx="1068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638118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2">
  <p:cSld name="18_2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84772" y="6398701"/>
            <a:ext cx="1068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title"/>
          </p:nvPr>
        </p:nvSpPr>
        <p:spPr>
          <a:xfrm>
            <a:off x="484772" y="518109"/>
            <a:ext cx="11003347" cy="183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alew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4" name="Google Shape;54;p20"/>
          <p:cNvCxnSpPr/>
          <p:nvPr/>
        </p:nvCxnSpPr>
        <p:spPr>
          <a:xfrm>
            <a:off x="6198872" y="2632721"/>
            <a:ext cx="0" cy="31320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20"/>
          <p:cNvSpPr txBox="1">
            <a:spLocks noGrp="1"/>
          </p:cNvSpPr>
          <p:nvPr>
            <p:ph type="body" idx="1"/>
          </p:nvPr>
        </p:nvSpPr>
        <p:spPr>
          <a:xfrm>
            <a:off x="938212" y="2715674"/>
            <a:ext cx="4680000" cy="302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marR="0" lvl="0" indent="-34291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46" marR="0" lvl="1" indent="-34291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69" marR="0" lvl="2" indent="-34291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91" marR="0" lvl="3" indent="-34291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114" marR="0" lvl="4" indent="-34291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2"/>
          </p:nvPr>
        </p:nvSpPr>
        <p:spPr>
          <a:xfrm>
            <a:off x="6808119" y="2715674"/>
            <a:ext cx="4680000" cy="302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marR="0" lvl="0" indent="-34291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46" marR="0" lvl="1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69" marR="0" lvl="2" indent="-35561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91" marR="0" lvl="3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114" marR="0" lvl="4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57" name="Google Shape;57;p20"/>
          <p:cNvCxnSpPr/>
          <p:nvPr/>
        </p:nvCxnSpPr>
        <p:spPr>
          <a:xfrm>
            <a:off x="6198872" y="2632721"/>
            <a:ext cx="0" cy="3132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" name="Google Shape;58;p20"/>
          <p:cNvCxnSpPr/>
          <p:nvPr/>
        </p:nvCxnSpPr>
        <p:spPr>
          <a:xfrm>
            <a:off x="502256" y="6356350"/>
            <a:ext cx="2532232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8929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11" type="tx">
  <p:cSld name="1_11">
    <p:bg>
      <p:bgPr>
        <a:solidFill>
          <a:schemeClr val="accen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485710" y="2310925"/>
            <a:ext cx="559039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marR="0" lvl="0" indent="-22861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46" marR="0" lvl="1" indent="-38101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69" marR="0" lvl="2" indent="-38101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91" marR="0" lvl="3" indent="-38101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114" marR="0" lvl="4" indent="-38101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485709" y="747464"/>
            <a:ext cx="5590391" cy="132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23" marR="0" lvl="0" indent="-22861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46" marR="0" lvl="1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69" marR="0" lvl="2" indent="-35561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91" marR="0" lvl="3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114" marR="0" lvl="4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cxnSp>
        <p:nvCxnSpPr>
          <p:cNvPr id="63" name="Google Shape;63;p21"/>
          <p:cNvCxnSpPr/>
          <p:nvPr/>
        </p:nvCxnSpPr>
        <p:spPr>
          <a:xfrm>
            <a:off x="505610" y="2153653"/>
            <a:ext cx="5590391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4" name="Google Shape;64;p21"/>
          <p:cNvCxnSpPr/>
          <p:nvPr/>
        </p:nvCxnSpPr>
        <p:spPr>
          <a:xfrm>
            <a:off x="505610" y="2153653"/>
            <a:ext cx="5590391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65" name="Google Shape;65;p21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1421" y="6084427"/>
            <a:ext cx="4166245" cy="493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072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2">
  <p:cSld name="15_2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68" name="Google Shape;68;p22"/>
          <p:cNvSpPr txBox="1">
            <a:spLocks noGrp="1"/>
          </p:cNvSpPr>
          <p:nvPr>
            <p:ph type="ftr" idx="11"/>
          </p:nvPr>
        </p:nvSpPr>
        <p:spPr>
          <a:xfrm>
            <a:off x="484772" y="6398701"/>
            <a:ext cx="1068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482850" y="524038"/>
            <a:ext cx="4297698" cy="167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alew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>
            <a:off x="525166" y="3716313"/>
            <a:ext cx="5675312" cy="241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marR="0" lvl="0" indent="-34291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46" marR="0" lvl="1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69" marR="0" lvl="2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91" marR="0" lvl="3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114" marR="0" lvl="4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71" name="Google Shape;71;p22"/>
          <p:cNvCxnSpPr/>
          <p:nvPr/>
        </p:nvCxnSpPr>
        <p:spPr>
          <a:xfrm>
            <a:off x="502256" y="6356350"/>
            <a:ext cx="2532232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35595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2">
  <p:cSld name="11_2">
    <p:bg>
      <p:bgPr>
        <a:solidFill>
          <a:schemeClr val="accen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ftr" idx="11"/>
          </p:nvPr>
        </p:nvSpPr>
        <p:spPr>
          <a:xfrm>
            <a:off x="484772" y="6398701"/>
            <a:ext cx="1068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>
            <a:off x="482850" y="524038"/>
            <a:ext cx="7829878" cy="357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alew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>
            <a:off x="5678488" y="4263242"/>
            <a:ext cx="5675312" cy="175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marR="0" lvl="0" indent="-34291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46" marR="0" lvl="1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69" marR="0" lvl="2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91" marR="0" lvl="3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114" marR="0" lvl="4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77" name="Google Shape;77;p23"/>
          <p:cNvCxnSpPr/>
          <p:nvPr/>
        </p:nvCxnSpPr>
        <p:spPr>
          <a:xfrm>
            <a:off x="502256" y="6356350"/>
            <a:ext cx="2532232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15723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lIns="60954" tIns="30477" rIns="60954" bIns="30477"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68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4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7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98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25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27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6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85BC2-18AB-4A0C-A35E-F93AFEB09C8F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FCB70-F57B-4540-8649-CDFDD9489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4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484773" y="518109"/>
            <a:ext cx="10869027" cy="104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aleway"/>
              <a:buNone/>
              <a:defRPr sz="32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ftr" idx="11"/>
          </p:nvPr>
        </p:nvSpPr>
        <p:spPr>
          <a:xfrm>
            <a:off x="484772" y="6398701"/>
            <a:ext cx="1068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11353799" y="6398701"/>
            <a:ext cx="4646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cxnSp>
        <p:nvCxnSpPr>
          <p:cNvPr id="9" name="Google Shape;9;p12"/>
          <p:cNvCxnSpPr/>
          <p:nvPr/>
        </p:nvCxnSpPr>
        <p:spPr>
          <a:xfrm>
            <a:off x="502256" y="6356350"/>
            <a:ext cx="2532232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0" name="Google Shape;10;p12"/>
          <p:cNvCxnSpPr/>
          <p:nvPr/>
        </p:nvCxnSpPr>
        <p:spPr>
          <a:xfrm>
            <a:off x="502256" y="6356350"/>
            <a:ext cx="2532232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117367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0"/>
            <a:ext cx="12192000" cy="6858000"/>
            <a:chOff x="0" y="-1"/>
            <a:chExt cx="12011624" cy="6531429"/>
          </a:xfrm>
          <a:blipFill>
            <a:blip r:embed="rId2">
              <a:alphaModFix amt="22000"/>
            </a:blip>
            <a:tile tx="0" ty="0" sx="100000" sy="100000" flip="none" algn="tl"/>
          </a:blipFill>
        </p:grpSpPr>
        <p:pic>
          <p:nvPicPr>
            <p:cNvPr id="13" name="Picture 31">
              <a:extLst>
                <a:ext uri="{FF2B5EF4-FFF2-40B4-BE49-F238E27FC236}">
                  <a16:creationId xmlns:a16="http://schemas.microsoft.com/office/drawing/2014/main" id="{61037FDA-C150-4DD3-A073-78F1254B5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-1"/>
              <a:ext cx="12011624" cy="6531429"/>
            </a:xfrm>
            <a:prstGeom prst="rect">
              <a:avLst/>
            </a:prstGeom>
            <a:grpFill/>
          </p:spPr>
        </p:pic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BD888FDF-2A9C-4F2F-B821-DBA6B4CD2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52541" y="443875"/>
              <a:ext cx="1258661" cy="1234976"/>
            </a:xfrm>
            <a:prstGeom prst="rect">
              <a:avLst/>
            </a:prstGeom>
            <a:grpFill/>
          </p:spPr>
        </p:pic>
      </p:grpSp>
      <p:sp>
        <p:nvSpPr>
          <p:cNvPr id="14" name="Text Box 3"/>
          <p:cNvSpPr txBox="1">
            <a:spLocks/>
          </p:cNvSpPr>
          <p:nvPr/>
        </p:nvSpPr>
        <p:spPr bwMode="auto">
          <a:xfrm>
            <a:off x="560838" y="2228865"/>
            <a:ext cx="10700197" cy="36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>
              <a:defRPr/>
            </a:pPr>
            <a:r>
              <a:rPr lang="ru-RU" altLang="x-none" sz="4400" b="1" dirty="0">
                <a:solidFill>
                  <a:schemeClr val="bg1"/>
                </a:solidFill>
                <a:latin typeface="Bahnschrift SemiBold SemiConden" panose="020B0502040204020203" pitchFamily="34" charset="0"/>
                <a:ea typeface="Montserrat Semi" charset="0"/>
                <a:cs typeface="Montserrat Semi" charset="0"/>
                <a:sym typeface="Poppins Medium" charset="0"/>
              </a:rPr>
              <a:t>О мерах по реализации стратегии развития туризма города Екатеринбурга</a:t>
            </a:r>
            <a:endParaRPr lang="x-none" altLang="x-none" sz="6600" b="1" dirty="0">
              <a:solidFill>
                <a:schemeClr val="bg1"/>
              </a:solidFill>
              <a:latin typeface="Bahnschrift SemiBold SemiConden" panose="020B0502040204020203" pitchFamily="34" charset="0"/>
              <a:ea typeface="Montserrat Semi" charset="0"/>
              <a:cs typeface="Montserrat Semi" charset="0"/>
              <a:sym typeface="Poppins Medium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8ECB82A-D1B5-44B9-91B8-976096813B2D}"/>
              </a:ext>
            </a:extLst>
          </p:cNvPr>
          <p:cNvSpPr txBox="1">
            <a:spLocks/>
          </p:cNvSpPr>
          <p:nvPr/>
        </p:nvSpPr>
        <p:spPr>
          <a:xfrm>
            <a:off x="6908629" y="4756558"/>
            <a:ext cx="5844209" cy="20049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Носова </a:t>
            </a:r>
            <a:br>
              <a:rPr lang="ru-RU" sz="3600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Татьяна Николаевна</a:t>
            </a:r>
            <a:br>
              <a:rPr lang="ru-RU" sz="3600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</a:br>
            <a:br>
              <a:rPr lang="ru-RU" sz="3600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начальник отдела по развитию туризма Департамента общественных связей Администрации города Екатеринбурга</a:t>
            </a:r>
            <a:endParaRPr lang="ru-RU" sz="3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78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F418CB17-72DF-4479-AA07-589BCD6A15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320"/>
            <a:ext cx="5181600" cy="3632574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C501BAC-B187-481B-9748-ADA85D020C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42" y="2964332"/>
            <a:ext cx="3112002" cy="3895189"/>
          </a:xfrm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EF33A554-722D-45BE-A9AB-2F7B62442EA9}"/>
              </a:ext>
            </a:extLst>
          </p:cNvPr>
          <p:cNvSpPr/>
          <p:nvPr/>
        </p:nvSpPr>
        <p:spPr>
          <a:xfrm>
            <a:off x="-1" y="418565"/>
            <a:ext cx="9686925" cy="1272123"/>
          </a:xfrm>
          <a:prstGeom prst="rect">
            <a:avLst/>
          </a:prstGeom>
          <a:solidFill>
            <a:srgbClr val="EFCD0D"/>
          </a:solidFill>
        </p:spPr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4EE414C-3AAA-446F-BC59-C41AD967DED3}"/>
              </a:ext>
            </a:extLst>
          </p:cNvPr>
          <p:cNvSpPr txBox="1"/>
          <p:nvPr/>
        </p:nvSpPr>
        <p:spPr>
          <a:xfrm>
            <a:off x="224127" y="489297"/>
            <a:ext cx="923866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240"/>
              </a:lnSpc>
            </a:pPr>
            <a:r>
              <a:rPr lang="ru-RU" sz="3534" b="1" dirty="0">
                <a:solidFill>
                  <a:srgbClr val="1C2327"/>
                </a:solidFill>
                <a:latin typeface="Bahnschrift SemiBold" panose="020B0502040204020203" pitchFamily="34" charset="0"/>
                <a:cs typeface="Arial" pitchFamily="34" charset="0"/>
              </a:rPr>
              <a:t>2. Обеспечение комплексного продвижения Екатеринбурга </a:t>
            </a:r>
            <a:endParaRPr lang="en-US" sz="3534" b="1" dirty="0">
              <a:solidFill>
                <a:srgbClr val="1C2327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62E41D-A495-4087-B156-F2838632E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44" y="1908914"/>
            <a:ext cx="5181598" cy="28392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F84746-4758-4209-BA61-8A368ADD0D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3"/>
          <a:stretch/>
        </p:blipFill>
        <p:spPr>
          <a:xfrm>
            <a:off x="7010403" y="4497249"/>
            <a:ext cx="5181597" cy="238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6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418565"/>
            <a:ext cx="9686925" cy="1576299"/>
            <a:chOff x="80449" y="0"/>
            <a:chExt cx="18205188" cy="3152599"/>
          </a:xfrm>
        </p:grpSpPr>
        <p:sp>
          <p:nvSpPr>
            <p:cNvPr id="3" name="AutoShape 3"/>
            <p:cNvSpPr/>
            <p:nvPr/>
          </p:nvSpPr>
          <p:spPr>
            <a:xfrm>
              <a:off x="80449" y="0"/>
              <a:ext cx="18205188" cy="3152599"/>
            </a:xfrm>
            <a:prstGeom prst="rect">
              <a:avLst/>
            </a:prstGeom>
            <a:solidFill>
              <a:srgbClr val="EFCD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37650" y="483298"/>
              <a:ext cx="17362751" cy="21544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240"/>
                </a:lnSpc>
              </a:pPr>
              <a:r>
                <a:rPr lang="ru-RU" sz="3534" b="1" dirty="0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3. Развитие с</a:t>
              </a:r>
              <a:r>
                <a:rPr lang="en-US" sz="3534" b="1" dirty="0" err="1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ет</a:t>
              </a:r>
              <a:r>
                <a:rPr lang="ru-RU" sz="3534" b="1" dirty="0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и</a:t>
              </a:r>
              <a:r>
                <a:rPr lang="en-US" sz="3534" b="1" dirty="0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 </a:t>
              </a:r>
              <a:r>
                <a:rPr lang="ru-RU" sz="3534" b="1" dirty="0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т</a:t>
              </a:r>
              <a:r>
                <a:rPr lang="en-US" sz="3534" b="1" dirty="0" err="1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уристск</a:t>
              </a:r>
              <a:r>
                <a:rPr lang="ru-RU" sz="3534" b="1" dirty="0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их </a:t>
              </a:r>
              <a:r>
                <a:rPr lang="en-US" sz="3534" b="1" dirty="0" err="1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информационных</a:t>
              </a:r>
              <a:r>
                <a:rPr lang="en-US" sz="3534" b="1" dirty="0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 </a:t>
              </a:r>
              <a:r>
                <a:rPr lang="ru-RU" sz="3534" b="1" dirty="0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ц</a:t>
              </a:r>
              <a:r>
                <a:rPr lang="en-US" sz="3534" b="1" dirty="0" err="1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ентров</a:t>
              </a:r>
              <a:r>
                <a:rPr lang="ru-RU" sz="3534" b="1" dirty="0">
                  <a:solidFill>
                    <a:srgbClr val="1C2327"/>
                  </a:solidFill>
                  <a:latin typeface="Bahnschrift SemiBold" panose="020B0502040204020203" pitchFamily="34" charset="0"/>
                  <a:cs typeface="Arial" pitchFamily="34" charset="0"/>
                </a:rPr>
                <a:t> Екатеринбурга</a:t>
              </a:r>
              <a:endParaRPr lang="en-US" sz="3534" b="1" dirty="0">
                <a:solidFill>
                  <a:srgbClr val="1C2327"/>
                </a:solidFill>
                <a:latin typeface="Bahnschrift SemiBold" panose="020B0502040204020203" pitchFamily="34" charset="0"/>
                <a:cs typeface="Arial" pitchFamily="34" charset="0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2208677"/>
            <a:ext cx="12192000" cy="77525"/>
          </a:xfrm>
          <a:prstGeom prst="rect">
            <a:avLst/>
          </a:prstGeom>
          <a:solidFill>
            <a:srgbClr val="FFFAEC"/>
          </a:solidFill>
        </p:spPr>
      </p:sp>
      <p:grpSp>
        <p:nvGrpSpPr>
          <p:cNvPr id="6" name="Group 6"/>
          <p:cNvGrpSpPr/>
          <p:nvPr/>
        </p:nvGrpSpPr>
        <p:grpSpPr>
          <a:xfrm rot="2700000">
            <a:off x="238596" y="2111107"/>
            <a:ext cx="251952" cy="251952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FCD0D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9177808" y="2111107"/>
            <a:ext cx="251952" cy="251952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FCD0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2700000">
            <a:off x="5819069" y="2111403"/>
            <a:ext cx="251952" cy="251952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FCD0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2700000">
            <a:off x="3115720" y="2111403"/>
            <a:ext cx="251952" cy="251952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FCD0D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364572" y="4430518"/>
            <a:ext cx="2395521" cy="2427482"/>
          </a:xfrm>
          <a:custGeom>
            <a:avLst/>
            <a:gdLst/>
            <a:ahLst/>
            <a:cxnLst/>
            <a:rect l="l" t="t" r="r" b="b"/>
            <a:pathLst>
              <a:path w="3593281" h="3641223">
                <a:moveTo>
                  <a:pt x="0" y="0"/>
                </a:moveTo>
                <a:lnTo>
                  <a:pt x="3593281" y="0"/>
                </a:lnTo>
                <a:lnTo>
                  <a:pt x="3593281" y="3641223"/>
                </a:lnTo>
                <a:lnTo>
                  <a:pt x="0" y="364122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1731" r="-2338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41696" y="4443438"/>
            <a:ext cx="2393248" cy="2414562"/>
          </a:xfrm>
          <a:custGeom>
            <a:avLst/>
            <a:gdLst/>
            <a:ahLst/>
            <a:cxnLst/>
            <a:rect l="l" t="t" r="r" b="b"/>
            <a:pathLst>
              <a:path w="3589872" h="3621843">
                <a:moveTo>
                  <a:pt x="0" y="0"/>
                </a:moveTo>
                <a:lnTo>
                  <a:pt x="3589871" y="0"/>
                </a:lnTo>
                <a:lnTo>
                  <a:pt x="3589871" y="3621843"/>
                </a:lnTo>
                <a:lnTo>
                  <a:pt x="0" y="362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46599" t="-11076" r="-32554" b="-730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945045" y="4430518"/>
            <a:ext cx="2393248" cy="2427482"/>
          </a:xfrm>
          <a:custGeom>
            <a:avLst/>
            <a:gdLst/>
            <a:ahLst/>
            <a:cxnLst/>
            <a:rect l="l" t="t" r="r" b="b"/>
            <a:pathLst>
              <a:path w="3589872" h="3641223">
                <a:moveTo>
                  <a:pt x="0" y="0"/>
                </a:moveTo>
                <a:lnTo>
                  <a:pt x="3589872" y="0"/>
                </a:lnTo>
                <a:lnTo>
                  <a:pt x="3589872" y="3641223"/>
                </a:lnTo>
                <a:lnTo>
                  <a:pt x="0" y="364122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18560" t="-478" r="-17975" b="-47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303784" y="4430518"/>
            <a:ext cx="2395521" cy="2427482"/>
          </a:xfrm>
          <a:custGeom>
            <a:avLst/>
            <a:gdLst/>
            <a:ahLst/>
            <a:cxnLst/>
            <a:rect l="l" t="t" r="r" b="b"/>
            <a:pathLst>
              <a:path w="3593281" h="3641223">
                <a:moveTo>
                  <a:pt x="0" y="0"/>
                </a:moveTo>
                <a:lnTo>
                  <a:pt x="3593281" y="0"/>
                </a:lnTo>
                <a:lnTo>
                  <a:pt x="3593281" y="3641223"/>
                </a:lnTo>
                <a:lnTo>
                  <a:pt x="0" y="364122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51927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945045" y="2496097"/>
            <a:ext cx="3314288" cy="59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7"/>
              </a:lnSpc>
            </a:pPr>
            <a:r>
              <a:rPr lang="en-US" sz="1733" b="1" spc="178" dirty="0">
                <a:solidFill>
                  <a:srgbClr val="EFCD0D"/>
                </a:solidFill>
                <a:latin typeface="Iset Sans" pitchFamily="50" charset="-52"/>
                <a:cs typeface="Arial" pitchFamily="34" charset="0"/>
              </a:rPr>
              <a:t>ТИЦ «</a:t>
            </a:r>
            <a:r>
              <a:rPr lang="en-US" sz="1733" b="1" spc="178" dirty="0">
                <a:solidFill>
                  <a:srgbClr val="EFCD0D"/>
                </a:solidFill>
                <a:latin typeface="Bahnschrift SemiBold" panose="020B0502040204020203" pitchFamily="34" charset="0"/>
                <a:cs typeface="Arial" pitchFamily="34" charset="0"/>
              </a:rPr>
              <a:t>ДОМ</a:t>
            </a:r>
            <a:r>
              <a:rPr lang="en-US" sz="1733" b="1" spc="178" dirty="0">
                <a:solidFill>
                  <a:srgbClr val="EFCD0D"/>
                </a:solidFill>
                <a:latin typeface="Iset Sans" pitchFamily="50" charset="-52"/>
                <a:cs typeface="Arial" pitchFamily="34" charset="0"/>
              </a:rPr>
              <a:t> УРАЛЬСКОГО</a:t>
            </a:r>
          </a:p>
          <a:p>
            <a:pPr defTabSz="609630">
              <a:lnSpc>
                <a:spcPts val="2427"/>
              </a:lnSpc>
            </a:pPr>
            <a:r>
              <a:rPr lang="en-US" sz="1733" b="1" spc="178" dirty="0">
                <a:solidFill>
                  <a:srgbClr val="EFCD0D"/>
                </a:solidFill>
                <a:latin typeface="Iset Sans" pitchFamily="50" charset="-52"/>
                <a:cs typeface="Arial" pitchFamily="34" charset="0"/>
              </a:rPr>
              <a:t>ГОСТЕПРИИМСТВА»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45046" y="3163270"/>
            <a:ext cx="2966150" cy="110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• </a:t>
            </a:r>
            <a:r>
              <a:rPr lang="en-US" sz="1198" spc="95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на</a:t>
            </a:r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r>
              <a:rPr lang="en-US" sz="1198" spc="95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площадке</a:t>
            </a:r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r>
              <a:rPr lang="en-US" sz="1198" spc="95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Музея</a:t>
            </a:r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r>
              <a:rPr lang="en-US" sz="1198" spc="95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истории</a:t>
            </a:r>
            <a:endParaRPr lang="en-US" sz="1198" spc="95" dirty="0">
              <a:solidFill>
                <a:srgbClr val="FFFAEC"/>
              </a:solidFill>
              <a:latin typeface="Iset Sans" pitchFamily="50" charset="-52"/>
              <a:cs typeface="Arial" pitchFamily="34" charset="0"/>
            </a:endParaRPr>
          </a:p>
          <a:p>
            <a:pPr defTabSz="609630"/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Екатеринбурга, </a:t>
            </a:r>
            <a:r>
              <a:rPr lang="en-US" sz="1198" spc="95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совмещенный</a:t>
            </a:r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endParaRPr lang="ru-RU" sz="1198" spc="95" dirty="0">
              <a:solidFill>
                <a:srgbClr val="FFFAEC"/>
              </a:solidFill>
              <a:latin typeface="Iset Sans" pitchFamily="50" charset="-52"/>
              <a:cs typeface="Arial" pitchFamily="34" charset="0"/>
            </a:endParaRPr>
          </a:p>
          <a:p>
            <a:pPr defTabSz="609630"/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с </a:t>
            </a:r>
            <a:r>
              <a:rPr lang="en-US" sz="1198" spc="95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Татищевской</a:t>
            </a:r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r>
              <a:rPr lang="en-US" sz="1198" spc="95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библиотекой</a:t>
            </a:r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endParaRPr lang="ru-RU" sz="1198" spc="95" dirty="0">
              <a:solidFill>
                <a:srgbClr val="FFFAEC"/>
              </a:solidFill>
              <a:latin typeface="Iset Sans" pitchFamily="50" charset="-52"/>
              <a:cs typeface="Arial" pitchFamily="34" charset="0"/>
            </a:endParaRPr>
          </a:p>
          <a:p>
            <a:pPr defTabSz="609630"/>
            <a:endParaRPr lang="en-US" sz="1198" spc="95" dirty="0">
              <a:solidFill>
                <a:srgbClr val="FFFAEC"/>
              </a:solidFill>
              <a:latin typeface="Iset Sans" pitchFamily="50" charset="-52"/>
              <a:cs typeface="Arial" pitchFamily="34" charset="0"/>
            </a:endParaRPr>
          </a:p>
          <a:p>
            <a:pPr defTabSz="609630"/>
            <a:r>
              <a:rPr lang="ru-RU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А</a:t>
            </a:r>
            <a:r>
              <a:rPr lang="en-US" sz="1198" spc="95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дрес</a:t>
            </a:r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: </a:t>
            </a:r>
            <a:r>
              <a:rPr lang="en-US" sz="1198" spc="95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ул</a:t>
            </a:r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. </a:t>
            </a:r>
            <a:r>
              <a:rPr lang="en-US" sz="1198" spc="95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Карла</a:t>
            </a:r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Либкнехта,26</a:t>
            </a:r>
          </a:p>
          <a:p>
            <a:pPr defTabSz="609630"/>
            <a:r>
              <a:rPr lang="en-US" sz="1198" spc="95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+7 (343) 371-12-08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41697" y="2496097"/>
            <a:ext cx="2525192" cy="597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427"/>
              </a:lnSpc>
            </a:pPr>
            <a:r>
              <a:rPr lang="en-US" sz="1733" b="1" spc="178" dirty="0">
                <a:solidFill>
                  <a:srgbClr val="EFCD0D"/>
                </a:solidFill>
                <a:latin typeface="Iset Sans" pitchFamily="50" charset="-52"/>
                <a:cs typeface="Arial" pitchFamily="34" charset="0"/>
              </a:rPr>
              <a:t>ТИЦ «</a:t>
            </a:r>
            <a:r>
              <a:rPr lang="en-US" sz="1733" b="1" spc="178" dirty="0">
                <a:solidFill>
                  <a:srgbClr val="EFCD0D"/>
                </a:solidFill>
                <a:latin typeface="Bahnschrift SemiBold" panose="020B0502040204020203" pitchFamily="34" charset="0"/>
                <a:cs typeface="Arial" pitchFamily="34" charset="0"/>
              </a:rPr>
              <a:t>ЕВРОПА</a:t>
            </a:r>
            <a:r>
              <a:rPr lang="en-US" sz="1733" b="1" spc="178" dirty="0">
                <a:solidFill>
                  <a:srgbClr val="EFCD0D"/>
                </a:solidFill>
                <a:latin typeface="Iset Sans" pitchFamily="50" charset="-52"/>
                <a:cs typeface="Arial" pitchFamily="34" charset="0"/>
              </a:rPr>
              <a:t> – АЗИЯ»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96756" y="3163270"/>
            <a:ext cx="2702227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•</a:t>
            </a:r>
            <a:r>
              <a:rPr lang="en-US" sz="1200" spc="96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на</a:t>
            </a:r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200" spc="96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площадке</a:t>
            </a:r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200" spc="96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возле</a:t>
            </a:r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200" spc="96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стелы</a:t>
            </a:r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 «</a:t>
            </a:r>
            <a:r>
              <a:rPr lang="en-US" sz="1200" spc="96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Европа-Азия</a:t>
            </a:r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»</a:t>
            </a:r>
          </a:p>
          <a:p>
            <a:pPr defTabSz="609630"/>
            <a:r>
              <a:rPr lang="en-US" sz="1200" spc="96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на</a:t>
            </a:r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 17-м </a:t>
            </a:r>
            <a:r>
              <a:rPr lang="en-US" sz="1200" spc="96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километре</a:t>
            </a:r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200" spc="96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Ново-Московского</a:t>
            </a:r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200" spc="96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тракта</a:t>
            </a:r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3677" y="2496097"/>
            <a:ext cx="2369185" cy="2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7"/>
              </a:lnSpc>
            </a:pPr>
            <a:r>
              <a:rPr lang="en-US" sz="1733" b="1" spc="178" dirty="0">
                <a:solidFill>
                  <a:srgbClr val="EFCD0D"/>
                </a:solidFill>
                <a:latin typeface="Bahnschrift SemiBold" panose="020B0502040204020203" pitchFamily="34" charset="0"/>
                <a:cs typeface="Arial" pitchFamily="34" charset="0"/>
              </a:rPr>
              <a:t>ОСНОВНОЙ</a:t>
            </a:r>
            <a:r>
              <a:rPr lang="en-US" sz="1733" b="1" spc="178" dirty="0">
                <a:solidFill>
                  <a:srgbClr val="EFCD0D"/>
                </a:solidFill>
                <a:latin typeface="Iset Sans" pitchFamily="50" charset="-52"/>
                <a:cs typeface="Arial" pitchFamily="34" charset="0"/>
              </a:rPr>
              <a:t> </a:t>
            </a:r>
            <a:r>
              <a:rPr lang="en-US" sz="1733" b="1" spc="178" dirty="0">
                <a:solidFill>
                  <a:srgbClr val="EFCD0D"/>
                </a:solidFill>
                <a:latin typeface="Bahnschrift SemiBold" panose="020B0502040204020203" pitchFamily="34" charset="0"/>
                <a:cs typeface="Arial" pitchFamily="34" charset="0"/>
              </a:rPr>
              <a:t>ТИЦ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03784" y="2496097"/>
            <a:ext cx="2402728" cy="90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7"/>
              </a:lnSpc>
            </a:pPr>
            <a:r>
              <a:rPr lang="en-US" sz="1733" b="1" spc="178" dirty="0">
                <a:solidFill>
                  <a:srgbClr val="EFCD0D"/>
                </a:solidFill>
                <a:latin typeface="Iset Sans" pitchFamily="50" charset="-52"/>
                <a:cs typeface="Arial" pitchFamily="34" charset="0"/>
              </a:rPr>
              <a:t>ТИЦ</a:t>
            </a:r>
            <a:endParaRPr lang="ru-RU" sz="1733" b="1" spc="178" dirty="0">
              <a:solidFill>
                <a:srgbClr val="EFCD0D"/>
              </a:solidFill>
              <a:latin typeface="Iset Sans" pitchFamily="50" charset="-52"/>
              <a:cs typeface="Arial" pitchFamily="34" charset="0"/>
            </a:endParaRPr>
          </a:p>
          <a:p>
            <a:pPr defTabSz="609630">
              <a:lnSpc>
                <a:spcPts val="2427"/>
              </a:lnSpc>
            </a:pPr>
            <a:r>
              <a:rPr lang="en-US" sz="1733" b="1" spc="178" dirty="0">
                <a:solidFill>
                  <a:srgbClr val="EFCD0D"/>
                </a:solidFill>
                <a:latin typeface="Iset Sans" pitchFamily="50" charset="-52"/>
                <a:cs typeface="Arial" pitchFamily="34" charset="0"/>
              </a:rPr>
              <a:t>В </a:t>
            </a:r>
            <a:r>
              <a:rPr lang="en-US" sz="1733" b="1" spc="178" dirty="0">
                <a:solidFill>
                  <a:srgbClr val="EFCD0D"/>
                </a:solidFill>
                <a:latin typeface="Bahnschrift SemiBold" panose="020B0502040204020203" pitchFamily="34" charset="0"/>
                <a:cs typeface="Arial" pitchFamily="34" charset="0"/>
              </a:rPr>
              <a:t>ВОДОНАПОРНОЙ</a:t>
            </a:r>
            <a:r>
              <a:rPr lang="en-US" sz="1733" b="1" spc="178" dirty="0">
                <a:solidFill>
                  <a:srgbClr val="EFCD0D"/>
                </a:solidFill>
                <a:latin typeface="Iset Sans" pitchFamily="50" charset="-52"/>
                <a:cs typeface="Arial" pitchFamily="34" charset="0"/>
              </a:rPr>
              <a:t> БАШНЕ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4573" y="2856777"/>
            <a:ext cx="248453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•ТИЦ в </a:t>
            </a:r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Креативном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кластере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r>
              <a:rPr lang="ru-RU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«</a:t>
            </a:r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Домна</a:t>
            </a:r>
            <a:r>
              <a:rPr lang="ru-RU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»</a:t>
            </a:r>
          </a:p>
          <a:p>
            <a:pPr defTabSz="609630"/>
            <a:endParaRPr lang="en-US" sz="1200" spc="96" dirty="0">
              <a:solidFill>
                <a:srgbClr val="FFFAEC"/>
              </a:solidFill>
              <a:latin typeface="Bahnschrift SemiBold" panose="020B0502040204020203" pitchFamily="34" charset="0"/>
              <a:cs typeface="Arial" pitchFamily="34" charset="0"/>
            </a:endParaRPr>
          </a:p>
          <a:p>
            <a:pPr defTabSz="609630"/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Адрес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: </a:t>
            </a:r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ул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. </a:t>
            </a:r>
            <a:r>
              <a:rPr lang="en-US" sz="1200" spc="96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Вайнера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, 16, 2 </a:t>
            </a:r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этаж</a:t>
            </a:r>
            <a:endParaRPr lang="en-US" sz="1200" spc="96" dirty="0">
              <a:solidFill>
                <a:srgbClr val="FFFAEC"/>
              </a:solidFill>
              <a:latin typeface="Iset Sans" pitchFamily="50" charset="-52"/>
              <a:cs typeface="Arial" pitchFamily="34" charset="0"/>
            </a:endParaRPr>
          </a:p>
          <a:p>
            <a:pPr defTabSz="609630"/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+7 (922) 038-19-40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03784" y="3418125"/>
            <a:ext cx="265052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•ТИЦ в </a:t>
            </a:r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филиале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Музея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истории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 </a:t>
            </a:r>
            <a:r>
              <a:rPr lang="en-US" sz="1200" spc="96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Екатеринбурга</a:t>
            </a:r>
            <a:endParaRPr lang="ru-RU" sz="1200" spc="96" dirty="0">
              <a:solidFill>
                <a:srgbClr val="FFFAEC"/>
              </a:solidFill>
              <a:latin typeface="Bahnschrift SemiBold" panose="020B0502040204020203" pitchFamily="34" charset="0"/>
              <a:cs typeface="Arial" pitchFamily="34" charset="0"/>
            </a:endParaRPr>
          </a:p>
          <a:p>
            <a:pPr defTabSz="609630"/>
            <a:endParaRPr lang="en-US" sz="1200" spc="96" dirty="0">
              <a:solidFill>
                <a:srgbClr val="FFFAEC"/>
              </a:solidFill>
              <a:latin typeface="Iset Sans" pitchFamily="50" charset="-52"/>
              <a:cs typeface="Arial" pitchFamily="34" charset="0"/>
            </a:endParaRPr>
          </a:p>
          <a:p>
            <a:pPr defTabSz="609630"/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Адрес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: </a:t>
            </a:r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ул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. </a:t>
            </a:r>
            <a:r>
              <a:rPr lang="en-US" sz="1200" spc="96" dirty="0" err="1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Горького</a:t>
            </a:r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, 4В</a:t>
            </a:r>
          </a:p>
          <a:p>
            <a:pPr defTabSz="609630"/>
            <a:r>
              <a:rPr lang="en-US" sz="1200" spc="96" dirty="0">
                <a:solidFill>
                  <a:srgbClr val="FFFAEC"/>
                </a:solidFill>
                <a:latin typeface="Iset Sans" pitchFamily="50" charset="-52"/>
                <a:cs typeface="Arial" pitchFamily="34" charset="0"/>
              </a:rPr>
              <a:t>+7 (922) 018-62-64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8"/>
          <p:cNvPicPr preferRelativeResize="0"/>
          <p:nvPr/>
        </p:nvPicPr>
        <p:blipFill rotWithShape="1">
          <a:blip r:embed="rId3">
            <a:alphaModFix/>
          </a:blip>
          <a:srcRect l="5584" t="6436" r="4546" b="14602"/>
          <a:stretch/>
        </p:blipFill>
        <p:spPr>
          <a:xfrm>
            <a:off x="3110" y="2143332"/>
            <a:ext cx="5787850" cy="286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/>
          <p:cNvPicPr preferRelativeResize="0"/>
          <p:nvPr/>
        </p:nvPicPr>
        <p:blipFill rotWithShape="1">
          <a:blip r:embed="rId4">
            <a:alphaModFix/>
          </a:blip>
          <a:srcRect l="55" t="8673" r="842" b="4559"/>
          <a:stretch/>
        </p:blipFill>
        <p:spPr>
          <a:xfrm>
            <a:off x="3896313" y="2765287"/>
            <a:ext cx="8309056" cy="40699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DD12F729-99D9-4D6D-B31B-0C4ABF07580C}"/>
              </a:ext>
            </a:extLst>
          </p:cNvPr>
          <p:cNvSpPr/>
          <p:nvPr/>
        </p:nvSpPr>
        <p:spPr>
          <a:xfrm>
            <a:off x="-1" y="490885"/>
            <a:ext cx="10659979" cy="1363315"/>
          </a:xfrm>
          <a:prstGeom prst="rect">
            <a:avLst/>
          </a:prstGeom>
          <a:solidFill>
            <a:srgbClr val="EFCD0D"/>
          </a:solidFill>
        </p:spPr>
      </p:sp>
      <p:sp>
        <p:nvSpPr>
          <p:cNvPr id="272" name="Google Shape;272;p18"/>
          <p:cNvSpPr txBox="1"/>
          <p:nvPr/>
        </p:nvSpPr>
        <p:spPr>
          <a:xfrm>
            <a:off x="203200" y="593407"/>
            <a:ext cx="9855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446">
              <a:buClr>
                <a:srgbClr val="000000"/>
              </a:buClr>
            </a:pPr>
            <a:r>
              <a:rPr lang="ru-RU" sz="3500" b="1" kern="0" dirty="0">
                <a:latin typeface="Bahnschrift SemiBold" panose="020B0502040204020203" pitchFamily="34" charset="0"/>
                <a:ea typeface="Arial"/>
                <a:cs typeface="Arial"/>
                <a:sym typeface="Arial"/>
              </a:rPr>
              <a:t>4. Создание «единого информационного окна» для гостей города </a:t>
            </a:r>
            <a:r>
              <a:rPr lang="ru-RU" sz="2800" b="1" kern="0" dirty="0">
                <a:latin typeface="Bahnschrift SemiBold" panose="020B0502040204020203" pitchFamily="34" charset="0"/>
                <a:ea typeface="Arial"/>
                <a:cs typeface="Arial"/>
                <a:sym typeface="Arial"/>
              </a:rPr>
              <a:t>(</a:t>
            </a:r>
            <a:r>
              <a:rPr lang="ru-RU" sz="2800" b="1" kern="0" dirty="0" err="1">
                <a:latin typeface="Bahnschrift SemiBold" panose="020B0502040204020203" pitchFamily="34" charset="0"/>
                <a:ea typeface="Arial"/>
                <a:cs typeface="Arial"/>
                <a:sym typeface="Arial"/>
              </a:rPr>
              <a:t>ревитализация</a:t>
            </a:r>
            <a:r>
              <a:rPr lang="ru-RU" sz="2800" b="1" kern="0" dirty="0">
                <a:latin typeface="Bahnschrift SemiBold" panose="020B0502040204020203" pitchFamily="34" charset="0"/>
                <a:ea typeface="Arial"/>
                <a:cs typeface="Arial"/>
                <a:sym typeface="Arial"/>
              </a:rPr>
              <a:t> сайта 300-летия)</a:t>
            </a:r>
            <a:endParaRPr sz="3500" b="1" kern="0" dirty="0">
              <a:latin typeface="Bahnschrift SemiBold" panose="020B0502040204020203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30379"/>
            <a:ext cx="8698832" cy="1129196"/>
          </a:xfrm>
          <a:prstGeom prst="rect">
            <a:avLst/>
          </a:prstGeom>
          <a:solidFill>
            <a:srgbClr val="EFCD0D"/>
          </a:solidFill>
        </p:spPr>
      </p:sp>
      <p:sp>
        <p:nvSpPr>
          <p:cNvPr id="3" name="Freeform 3"/>
          <p:cNvSpPr/>
          <p:nvPr/>
        </p:nvSpPr>
        <p:spPr>
          <a:xfrm>
            <a:off x="117617" y="1458614"/>
            <a:ext cx="2101315" cy="1717203"/>
          </a:xfrm>
          <a:custGeom>
            <a:avLst/>
            <a:gdLst/>
            <a:ahLst/>
            <a:cxnLst/>
            <a:rect l="l" t="t" r="r" b="b"/>
            <a:pathLst>
              <a:path w="4440956" h="3629168">
                <a:moveTo>
                  <a:pt x="0" y="0"/>
                </a:moveTo>
                <a:lnTo>
                  <a:pt x="4440956" y="0"/>
                </a:lnTo>
                <a:lnTo>
                  <a:pt x="4440956" y="3629168"/>
                </a:lnTo>
                <a:lnTo>
                  <a:pt x="0" y="362916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45128" y="4108257"/>
            <a:ext cx="2085854" cy="1856509"/>
          </a:xfrm>
          <a:custGeom>
            <a:avLst/>
            <a:gdLst/>
            <a:ahLst/>
            <a:cxnLst/>
            <a:rect l="l" t="t" r="r" b="b"/>
            <a:pathLst>
              <a:path w="3920902" h="3629168">
                <a:moveTo>
                  <a:pt x="0" y="0"/>
                </a:moveTo>
                <a:lnTo>
                  <a:pt x="3920902" y="0"/>
                </a:lnTo>
                <a:lnTo>
                  <a:pt x="3920902" y="3629168"/>
                </a:lnTo>
                <a:lnTo>
                  <a:pt x="0" y="36291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45128" y="1440368"/>
            <a:ext cx="2239036" cy="1717203"/>
          </a:xfrm>
          <a:custGeom>
            <a:avLst/>
            <a:gdLst/>
            <a:ahLst/>
            <a:cxnLst/>
            <a:rect l="l" t="t" r="r" b="b"/>
            <a:pathLst>
              <a:path w="4732018" h="3629168">
                <a:moveTo>
                  <a:pt x="0" y="0"/>
                </a:moveTo>
                <a:lnTo>
                  <a:pt x="4732018" y="0"/>
                </a:lnTo>
                <a:lnTo>
                  <a:pt x="4732018" y="3629168"/>
                </a:lnTo>
                <a:lnTo>
                  <a:pt x="0" y="362916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488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39232" y="75403"/>
            <a:ext cx="2156269" cy="2985759"/>
          </a:xfrm>
          <a:custGeom>
            <a:avLst/>
            <a:gdLst/>
            <a:ahLst/>
            <a:cxnLst/>
            <a:rect l="l" t="t" r="r" b="b"/>
            <a:pathLst>
              <a:path w="3824548" h="5143500">
                <a:moveTo>
                  <a:pt x="0" y="0"/>
                </a:moveTo>
                <a:lnTo>
                  <a:pt x="3824548" y="0"/>
                </a:lnTo>
                <a:lnTo>
                  <a:pt x="382454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12291" t="-4519" r="-1876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4579" y="3198530"/>
            <a:ext cx="2231047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карта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с </a:t>
            </a:r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маршрутом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endParaRPr lang="ru-RU" sz="1400" spc="199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  <a:p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по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объектам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конструктивизма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4471" y="3198530"/>
            <a:ext cx="208585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карты-путеводители</a:t>
            </a:r>
            <a:endParaRPr lang="ru-RU" sz="1400" spc="199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  <a:p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по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районам</a:t>
            </a:r>
            <a:endParaRPr lang="ru-RU" sz="1400" spc="199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  <a:p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с </a:t>
            </a:r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готовыми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маршрутами</a:t>
            </a:r>
            <a:endParaRPr lang="en-US" sz="1400" spc="199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22207" y="6038812"/>
            <a:ext cx="2469933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карта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ru-RU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т</a:t>
            </a:r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уристического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центра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с </a:t>
            </a:r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красной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4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линией</a:t>
            </a:r>
            <a:r>
              <a:rPr lang="en-US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4471" y="230379"/>
            <a:ext cx="903142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0"/>
              </a:lnSpc>
            </a:pPr>
            <a:r>
              <a:rPr lang="ru-RU" sz="3534" b="1" dirty="0">
                <a:solidFill>
                  <a:srgbClr val="1C2327"/>
                </a:solidFill>
                <a:latin typeface="Bahnschrift SemiBold" panose="020B0502040204020203" pitchFamily="34" charset="0"/>
                <a:cs typeface="Arial" pitchFamily="34" charset="0"/>
              </a:rPr>
              <a:t>5. Расширение сети объектов туристской навигации, туристских маршрутов</a:t>
            </a:r>
            <a:endParaRPr lang="en-US" sz="3534" b="1" dirty="0">
              <a:solidFill>
                <a:srgbClr val="1C2327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280658" y="3061162"/>
            <a:ext cx="279372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информационные</a:t>
            </a:r>
            <a:r>
              <a:rPr lang="en-US" sz="16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en-US" sz="16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киоски</a:t>
            </a:r>
            <a:endParaRPr lang="en-US" sz="1600" spc="199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817FD1-A07E-489D-9AD1-5114A04F3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r="14204"/>
          <a:stretch/>
        </p:blipFill>
        <p:spPr bwMode="auto">
          <a:xfrm>
            <a:off x="117617" y="4397500"/>
            <a:ext cx="1855242" cy="171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FF22670F-BC0C-459D-989E-9B7B76392F6A}"/>
              </a:ext>
            </a:extLst>
          </p:cNvPr>
          <p:cNvSpPr txBox="1"/>
          <p:nvPr/>
        </p:nvSpPr>
        <p:spPr>
          <a:xfrm>
            <a:off x="164471" y="6236455"/>
            <a:ext cx="185524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детский путеводитель</a:t>
            </a:r>
            <a:endParaRPr lang="en-US" sz="1400" spc="199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pic>
        <p:nvPicPr>
          <p:cNvPr id="15" name="Google Shape;265;p17">
            <a:extLst>
              <a:ext uri="{FF2B5EF4-FFF2-40B4-BE49-F238E27FC236}">
                <a16:creationId xmlns:a16="http://schemas.microsoft.com/office/drawing/2014/main" id="{893EEA06-355D-4522-AF0A-49E9EDDB98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85121" t="13721" r="970" b="51327"/>
          <a:stretch/>
        </p:blipFill>
        <p:spPr>
          <a:xfrm>
            <a:off x="4792140" y="1431235"/>
            <a:ext cx="2005277" cy="276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6;p17">
            <a:extLst>
              <a:ext uri="{FF2B5EF4-FFF2-40B4-BE49-F238E27FC236}">
                <a16:creationId xmlns:a16="http://schemas.microsoft.com/office/drawing/2014/main" id="{B10EF4C4-4947-4385-9DD8-FBBB338E7E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78859" t="20582" r="897" b="6279"/>
          <a:stretch/>
        </p:blipFill>
        <p:spPr>
          <a:xfrm>
            <a:off x="7256723" y="1450028"/>
            <a:ext cx="1540256" cy="308587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4AFC9BD5-40E6-4089-AC3D-EED47A71355F}"/>
              </a:ext>
            </a:extLst>
          </p:cNvPr>
          <p:cNvSpPr txBox="1"/>
          <p:nvPr/>
        </p:nvSpPr>
        <p:spPr>
          <a:xfrm>
            <a:off x="4739295" y="4271517"/>
            <a:ext cx="293847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карта с маршрутом </a:t>
            </a:r>
            <a:br>
              <a:rPr lang="ru-RU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</a:br>
            <a:r>
              <a:rPr lang="ru-RU" sz="14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по объектам авангарда</a:t>
            </a:r>
            <a:endParaRPr lang="en-US" sz="1400" spc="199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A41535E-8691-4B6A-92E3-8AB5C464009D}"/>
              </a:ext>
            </a:extLst>
          </p:cNvPr>
          <p:cNvSpPr txBox="1"/>
          <p:nvPr/>
        </p:nvSpPr>
        <p:spPr>
          <a:xfrm>
            <a:off x="7246573" y="4702404"/>
            <a:ext cx="185524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календарь событий (выпускается ежегодно)</a:t>
            </a:r>
            <a:endParaRPr lang="en-US" sz="1600" spc="199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DF0EFA-2DEB-4A16-951E-3F3F222389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8" b="13994"/>
          <a:stretch/>
        </p:blipFill>
        <p:spPr>
          <a:xfrm>
            <a:off x="4788450" y="4727095"/>
            <a:ext cx="2194737" cy="2081158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980B7FF3-166B-467B-B0E2-936755F67216}"/>
              </a:ext>
            </a:extLst>
          </p:cNvPr>
          <p:cNvSpPr txBox="1"/>
          <p:nvPr/>
        </p:nvSpPr>
        <p:spPr>
          <a:xfrm>
            <a:off x="7079859" y="6312826"/>
            <a:ext cx="185524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spc="199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интерактивные столы</a:t>
            </a:r>
            <a:endParaRPr lang="en-US" sz="1600" spc="199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E2C0089-5E15-4079-8A29-7F86B56697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4845" y="3651506"/>
            <a:ext cx="2180656" cy="2907542"/>
          </a:xfrm>
          <a:prstGeom prst="rect">
            <a:avLst/>
          </a:prstGeom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88F4FC9A-37AF-487D-988C-A8C733E6ACEB}"/>
              </a:ext>
            </a:extLst>
          </p:cNvPr>
          <p:cNvSpPr txBox="1"/>
          <p:nvPr/>
        </p:nvSpPr>
        <p:spPr>
          <a:xfrm>
            <a:off x="9314845" y="6562032"/>
            <a:ext cx="2793725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spc="199" dirty="0" err="1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буклетницы</a:t>
            </a:r>
            <a:endParaRPr lang="en-US" sz="1600" spc="199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>
            <a:extLst>
              <a:ext uri="{FF2B5EF4-FFF2-40B4-BE49-F238E27FC236}">
                <a16:creationId xmlns:a16="http://schemas.microsoft.com/office/drawing/2014/main" id="{569BCF7F-3099-4EAA-BA87-93C833A95746}"/>
              </a:ext>
            </a:extLst>
          </p:cNvPr>
          <p:cNvSpPr/>
          <p:nvPr/>
        </p:nvSpPr>
        <p:spPr>
          <a:xfrm>
            <a:off x="0" y="230378"/>
            <a:ext cx="6636739" cy="1812517"/>
          </a:xfrm>
          <a:prstGeom prst="rect">
            <a:avLst/>
          </a:prstGeom>
          <a:solidFill>
            <a:srgbClr val="EFCD0D"/>
          </a:solid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0148CF-E4B4-C2F4-C9F2-26C13777B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8" y="2300293"/>
            <a:ext cx="3076569" cy="20527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D0426E-B6FA-D9F0-702E-B76E17B7D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3" y="4545675"/>
            <a:ext cx="3076572" cy="2052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8DD38F-AADB-B439-DD52-3149B7AA9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40" y="2281070"/>
            <a:ext cx="3076568" cy="2052755"/>
          </a:xfrm>
          <a:prstGeom prst="rect">
            <a:avLst/>
          </a:prstGeom>
        </p:spPr>
      </p:pic>
      <p:pic>
        <p:nvPicPr>
          <p:cNvPr id="10" name="Picture 1" descr="C:\Users\konkova_pm\Downloads\3C6A4572.jpg">
            <a:extLst>
              <a:ext uri="{FF2B5EF4-FFF2-40B4-BE49-F238E27FC236}">
                <a16:creationId xmlns:a16="http://schemas.microsoft.com/office/drawing/2014/main" id="{14AD544C-19BA-0B03-0084-A9A98357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1774" y="4545675"/>
            <a:ext cx="3075499" cy="2052755"/>
          </a:xfrm>
          <a:prstGeom prst="rect">
            <a:avLst/>
          </a:prstGeom>
          <a:noFill/>
        </p:spPr>
      </p:pic>
      <p:pic>
        <p:nvPicPr>
          <p:cNvPr id="11" name="Picture 3" descr="C:\Users\konkova_pm\Downloads\WhatsApp Image 2023-09-19 at 17.00.20 (13).jpeg">
            <a:extLst>
              <a:ext uri="{FF2B5EF4-FFF2-40B4-BE49-F238E27FC236}">
                <a16:creationId xmlns:a16="http://schemas.microsoft.com/office/drawing/2014/main" id="{FB8D2BEE-3D94-EB32-67DB-36E2564F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3515" y="3812343"/>
            <a:ext cx="2089567" cy="2786087"/>
          </a:xfrm>
          <a:prstGeom prst="rect">
            <a:avLst/>
          </a:prstGeom>
          <a:noFill/>
        </p:spPr>
      </p:pic>
      <p:pic>
        <p:nvPicPr>
          <p:cNvPr id="12" name="Picture 10" descr="C:\Users\konkova_pm\Downloads\WhatsApp Image 2023-09-19 at 17.00.20 (9).jpeg">
            <a:extLst>
              <a:ext uri="{FF2B5EF4-FFF2-40B4-BE49-F238E27FC236}">
                <a16:creationId xmlns:a16="http://schemas.microsoft.com/office/drawing/2014/main" id="{B351DBF5-13B4-B7FD-5C24-1E3B5988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4002" y="3812344"/>
            <a:ext cx="2089568" cy="2786090"/>
          </a:xfrm>
          <a:prstGeom prst="rect">
            <a:avLst/>
          </a:prstGeom>
          <a:noFill/>
        </p:spPr>
      </p:pic>
      <p:pic>
        <p:nvPicPr>
          <p:cNvPr id="17" name="Picture 1" descr="C:\Users\konkova_pm\Downloads\3C6A4464.jpg">
            <a:extLst>
              <a:ext uri="{FF2B5EF4-FFF2-40B4-BE49-F238E27FC236}">
                <a16:creationId xmlns:a16="http://schemas.microsoft.com/office/drawing/2014/main" id="{F2E2F15F-70E3-C1B0-C8CB-4033083A9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990" y="230378"/>
            <a:ext cx="5017052" cy="3348653"/>
          </a:xfrm>
          <a:prstGeom prst="rect">
            <a:avLst/>
          </a:prstGeom>
          <a:noFill/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0B864859-6B56-4D65-81AA-E5D2A5ECFA7E}"/>
              </a:ext>
            </a:extLst>
          </p:cNvPr>
          <p:cNvSpPr txBox="1"/>
          <p:nvPr/>
        </p:nvSpPr>
        <p:spPr>
          <a:xfrm>
            <a:off x="164472" y="230379"/>
            <a:ext cx="638070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0"/>
              </a:lnSpc>
            </a:pPr>
            <a:r>
              <a:rPr lang="ru-RU" sz="3534" b="1" dirty="0">
                <a:solidFill>
                  <a:srgbClr val="1C2327"/>
                </a:solidFill>
                <a:latin typeface="Bahnschrift SemiBold" panose="020B0502040204020203" pitchFamily="34" charset="0"/>
                <a:cs typeface="Arial" pitchFamily="34" charset="0"/>
              </a:rPr>
              <a:t>5. Расширение сети объектов туристской навигации, туристских маршрутов</a:t>
            </a:r>
            <a:endParaRPr lang="en-US" sz="3534" b="1" dirty="0">
              <a:solidFill>
                <a:srgbClr val="1C2327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46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6ED8DE0-BB6B-466A-A65C-67B31DA73F66}"/>
              </a:ext>
            </a:extLst>
          </p:cNvPr>
          <p:cNvSpPr/>
          <p:nvPr/>
        </p:nvSpPr>
        <p:spPr>
          <a:xfrm>
            <a:off x="0" y="230379"/>
            <a:ext cx="8698832" cy="112919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5C7F7D66-ADAB-46DF-99C1-25BFFCC27CF9}"/>
              </a:ext>
            </a:extLst>
          </p:cNvPr>
          <p:cNvSpPr txBox="1"/>
          <p:nvPr/>
        </p:nvSpPr>
        <p:spPr>
          <a:xfrm>
            <a:off x="164471" y="230379"/>
            <a:ext cx="903142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0"/>
              </a:lnSpc>
            </a:pPr>
            <a:r>
              <a:rPr lang="ru-RU" sz="3534" b="1" dirty="0"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5. Расширение сети объектов туристской навигации, туристических маршрутов</a:t>
            </a:r>
            <a:endParaRPr lang="en-US" sz="3534" b="1" dirty="0"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B3B303-23DC-4FA4-9AA6-4F6C93F47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58"/>
            <a:ext cx="10250905" cy="54589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384FEB-1A4D-4C6C-87C0-0C8E8E582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0514" y="2824317"/>
            <a:ext cx="6855803" cy="12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32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b="21229"/>
          <a:stretch>
            <a:fillRect/>
          </a:stretch>
        </p:blipFill>
        <p:spPr bwMode="auto">
          <a:xfrm>
            <a:off x="8890000" y="0"/>
            <a:ext cx="3095664" cy="177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b="12012"/>
          <a:stretch>
            <a:fillRect/>
          </a:stretch>
        </p:blipFill>
        <p:spPr bwMode="auto">
          <a:xfrm>
            <a:off x="8890000" y="1752600"/>
            <a:ext cx="3106537" cy="182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 b="7273"/>
          <a:stretch>
            <a:fillRect/>
          </a:stretch>
        </p:blipFill>
        <p:spPr bwMode="auto">
          <a:xfrm>
            <a:off x="8890000" y="3530600"/>
            <a:ext cx="3106537" cy="192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utoShape 10"/>
          <p:cNvSpPr/>
          <p:nvPr/>
        </p:nvSpPr>
        <p:spPr>
          <a:xfrm>
            <a:off x="6350" y="657845"/>
            <a:ext cx="6950114" cy="1243097"/>
          </a:xfrm>
          <a:prstGeom prst="rect">
            <a:avLst/>
          </a:prstGeom>
          <a:solidFill>
            <a:srgbClr val="EFCD0D"/>
          </a:solidFill>
        </p:spPr>
      </p:sp>
      <p:sp>
        <p:nvSpPr>
          <p:cNvPr id="15" name="TextBox 15"/>
          <p:cNvSpPr txBox="1"/>
          <p:nvPr/>
        </p:nvSpPr>
        <p:spPr>
          <a:xfrm>
            <a:off x="152400" y="735003"/>
            <a:ext cx="680406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0"/>
              </a:lnSpc>
            </a:pPr>
            <a:r>
              <a:rPr lang="ru-RU" sz="3534" b="1" dirty="0">
                <a:solidFill>
                  <a:srgbClr val="1C2327"/>
                </a:solidFill>
                <a:latin typeface="Bahnschrift SemiBold" panose="020B0502040204020203" pitchFamily="34" charset="0"/>
                <a:cs typeface="Arial" pitchFamily="34" charset="0"/>
              </a:rPr>
              <a:t>6. Популяризация уральских гастрономических брендов</a:t>
            </a:r>
            <a:endParaRPr lang="en-US" sz="3534" b="1" dirty="0">
              <a:solidFill>
                <a:srgbClr val="1C2327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pic>
        <p:nvPicPr>
          <p:cNvPr id="35842" name="Picture 2" descr="Лучшие рестораны Екатеринбурга. Часть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" y="3505200"/>
            <a:ext cx="5029200" cy="3352800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34141" t="30335" r="44803" b="48782"/>
          <a:stretch>
            <a:fillRect/>
          </a:stretch>
        </p:blipFill>
        <p:spPr bwMode="auto">
          <a:xfrm>
            <a:off x="8890000" y="5132009"/>
            <a:ext cx="3093935" cy="172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CD89C7-590C-4D20-BBFD-003E83E69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06" y="2716764"/>
            <a:ext cx="3106537" cy="41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9AAAF0-783F-46DE-B421-5330D323BA35}"/>
              </a:ext>
            </a:extLst>
          </p:cNvPr>
          <p:cNvSpPr txBox="1"/>
          <p:nvPr/>
        </p:nvSpPr>
        <p:spPr>
          <a:xfrm>
            <a:off x="249626" y="1978100"/>
            <a:ext cx="51395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Аутентичная Уральская кухня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Гастромолл</a:t>
            </a: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 «Главный»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Гастрофестивали</a:t>
            </a: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Ознакомительные туры для </a:t>
            </a:r>
            <a:r>
              <a:rPr lang="ru-RU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гастроблогеров</a:t>
            </a:r>
            <a:endParaRPr lang="ru-RU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Проект «</a:t>
            </a:r>
            <a:r>
              <a:rPr lang="ru-RU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ПроЕДУ</a:t>
            </a: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 по России»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481A201-2C5C-9CAD-E56D-A3A8F58B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115" t="20336" r="44958" b="22155"/>
          <a:stretch/>
        </p:blipFill>
        <p:spPr>
          <a:xfrm>
            <a:off x="6293113" y="2311417"/>
            <a:ext cx="2839985" cy="38396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AutoShape 10"/>
          <p:cNvSpPr/>
          <p:nvPr/>
        </p:nvSpPr>
        <p:spPr>
          <a:xfrm>
            <a:off x="0" y="577515"/>
            <a:ext cx="6978316" cy="1077217"/>
          </a:xfrm>
          <a:prstGeom prst="rect">
            <a:avLst/>
          </a:prstGeom>
          <a:solidFill>
            <a:srgbClr val="EFCD0D"/>
          </a:solidFill>
        </p:spPr>
      </p:sp>
      <p:sp>
        <p:nvSpPr>
          <p:cNvPr id="15" name="TextBox 15"/>
          <p:cNvSpPr txBox="1"/>
          <p:nvPr/>
        </p:nvSpPr>
        <p:spPr>
          <a:xfrm>
            <a:off x="287850" y="577515"/>
            <a:ext cx="590673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0"/>
              </a:lnSpc>
            </a:pPr>
            <a:r>
              <a:rPr lang="ru-RU" sz="3534" b="1" dirty="0">
                <a:solidFill>
                  <a:srgbClr val="1C2327"/>
                </a:solidFill>
                <a:latin typeface="Bahnschrift SemiBold" panose="020B0502040204020203" pitchFamily="34" charset="0"/>
                <a:cs typeface="Arial" pitchFamily="34" charset="0"/>
              </a:rPr>
              <a:t>7. Продвижение уникальных артефактов</a:t>
            </a:r>
            <a:endParaRPr lang="en-US" sz="3534" b="1" dirty="0">
              <a:solidFill>
                <a:srgbClr val="1C2327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81A201-2C5C-9CAD-E56D-A3A8F58B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8198" t="21931" r="20339" b="25373"/>
          <a:stretch/>
        </p:blipFill>
        <p:spPr>
          <a:xfrm>
            <a:off x="9394928" y="145120"/>
            <a:ext cx="2540000" cy="6567759"/>
          </a:xfrm>
          <a:prstGeom prst="rect">
            <a:avLst/>
          </a:prstGeom>
        </p:spPr>
      </p:pic>
      <p:pic>
        <p:nvPicPr>
          <p:cNvPr id="2050" name="Picture 2" descr="Мегалит-Парк Исеть: поход выходного дня — Наш Урал и весь ми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50" y="2311418"/>
            <a:ext cx="5743433" cy="3839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D2A921-B4F4-4519-A82E-F472426354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0"/>
          <a:stretch/>
        </p:blipFill>
        <p:spPr>
          <a:xfrm>
            <a:off x="6163925" y="3094862"/>
            <a:ext cx="6034636" cy="3784599"/>
          </a:xfrm>
          <a:prstGeom prst="rect">
            <a:avLst/>
          </a:prstGeom>
        </p:spPr>
      </p:pic>
      <p:pic>
        <p:nvPicPr>
          <p:cNvPr id="17" name="Picture 4" descr="C:\Users\konkova_pm\Downloads\Безумные дни.jpg">
            <a:extLst>
              <a:ext uri="{FF2B5EF4-FFF2-40B4-BE49-F238E27FC236}">
                <a16:creationId xmlns:a16="http://schemas.microsoft.com/office/drawing/2014/main" id="{9B36A61C-010B-4676-8EBC-453769599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-105" t="5549" r="105" b="-1995"/>
          <a:stretch/>
        </p:blipFill>
        <p:spPr bwMode="auto">
          <a:xfrm>
            <a:off x="-9964" y="3011039"/>
            <a:ext cx="6146799" cy="3952244"/>
          </a:xfrm>
          <a:prstGeom prst="rect">
            <a:avLst/>
          </a:prstGeom>
          <a:noFill/>
        </p:spPr>
      </p:pic>
      <p:pic>
        <p:nvPicPr>
          <p:cNvPr id="12" name="Picture 4" descr="https://sun9-75.userapi.com/impg/-gc8VbKRDzkTj4be9EJzMHljqNzOxbY0WHmuGQ/5YDGx3WzteQ.jpg?size=1280x853&amp;quality=95&amp;sign=23eda61b3ef15291219bd6d12ceb6ab1&amp;type=album"/>
          <p:cNvPicPr>
            <a:picLocks noChangeAspect="1" noChangeArrowheads="1"/>
          </p:cNvPicPr>
          <p:nvPr/>
        </p:nvPicPr>
        <p:blipFill>
          <a:blip r:embed="rId5" cstate="print"/>
          <a:srcRect t="11164" b="5938"/>
          <a:stretch>
            <a:fillRect/>
          </a:stretch>
        </p:blipFill>
        <p:spPr bwMode="auto">
          <a:xfrm>
            <a:off x="-9964" y="-20592"/>
            <a:ext cx="6112901" cy="337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8" descr="ИННОПРОМ-2023: в поисках устойчивости и новых возможностей для  международного экономического сотрудничества - Российская газета"/>
          <p:cNvPicPr>
            <a:picLocks noChangeAspect="1" noChangeArrowheads="1"/>
          </p:cNvPicPr>
          <p:nvPr/>
        </p:nvPicPr>
        <p:blipFill>
          <a:blip r:embed="rId6" cstate="print"/>
          <a:srcRect t="14059"/>
          <a:stretch>
            <a:fillRect/>
          </a:stretch>
        </p:blipFill>
        <p:spPr bwMode="auto">
          <a:xfrm>
            <a:off x="6119333" y="0"/>
            <a:ext cx="6072667" cy="348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15"/>
          <p:cNvSpPr txBox="1"/>
          <p:nvPr/>
        </p:nvSpPr>
        <p:spPr>
          <a:xfrm>
            <a:off x="232069" y="11120"/>
            <a:ext cx="6146800" cy="485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</a:pP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27 июня – Уральская Ночь музыки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6654800" y="-23937"/>
            <a:ext cx="6146800" cy="485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</a:pPr>
            <a:r>
              <a:rPr lang="ru-RU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7-10 июля – ИННОПРОМ </a:t>
            </a:r>
            <a:endParaRPr lang="en-US" sz="24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-113661" y="5833021"/>
            <a:ext cx="6146800" cy="10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267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26–29 июня– Международный фестиваль современной академической музыки «Безумные дни»</a:t>
            </a:r>
            <a:endParaRPr lang="en-US" sz="2267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6155459" y="6108177"/>
            <a:ext cx="6146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15–24 августа – Фестиваль ландшафтного искусства «</a:t>
            </a:r>
            <a:r>
              <a:rPr lang="ru-RU" sz="2200" b="1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Атмофест</a:t>
            </a:r>
            <a:r>
              <a:rPr lang="ru-RU" sz="2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»</a:t>
            </a:r>
            <a:endParaRPr lang="en-US" sz="22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C68CE877-C2CF-433B-95A6-F0D11E4E756A}"/>
              </a:ext>
            </a:extLst>
          </p:cNvPr>
          <p:cNvSpPr/>
          <p:nvPr/>
        </p:nvSpPr>
        <p:spPr>
          <a:xfrm>
            <a:off x="2646474" y="2798276"/>
            <a:ext cx="6797453" cy="1215065"/>
          </a:xfrm>
          <a:prstGeom prst="rect">
            <a:avLst/>
          </a:prstGeom>
          <a:solidFill>
            <a:srgbClr val="EFCD0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7ADE37-BAD0-4485-8F73-42E3E4FA4BD0}"/>
              </a:ext>
            </a:extLst>
          </p:cNvPr>
          <p:cNvSpPr txBox="1"/>
          <p:nvPr/>
        </p:nvSpPr>
        <p:spPr>
          <a:xfrm>
            <a:off x="2844800" y="2821468"/>
            <a:ext cx="6197600" cy="1180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34" b="1" dirty="0">
                <a:latin typeface="Bahnschrift SemiBold" panose="020B0502040204020203" pitchFamily="34" charset="0"/>
                <a:cs typeface="Arial" pitchFamily="34" charset="0"/>
              </a:rPr>
              <a:t>8. Расширение календаря городских событий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6E62CB-6CA4-4225-B64D-723A92F1A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4"/>
          <a:stretch/>
        </p:blipFill>
        <p:spPr>
          <a:xfrm>
            <a:off x="5414265" y="3505400"/>
            <a:ext cx="6745630" cy="3352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8F3882-82A7-47E3-ABA1-08468401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1" b="10080"/>
          <a:stretch/>
        </p:blipFill>
        <p:spPr>
          <a:xfrm>
            <a:off x="-13338" y="3390772"/>
            <a:ext cx="6178891" cy="34672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19D500-8CD7-4E6C-B3FA-A7351F58E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12" y="0"/>
            <a:ext cx="6406188" cy="3602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6E1674-D821-4DB8-B2E2-1ED9E86A9B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b="21179"/>
          <a:stretch/>
        </p:blipFill>
        <p:spPr>
          <a:xfrm>
            <a:off x="-32103" y="0"/>
            <a:ext cx="6197656" cy="359405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E103491C-B628-45E2-B424-91B55848A151}"/>
              </a:ext>
            </a:extLst>
          </p:cNvPr>
          <p:cNvSpPr txBox="1"/>
          <p:nvPr/>
        </p:nvSpPr>
        <p:spPr>
          <a:xfrm>
            <a:off x="-161797" y="3245179"/>
            <a:ext cx="6146800" cy="69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267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С 17 июня –фестиваль уличного искусства «СТЕНОГРАФФИЯ» </a:t>
            </a:r>
            <a:endParaRPr lang="en-US" sz="2267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236DFF6-A405-45B7-915B-8CB2F0D831B9}"/>
              </a:ext>
            </a:extLst>
          </p:cNvPr>
          <p:cNvSpPr txBox="1"/>
          <p:nvPr/>
        </p:nvSpPr>
        <p:spPr>
          <a:xfrm>
            <a:off x="5915506" y="3147114"/>
            <a:ext cx="6146800" cy="348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267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5 июля– </a:t>
            </a:r>
            <a:r>
              <a:rPr lang="en-US" sz="2267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E1 SUP FEST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FBEFFFCE-9DC9-4020-9056-4D881FBA769F}"/>
              </a:ext>
            </a:extLst>
          </p:cNvPr>
          <p:cNvSpPr txBox="1"/>
          <p:nvPr/>
        </p:nvSpPr>
        <p:spPr>
          <a:xfrm>
            <a:off x="6379381" y="6007497"/>
            <a:ext cx="5014524" cy="69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267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29 июня- 29 сентября – фестиваль «Лето на площади»</a:t>
            </a:r>
            <a:endParaRPr lang="en-US" sz="2267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5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263DF-AB71-4152-B1DD-A7C3FB97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752" y="181610"/>
            <a:ext cx="10515600" cy="68245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Ключевые показатели развития туризма </a:t>
            </a:r>
            <a:br>
              <a:rPr lang="ru-RU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в Екатеринбурге и Свердловской области 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E340DD6-036F-4B59-9597-10AD3EE3B3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920016"/>
              </p:ext>
            </p:extLst>
          </p:nvPr>
        </p:nvGraphicFramePr>
        <p:xfrm>
          <a:off x="457201" y="3807822"/>
          <a:ext cx="6027489" cy="2868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Объект 5">
            <a:extLst>
              <a:ext uri="{FF2B5EF4-FFF2-40B4-BE49-F238E27FC236}">
                <a16:creationId xmlns:a16="http://schemas.microsoft.com/office/drawing/2014/main" id="{C4841447-492B-4C0A-BE04-92D07D6C91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908651"/>
              </p:ext>
            </p:extLst>
          </p:nvPr>
        </p:nvGraphicFramePr>
        <p:xfrm>
          <a:off x="551090" y="1006863"/>
          <a:ext cx="5957512" cy="2756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Объект 5">
            <a:extLst>
              <a:ext uri="{FF2B5EF4-FFF2-40B4-BE49-F238E27FC236}">
                <a16:creationId xmlns:a16="http://schemas.microsoft.com/office/drawing/2014/main" id="{F0A7EE57-62A5-4E7C-802A-57656E1B78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142968"/>
              </p:ext>
            </p:extLst>
          </p:nvPr>
        </p:nvGraphicFramePr>
        <p:xfrm>
          <a:off x="6801769" y="1107348"/>
          <a:ext cx="5426583" cy="265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Объект 5">
            <a:extLst>
              <a:ext uri="{FF2B5EF4-FFF2-40B4-BE49-F238E27FC236}">
                <a16:creationId xmlns:a16="http://schemas.microsoft.com/office/drawing/2014/main" id="{39C7E40E-1C12-4A7F-9F46-BF808E3B3F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593803"/>
              </p:ext>
            </p:extLst>
          </p:nvPr>
        </p:nvGraphicFramePr>
        <p:xfrm>
          <a:off x="6801769" y="3807824"/>
          <a:ext cx="5353878" cy="2868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5760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расная стро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0871" y="201252"/>
            <a:ext cx="3842125" cy="1128625"/>
          </a:xfrm>
          <a:prstGeom prst="rect">
            <a:avLst/>
          </a:prstGeom>
          <a:noFill/>
        </p:spPr>
      </p:pic>
      <p:pic>
        <p:nvPicPr>
          <p:cNvPr id="9219" name="Picture 3" descr="C:\Users\konkova_pm\Downloads\лица ули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1" y="4038600"/>
            <a:ext cx="3882963" cy="2590800"/>
          </a:xfrm>
          <a:prstGeom prst="rect">
            <a:avLst/>
          </a:prstGeom>
          <a:noFill/>
        </p:spPr>
      </p:pic>
      <p:sp>
        <p:nvSpPr>
          <p:cNvPr id="14" name="TextBox 15"/>
          <p:cNvSpPr txBox="1"/>
          <p:nvPr/>
        </p:nvSpPr>
        <p:spPr>
          <a:xfrm>
            <a:off x="2701757" y="3446825"/>
            <a:ext cx="4144211" cy="467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</a:pPr>
            <a:r>
              <a:rPr lang="ru-RU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16 августа – День города</a:t>
            </a:r>
            <a:endParaRPr lang="en-US" sz="24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377334" y="1576242"/>
            <a:ext cx="462919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kern="9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22-24 августа – книжный фестиваль «Красная строка»</a:t>
            </a:r>
            <a:endParaRPr lang="en-US" sz="2400" b="1" kern="9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6768" y="3237157"/>
            <a:ext cx="40252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30-31 августа – </a:t>
            </a:r>
            <a:br>
              <a:rPr lang="ru-RU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</a:br>
            <a:r>
              <a:rPr lang="ru-RU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фестиваль «</a:t>
            </a:r>
            <a:r>
              <a:rPr lang="ru-RU" sz="2400" b="1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ГикКон</a:t>
            </a:r>
            <a:r>
              <a:rPr lang="ru-RU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»</a:t>
            </a:r>
            <a:endParaRPr lang="en-US" sz="24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pic>
        <p:nvPicPr>
          <p:cNvPr id="9221" name="Picture 5" descr="C:\Users\konkova_pm\Downloads\гикко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3600" y="4038600"/>
            <a:ext cx="3380453" cy="2590800"/>
          </a:xfrm>
          <a:prstGeom prst="rect">
            <a:avLst/>
          </a:prstGeom>
          <a:noFill/>
        </p:spPr>
      </p:pic>
      <p:pic>
        <p:nvPicPr>
          <p:cNvPr id="17" name="Picture 2" descr="C:\Users\konkova_pm\Downloads\день города.jpg">
            <a:extLst>
              <a:ext uri="{FF2B5EF4-FFF2-40B4-BE49-F238E27FC236}">
                <a16:creationId xmlns:a16="http://schemas.microsoft.com/office/drawing/2014/main" id="{3491DE5E-2DC3-46E3-9F61-BA633D6E5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3564" y="4038600"/>
            <a:ext cx="3885836" cy="259080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219FB2-12C1-4F5D-B843-CC3BE8C483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552" y="137580"/>
            <a:ext cx="2162487" cy="2162487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043CE481-E375-4C0A-9334-864447AFF43A}"/>
              </a:ext>
            </a:extLst>
          </p:cNvPr>
          <p:cNvSpPr txBox="1"/>
          <p:nvPr/>
        </p:nvSpPr>
        <p:spPr>
          <a:xfrm>
            <a:off x="9877552" y="2280476"/>
            <a:ext cx="2032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Афиша событий</a:t>
            </a:r>
            <a:endParaRPr lang="en-US" sz="24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0C645B44-00B8-49DF-AA53-6E5225779F28}"/>
              </a:ext>
            </a:extLst>
          </p:cNvPr>
          <p:cNvSpPr txBox="1"/>
          <p:nvPr/>
        </p:nvSpPr>
        <p:spPr>
          <a:xfrm>
            <a:off x="1410538" y="2448274"/>
            <a:ext cx="502273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kern="9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09-17 августа – </a:t>
            </a:r>
            <a:r>
              <a:rPr lang="ru-RU" sz="2400" b="1" kern="9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эногастрофестиваль</a:t>
            </a:r>
            <a:r>
              <a:rPr lang="ru-RU" sz="2400" b="1" kern="9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Arial" pitchFamily="34" charset="0"/>
              </a:rPr>
              <a:t> «Виноград»</a:t>
            </a:r>
            <a:endParaRPr lang="en-US" sz="2400" b="1" kern="9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212FFE-9AD3-4268-BB38-1794CCA3E0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75" y="201252"/>
            <a:ext cx="3245759" cy="21624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FB4065F9-2DB6-4CFC-A460-3267B9BAD82F}"/>
              </a:ext>
            </a:extLst>
          </p:cNvPr>
          <p:cNvSpPr/>
          <p:nvPr/>
        </p:nvSpPr>
        <p:spPr>
          <a:xfrm>
            <a:off x="13369" y="205061"/>
            <a:ext cx="10095831" cy="1215065"/>
          </a:xfrm>
          <a:prstGeom prst="rect">
            <a:avLst/>
          </a:prstGeom>
          <a:solidFill>
            <a:srgbClr val="EFCD0D"/>
          </a:solidFill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DE4B2-50A4-4D4D-A537-90483E47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4" y="435702"/>
            <a:ext cx="8686800" cy="104687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2026 </a:t>
            </a:r>
            <a:r>
              <a:rPr lang="ru-RU" sz="3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год объявлен годом Уральского рока </a:t>
            </a:r>
            <a:br>
              <a:rPr lang="ru-RU" sz="3600" dirty="0"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ru-RU" sz="3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в Екатеринбурге и Свердловской области</a:t>
            </a:r>
            <a:br>
              <a:rPr lang="ru-RU" dirty="0">
                <a:latin typeface="Bahnschrift SemiBold" panose="020B0502040204020203" pitchFamily="34" charset="0"/>
              </a:rPr>
            </a:br>
            <a:endParaRPr lang="ru-RU" dirty="0">
              <a:latin typeface="Bahnschrift SemiBold" panose="020B05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6999FC-1536-4EBD-801D-5E205BABE8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446"/>
            <a:fld id="{00000000-1234-1234-1234-123412341234}" type="slidenum">
              <a:rPr lang="ru" kern="0">
                <a:solidFill>
                  <a:srgbClr val="000000"/>
                </a:solidFill>
              </a:rPr>
              <a:pPr defTabSz="914446"/>
              <a:t>21</a:t>
            </a:fld>
            <a:endParaRPr lang="ru" kern="0">
              <a:solidFill>
                <a:srgbClr val="000000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1A82D05-8284-460C-9592-51B2A8500B29}"/>
              </a:ext>
            </a:extLst>
          </p:cNvPr>
          <p:cNvSpPr/>
          <p:nvPr/>
        </p:nvSpPr>
        <p:spPr>
          <a:xfrm>
            <a:off x="6400801" y="5053914"/>
            <a:ext cx="5791200" cy="1219886"/>
          </a:xfrm>
          <a:prstGeom prst="rect">
            <a:avLst/>
          </a:prstGeom>
          <a:solidFill>
            <a:srgbClr val="EFCD0D"/>
          </a:solidFill>
        </p:spPr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710CCB-F44A-44EC-B67D-E92EEBE94C1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398127" y="5053914"/>
            <a:ext cx="5793873" cy="1047944"/>
          </a:xfrm>
        </p:spPr>
        <p:txBody>
          <a:bodyPr/>
          <a:lstStyle/>
          <a:p>
            <a:pPr indent="0"/>
            <a:r>
              <a:rPr lang="ru-RU" sz="3200" b="1" dirty="0">
                <a:solidFill>
                  <a:schemeClr val="tx1"/>
                </a:solidFill>
                <a:latin typeface="Bahnschrift SemiBold" panose="020B0502040204020203" pitchFamily="34" charset="0"/>
              </a:rPr>
              <a:t>Свердловскому рок-клубу исполняется 40 лет</a:t>
            </a:r>
          </a:p>
        </p:txBody>
      </p:sp>
    </p:spTree>
    <p:extLst>
      <p:ext uri="{BB962C8B-B14F-4D97-AF65-F5344CB8AC3E}">
        <p14:creationId xmlns:p14="http://schemas.microsoft.com/office/powerpoint/2010/main" val="1182655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8;p11"/>
          <p:cNvSpPr txBox="1"/>
          <p:nvPr/>
        </p:nvSpPr>
        <p:spPr>
          <a:xfrm>
            <a:off x="3843000" y="200629"/>
            <a:ext cx="724436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Bahnschrift SemiBold SemiConden" panose="020B0502040204020203" pitchFamily="34" charset="0"/>
                <a:ea typeface="Arial"/>
                <a:cs typeface="Arial"/>
                <a:sym typeface="Arial"/>
              </a:rPr>
              <a:t>Целевые показатели</a:t>
            </a:r>
            <a:endParaRPr sz="3600" dirty="0">
              <a:solidFill>
                <a:schemeClr val="bg1"/>
              </a:solidFill>
              <a:latin typeface="Bahnschrift SemiBold SemiConden" panose="020B05020402040202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79E2E-782E-340A-E8C7-A893C36FE587}"/>
              </a:ext>
            </a:extLst>
          </p:cNvPr>
          <p:cNvSpPr txBox="1"/>
          <p:nvPr/>
        </p:nvSpPr>
        <p:spPr>
          <a:xfrm>
            <a:off x="346892" y="2320286"/>
            <a:ext cx="11313886" cy="2398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67"/>
              </a:spcBef>
              <a:buClr>
                <a:schemeClr val="bg1"/>
              </a:buClr>
              <a:buSzPts val="1400"/>
            </a:pPr>
            <a:r>
              <a:rPr lang="ru-RU" b="1" dirty="0">
                <a:solidFill>
                  <a:schemeClr val="bg1"/>
                </a:solidFill>
                <a:latin typeface="Bahnschrift SemiBold" panose="020B0502040204020203" pitchFamily="34" charset="0"/>
                <a:ea typeface="Raleway"/>
                <a:cs typeface="Raleway"/>
                <a:sym typeface="Raleway"/>
              </a:rPr>
              <a:t>Ключевые задачи:</a:t>
            </a:r>
            <a:endParaRPr lang="ru-RU" dirty="0">
              <a:solidFill>
                <a:schemeClr val="bg1"/>
              </a:solidFill>
              <a:latin typeface="Bahnschrift SemiBold" panose="020B0502040204020203" pitchFamily="34" charset="0"/>
              <a:ea typeface="Arial"/>
              <a:cs typeface="Arial"/>
              <a:sym typeface="Arial"/>
            </a:endParaRPr>
          </a:p>
          <a:p>
            <a:pPr marL="228600" indent="-228600">
              <a:spcBef>
                <a:spcPts val="667"/>
              </a:spcBef>
              <a:buClr>
                <a:schemeClr val="bg1"/>
              </a:buClr>
              <a:buSzPts val="1400"/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  <a:ea typeface="Raleway"/>
                <a:cs typeface="Raleway"/>
                <a:sym typeface="Raleway"/>
              </a:rPr>
              <a:t>   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  <a:ea typeface="Raleway"/>
                <a:cs typeface="Raleway"/>
                <a:sym typeface="Raleway"/>
              </a:rPr>
              <a:t>Системное продвижение бренда Екатеринбурга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" panose="020B0502040204020203" pitchFamily="34" charset="0"/>
              <a:ea typeface="Arial"/>
              <a:cs typeface="Arial"/>
              <a:sym typeface="Arial"/>
            </a:endParaRPr>
          </a:p>
          <a:p>
            <a:pPr marL="342900" indent="-342900">
              <a:buClr>
                <a:schemeClr val="bg1"/>
              </a:buClr>
              <a:buSzPts val="1400"/>
              <a:buFont typeface="+mj-lt"/>
              <a:buAutoNum type="arabicPeriod"/>
            </a:pP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  <a:ea typeface="Raleway"/>
                <a:cs typeface="Raleway"/>
                <a:sym typeface="Raleway"/>
              </a:rPr>
              <a:t>Формирование целевых туристических продуктов, направленных на молодежь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  <a:latin typeface="Bahnschrift SemiBold" panose="020B0502040204020203" pitchFamily="34" charset="0"/>
              <a:ea typeface="Arial"/>
              <a:cs typeface="Arial"/>
              <a:sym typeface="Arial"/>
            </a:endParaRPr>
          </a:p>
          <a:p>
            <a:pPr marL="342900" indent="-342900">
              <a:buClr>
                <a:schemeClr val="bg1"/>
              </a:buClr>
              <a:buSzPts val="1400"/>
              <a:buFont typeface="+mj-lt"/>
              <a:buAutoNum type="arabicPeriod"/>
            </a:pP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  <a:ea typeface="Raleway"/>
                <a:cs typeface="Raleway"/>
                <a:sym typeface="Raleway"/>
              </a:rPr>
              <a:t>Развитие туристических продуктов образовательного туризма совместно с вузами и работодателями 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  <a:latin typeface="Bahnschrift SemiBold" panose="020B0502040204020203" pitchFamily="34" charset="0"/>
              <a:ea typeface="Arial"/>
              <a:cs typeface="Arial"/>
              <a:sym typeface="Arial"/>
            </a:endParaRPr>
          </a:p>
          <a:p>
            <a:pPr marL="342900" indent="-342900">
              <a:buClr>
                <a:schemeClr val="bg1"/>
              </a:buClr>
              <a:buSzPts val="1400"/>
              <a:buFont typeface="+mj-lt"/>
              <a:buAutoNum type="arabicPeriod"/>
            </a:pPr>
            <a:r>
              <a:rPr lang="ru-RU" dirty="0">
                <a:solidFill>
                  <a:srgbClr val="00B0F0"/>
                </a:solidFill>
                <a:latin typeface="Bahnschrift SemiBold" panose="020B0502040204020203" pitchFamily="34" charset="0"/>
                <a:ea typeface="Raleway"/>
                <a:cs typeface="Raleway"/>
                <a:sym typeface="Raleway"/>
              </a:rPr>
              <a:t>Обеспечение баланса календаря событий с созданием новых мероприятий </a:t>
            </a:r>
            <a:endParaRPr lang="ru-RU" dirty="0">
              <a:solidFill>
                <a:srgbClr val="00B0F0"/>
              </a:solidFill>
              <a:latin typeface="Bahnschrift SemiBold" panose="020B0502040204020203" pitchFamily="34" charset="0"/>
              <a:ea typeface="Arial"/>
              <a:cs typeface="Arial"/>
              <a:sym typeface="Arial"/>
            </a:endParaRPr>
          </a:p>
          <a:p>
            <a:pPr marL="342900" indent="-342900">
              <a:buClr>
                <a:schemeClr val="bg1"/>
              </a:buClr>
              <a:buSzPts val="1400"/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  <a:ea typeface="Raleway"/>
                <a:cs typeface="Raleway"/>
                <a:sym typeface="Raleway"/>
              </a:rPr>
              <a:t>Развитие лечебно-оздоровительного туризма </a:t>
            </a:r>
          </a:p>
          <a:p>
            <a:pPr marL="342900" indent="-342900">
              <a:buClr>
                <a:schemeClr val="bg1"/>
              </a:buClr>
              <a:buSzPts val="1400"/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  <a:ea typeface="Raleway"/>
                <a:cs typeface="Raleway"/>
                <a:sym typeface="Raleway"/>
              </a:rPr>
              <a:t>Развитие туристических маршрутов с вовлечением объектов Екатеринбургской агломерации </a:t>
            </a:r>
          </a:p>
          <a:p>
            <a:pPr marL="342900" indent="-342900">
              <a:buClr>
                <a:schemeClr val="bg1"/>
              </a:buClr>
              <a:buSzPts val="1400"/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  <a:ea typeface="Raleway"/>
                <a:cs typeface="Raleway"/>
                <a:sym typeface="Raleway"/>
              </a:rPr>
              <a:t>Повышение качества городской среды</a:t>
            </a:r>
            <a:endParaRPr lang="ru-RU" dirty="0">
              <a:solidFill>
                <a:schemeClr val="bg1"/>
              </a:solidFill>
              <a:latin typeface="Bahnschrift SemiBold" panose="020B05020402040202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ADBFE3F-589D-DE0F-8481-0D2552433DD0}"/>
              </a:ext>
            </a:extLst>
          </p:cNvPr>
          <p:cNvSpPr/>
          <p:nvPr/>
        </p:nvSpPr>
        <p:spPr>
          <a:xfrm>
            <a:off x="221344" y="979036"/>
            <a:ext cx="2590800" cy="12293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Турпоток: </a:t>
            </a:r>
            <a:r>
              <a:rPr lang="ru-RU" sz="2933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2,5</a:t>
            </a:r>
            <a:r>
              <a:rPr lang="ru-RU" sz="36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млн чел.    </a:t>
            </a:r>
            <a:r>
              <a:rPr lang="ru-RU" sz="1200" i="1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(ежегодно, туристов, без учета экскурсантов</a:t>
            </a:r>
            <a: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ECE8779-2762-9DAF-AB6D-7AA6E37364CE}"/>
              </a:ext>
            </a:extLst>
          </p:cNvPr>
          <p:cNvSpPr/>
          <p:nvPr/>
        </p:nvSpPr>
        <p:spPr>
          <a:xfrm>
            <a:off x="3195562" y="979036"/>
            <a:ext cx="2590800" cy="1229343"/>
          </a:xfrm>
          <a:prstGeom prst="roundRect">
            <a:avLst/>
          </a:prstGeom>
          <a:solidFill>
            <a:srgbClr val="F5BB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Увеличение количества туристов </a:t>
            </a:r>
            <a:b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14-18 лет, 18-35 лет в </a:t>
            </a:r>
            <a:r>
              <a:rPr lang="ru-RU" sz="2933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раза</a:t>
            </a:r>
          </a:p>
          <a:p>
            <a:pPr algn="ctr" fontAlgn="base"/>
            <a:r>
              <a:rPr lang="ru-RU" sz="1200" i="1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(сейчас 12 %)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F638BA7-9C38-F2DF-1A3A-1EE33647D943}"/>
              </a:ext>
            </a:extLst>
          </p:cNvPr>
          <p:cNvSpPr/>
          <p:nvPr/>
        </p:nvSpPr>
        <p:spPr>
          <a:xfrm>
            <a:off x="6169780" y="979035"/>
            <a:ext cx="2590800" cy="1229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Увеличение доли туристов с продолжительностью поездки 3-4 суток до </a:t>
            </a:r>
            <a:r>
              <a:rPr lang="ru-RU" sz="2933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40% </a:t>
            </a:r>
          </a:p>
          <a:p>
            <a:pPr algn="ctr" fontAlgn="base"/>
            <a:r>
              <a:rPr lang="ru-RU" sz="1200" i="1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(сейчас 25%)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00DFCD3-6E1B-288E-66F9-40BDA55F116A}"/>
              </a:ext>
            </a:extLst>
          </p:cNvPr>
          <p:cNvSpPr/>
          <p:nvPr/>
        </p:nvSpPr>
        <p:spPr>
          <a:xfrm>
            <a:off x="9069978" y="986119"/>
            <a:ext cx="2590800" cy="12293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Средний чек за день </a:t>
            </a:r>
            <a:b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</a:br>
            <a:r>
              <a:rPr lang="ru-RU" sz="2933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15</a:t>
            </a:r>
            <a:r>
              <a: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тыс. рублей</a:t>
            </a:r>
          </a:p>
          <a:p>
            <a:pPr algn="ctr" fontAlgn="base"/>
            <a:r>
              <a:rPr lang="ru-RU" sz="1200" i="1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(в сопоставимых ценах)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0EB8C-26DB-40EB-9EC9-F5F05F131DFD}"/>
              </a:ext>
            </a:extLst>
          </p:cNvPr>
          <p:cNvSpPr txBox="1"/>
          <p:nvPr/>
        </p:nvSpPr>
        <p:spPr>
          <a:xfrm>
            <a:off x="346892" y="5196007"/>
            <a:ext cx="932498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Финансовые инструменты:</a:t>
            </a:r>
          </a:p>
          <a:p>
            <a:endParaRPr lang="ru-RU" sz="9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Средства местного бюджета, включая доходы от взимания </a:t>
            </a:r>
            <a:r>
              <a:rPr lang="ru-RU" i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туристического налога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Субсидии и гранты из вышестоящих бюджетов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«Фандрайзинг» (средства инвесторов)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214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0"/>
            <a:ext cx="12192000" cy="6858000"/>
            <a:chOff x="0" y="-1"/>
            <a:chExt cx="12011624" cy="6531429"/>
          </a:xfrm>
          <a:blipFill>
            <a:blip r:embed="rId2">
              <a:alphaModFix amt="22000"/>
            </a:blip>
            <a:tile tx="0" ty="0" sx="100000" sy="100000" flip="none" algn="tl"/>
          </a:blipFill>
        </p:grpSpPr>
        <p:pic>
          <p:nvPicPr>
            <p:cNvPr id="13" name="Picture 31">
              <a:extLst>
                <a:ext uri="{FF2B5EF4-FFF2-40B4-BE49-F238E27FC236}">
                  <a16:creationId xmlns:a16="http://schemas.microsoft.com/office/drawing/2014/main" id="{61037FDA-C150-4DD3-A073-78F1254B5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-1"/>
              <a:ext cx="12011624" cy="6531429"/>
            </a:xfrm>
            <a:prstGeom prst="rect">
              <a:avLst/>
            </a:prstGeom>
            <a:grpFill/>
          </p:spPr>
        </p:pic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BD888FDF-2A9C-4F2F-B821-DBA6B4CD2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52541" y="443875"/>
              <a:ext cx="1258661" cy="1234976"/>
            </a:xfrm>
            <a:prstGeom prst="rect">
              <a:avLst/>
            </a:prstGeom>
            <a:grpFill/>
          </p:spPr>
        </p:pic>
      </p:grpSp>
      <p:sp>
        <p:nvSpPr>
          <p:cNvPr id="14" name="Text Box 3"/>
          <p:cNvSpPr txBox="1">
            <a:spLocks/>
          </p:cNvSpPr>
          <p:nvPr/>
        </p:nvSpPr>
        <p:spPr bwMode="auto">
          <a:xfrm>
            <a:off x="3267459" y="2888600"/>
            <a:ext cx="5657082" cy="82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ctr">
              <a:defRPr/>
            </a:pPr>
            <a:r>
              <a:rPr lang="ru-RU" altLang="x-none" sz="4400" b="1" dirty="0">
                <a:solidFill>
                  <a:schemeClr val="bg1"/>
                </a:solidFill>
                <a:latin typeface="Bahnschrift SemiBold SemiConden" panose="020B0502040204020203" pitchFamily="34" charset="0"/>
                <a:ea typeface="Montserrat Semi" charset="0"/>
                <a:cs typeface="Montserrat Semi" charset="0"/>
                <a:sym typeface="Poppins Medium" charset="0"/>
              </a:rPr>
              <a:t>Спасибо за внимание!</a:t>
            </a:r>
            <a:endParaRPr lang="x-none" altLang="x-none" sz="6600" b="1" dirty="0">
              <a:solidFill>
                <a:schemeClr val="bg1"/>
              </a:solidFill>
              <a:latin typeface="Bahnschrift SemiBold SemiConden" panose="020B0502040204020203" pitchFamily="34" charset="0"/>
              <a:ea typeface="Montserrat Semi" charset="0"/>
              <a:cs typeface="Montserrat Semi" charset="0"/>
              <a:sym typeface="Poppins Medium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3D5F337-A76D-4388-ADA4-C969811C0DA6}"/>
              </a:ext>
            </a:extLst>
          </p:cNvPr>
          <p:cNvSpPr/>
          <p:nvPr/>
        </p:nvSpPr>
        <p:spPr>
          <a:xfrm>
            <a:off x="2051312" y="303644"/>
            <a:ext cx="1497877" cy="1441107"/>
          </a:xfrm>
          <a:custGeom>
            <a:avLst/>
            <a:gdLst/>
            <a:ahLst/>
            <a:cxnLst/>
            <a:rect l="l" t="t" r="r" b="b"/>
            <a:pathLst>
              <a:path w="1721375" h="1699447">
                <a:moveTo>
                  <a:pt x="0" y="0"/>
                </a:moveTo>
                <a:lnTo>
                  <a:pt x="1721376" y="0"/>
                </a:lnTo>
                <a:lnTo>
                  <a:pt x="1721376" y="1699447"/>
                </a:lnTo>
                <a:lnTo>
                  <a:pt x="0" y="169944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pic>
        <p:nvPicPr>
          <p:cNvPr id="8" name="Google Shape;257;p16">
            <a:extLst>
              <a:ext uri="{FF2B5EF4-FFF2-40B4-BE49-F238E27FC236}">
                <a16:creationId xmlns:a16="http://schemas.microsoft.com/office/drawing/2014/main" id="{C2AB4915-0B0F-4F0F-B68D-8BB8B312BC5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9887" r="47531" b="-1184"/>
          <a:stretch/>
        </p:blipFill>
        <p:spPr>
          <a:xfrm>
            <a:off x="3549189" y="303644"/>
            <a:ext cx="1153440" cy="1933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93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668434-5B04-402A-AED4-3DED6639E505}"/>
              </a:ext>
            </a:extLst>
          </p:cNvPr>
          <p:cNvSpPr txBox="1"/>
          <p:nvPr/>
        </p:nvSpPr>
        <p:spPr>
          <a:xfrm>
            <a:off x="3403600" y="4051095"/>
            <a:ext cx="66717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3" dirty="0">
                <a:solidFill>
                  <a:srgbClr val="CDD7E8"/>
                </a:solidFill>
                <a:latin typeface="Iset Sans"/>
              </a:rPr>
              <a:t>ТИЦ</a:t>
            </a:r>
            <a:endParaRPr lang="ru-RU" sz="1867" dirty="0">
              <a:solidFill>
                <a:srgbClr val="CDD7E8"/>
              </a:solidFill>
              <a:latin typeface="Iset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AF338-02D5-407C-8DFC-E56A848AA9D2}"/>
              </a:ext>
            </a:extLst>
          </p:cNvPr>
          <p:cNvSpPr txBox="1"/>
          <p:nvPr/>
        </p:nvSpPr>
        <p:spPr>
          <a:xfrm>
            <a:off x="10178878" y="4042449"/>
            <a:ext cx="134248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3" dirty="0">
                <a:solidFill>
                  <a:srgbClr val="CDD7E8"/>
                </a:solidFill>
              </a:rPr>
              <a:t>О ГОРОДЕ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5192CA39-658A-45E7-95FB-6D82C8CDC3BD}"/>
              </a:ext>
            </a:extLst>
          </p:cNvPr>
          <p:cNvSpPr txBox="1">
            <a:spLocks/>
          </p:cNvSpPr>
          <p:nvPr/>
        </p:nvSpPr>
        <p:spPr bwMode="auto">
          <a:xfrm>
            <a:off x="2092999" y="361111"/>
            <a:ext cx="7873121" cy="1448813"/>
          </a:xfrm>
          <a:prstGeom prst="rect">
            <a:avLst/>
          </a:prstGeom>
          <a:solidFill>
            <a:srgbClr val="1D4999"/>
          </a:solidFill>
          <a:ln>
            <a:noFill/>
          </a:ln>
          <a:effectLst/>
        </p:spPr>
        <p:txBody>
          <a:bodyPr lIns="38100" tIns="38100" rIns="38100" bIns="38100"/>
          <a:lstStyle/>
          <a:p>
            <a:pPr algn="ctr">
              <a:defRPr/>
            </a:pPr>
            <a:r>
              <a:rPr lang="ru-RU" altLang="x-none" sz="4400" b="1" dirty="0">
                <a:solidFill>
                  <a:srgbClr val="CDD7E8"/>
                </a:solidFill>
                <a:latin typeface="Bahnschrift SemiBold SemiConden" panose="020B0502040204020203" pitchFamily="34" charset="0"/>
                <a:ea typeface="Montserrat Semi" charset="0"/>
                <a:cs typeface="Montserrat Semi" charset="0"/>
                <a:sym typeface="Poppins Medium" charset="0"/>
              </a:rPr>
              <a:t>Екатеринбург на связи: </a:t>
            </a:r>
            <a:br>
              <a:rPr lang="ru-RU" altLang="x-none" sz="4400" b="1" dirty="0">
                <a:solidFill>
                  <a:srgbClr val="CDD7E8"/>
                </a:solidFill>
                <a:latin typeface="Bahnschrift SemiBold SemiConden" panose="020B0502040204020203" pitchFamily="34" charset="0"/>
                <a:ea typeface="Montserrat Semi" charset="0"/>
                <a:cs typeface="Montserrat Semi" charset="0"/>
                <a:sym typeface="Poppins Medium" charset="0"/>
              </a:rPr>
            </a:br>
            <a:r>
              <a:rPr lang="ru-RU" altLang="x-none" sz="4400" b="1" dirty="0">
                <a:solidFill>
                  <a:srgbClr val="CDD7E8"/>
                </a:solidFill>
                <a:latin typeface="Bahnschrift SemiBold SemiConden" panose="020B0502040204020203" pitchFamily="34" charset="0"/>
                <a:ea typeface="Montserrat Semi" charset="0"/>
                <a:cs typeface="Montserrat Semi" charset="0"/>
                <a:sym typeface="Poppins Medium" charset="0"/>
              </a:rPr>
              <a:t>туризм и не только</a:t>
            </a:r>
            <a:endParaRPr lang="x-none" altLang="x-none" sz="4400" b="1" dirty="0">
              <a:solidFill>
                <a:srgbClr val="CDD7E8"/>
              </a:solidFill>
              <a:latin typeface="Bahnschrift SemiBold SemiConden" panose="020B0502040204020203" pitchFamily="34" charset="0"/>
              <a:ea typeface="Montserrat Semi" charset="0"/>
              <a:cs typeface="Montserrat Semi" charset="0"/>
              <a:sym typeface="Poppins Medium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513A35-FFF5-4895-BF43-F38DE8CDB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63" y="3038402"/>
            <a:ext cx="5134437" cy="38488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2F5633-FB0A-4D57-9B51-693421A7126C}"/>
              </a:ext>
            </a:extLst>
          </p:cNvPr>
          <p:cNvSpPr txBox="1"/>
          <p:nvPr/>
        </p:nvSpPr>
        <p:spPr>
          <a:xfrm>
            <a:off x="7805934" y="1036916"/>
            <a:ext cx="445546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Откуда приезжают туристы </a:t>
            </a:r>
            <a:br>
              <a:rPr lang="ru-RU" sz="2400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(ТОП-7 регионов)?</a:t>
            </a:r>
          </a:p>
          <a:p>
            <a:endParaRPr lang="ru-RU" sz="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i="1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Челябинская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i="1" dirty="0">
                <a:solidFill>
                  <a:srgbClr val="92D050"/>
                </a:solidFill>
                <a:latin typeface="Bahnschrift SemiBold" panose="020B0502040204020203" pitchFamily="34" charset="0"/>
              </a:rPr>
              <a:t>ХМАО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i="1" dirty="0">
                <a:solidFill>
                  <a:srgbClr val="00B0F0"/>
                </a:solidFill>
                <a:latin typeface="Bahnschrift SemiBold" panose="020B0502040204020203" pitchFamily="34" charset="0"/>
              </a:rPr>
              <a:t>Пермский край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Тюменская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Москва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Курганская область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Республика Башкортостан</a:t>
            </a: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8F4670-336D-43C2-96FD-BB1D02ED7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46522" cy="4353636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F94D706-72E1-4E16-AC47-2EEE6D5C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162" y="177271"/>
            <a:ext cx="10515600" cy="68245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Ключевые показатели развития туризма </a:t>
            </a:r>
            <a:br>
              <a:rPr lang="ru-RU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в Екатеринбурге и Свердловской области 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851A8F2B-94E5-4058-A549-D14459473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2" y="3879375"/>
            <a:ext cx="7067550" cy="321468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Bahnschrift SemiBold" panose="020B0502040204020203" pitchFamily="34" charset="0"/>
              </a:rPr>
              <a:t>Расходы на проживание в КСР (гостиницы и </a:t>
            </a: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санатории, спортивные лагеря и кемпинги) по итогам 2024 года составили </a:t>
            </a:r>
            <a:b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1 млрд 160 млн рублей (+48 % к 2023 году, при этом средний чек увеличился на 31 %)*</a:t>
            </a:r>
          </a:p>
          <a:p>
            <a:pPr marL="0" indent="0">
              <a:buNone/>
            </a:pPr>
            <a:r>
              <a:rPr lang="ru-RU" sz="2200" i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В статистике не учитываются индивидуальные средства размещения (квартиры, апартаменты и пр.)</a:t>
            </a:r>
          </a:p>
        </p:txBody>
      </p:sp>
    </p:spTree>
    <p:extLst>
      <p:ext uri="{BB962C8B-B14F-4D97-AF65-F5344CB8AC3E}">
        <p14:creationId xmlns:p14="http://schemas.microsoft.com/office/powerpoint/2010/main" val="401706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4F07C-F544-4BA9-A8A6-1CD8293E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591" y="168059"/>
            <a:ext cx="7365274" cy="88509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Портрет туриста </a:t>
            </a:r>
            <a:b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(по итогам данных за 2024 год)</a:t>
            </a:r>
            <a:endParaRPr lang="ru-RU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35261-EECC-43AA-87D9-180709708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927" y="1245060"/>
            <a:ext cx="5257800" cy="326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Средний доход – </a:t>
            </a:r>
            <a:r>
              <a:rPr lang="ru-RU" sz="1800" i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91 тыс. рублей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Средний возраст – </a:t>
            </a:r>
            <a:r>
              <a:rPr lang="ru-RU" sz="1800" i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40 лет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Как правило, </a:t>
            </a:r>
            <a:r>
              <a:rPr lang="ru-RU" sz="1800" i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без детей </a:t>
            </a:r>
            <a:r>
              <a:rPr lang="ru-RU" sz="1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(тенденция на поездки без детей растет)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Средний чек – </a:t>
            </a:r>
            <a:r>
              <a:rPr lang="ru-RU" sz="1800" i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6 962 рубля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Продолжительность поездки – </a:t>
            </a:r>
            <a:r>
              <a:rPr lang="ru-RU" sz="1800" i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1 – 2 дня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194BCDE-FB75-45B9-BE67-B7D8CDAF1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34184"/>
              </p:ext>
            </p:extLst>
          </p:nvPr>
        </p:nvGraphicFramePr>
        <p:xfrm>
          <a:off x="7634919" y="168059"/>
          <a:ext cx="4328160" cy="310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90E5BB95-332B-4D5E-BE87-5221CAF871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9344142"/>
              </p:ext>
            </p:extLst>
          </p:nvPr>
        </p:nvGraphicFramePr>
        <p:xfrm>
          <a:off x="1332735" y="3608695"/>
          <a:ext cx="4140928" cy="3081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E36E43E-075D-486F-992E-3CDD09CE9A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5230340"/>
              </p:ext>
            </p:extLst>
          </p:nvPr>
        </p:nvGraphicFramePr>
        <p:xfrm>
          <a:off x="6481893" y="3608695"/>
          <a:ext cx="4140928" cy="3081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082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3E3B25-7AB8-46C6-AB14-268FD7518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7616" b="5702"/>
          <a:stretch/>
        </p:blipFill>
        <p:spPr>
          <a:xfrm>
            <a:off x="0" y="0"/>
            <a:ext cx="6763594" cy="32465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62D96A-FB02-4FD1-8546-38E5E297F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040" y="2466363"/>
            <a:ext cx="5185459" cy="43916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43AD4D-5831-4DC6-B54B-7225181EDB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" b="2857"/>
          <a:stretch/>
        </p:blipFill>
        <p:spPr>
          <a:xfrm>
            <a:off x="0" y="3533862"/>
            <a:ext cx="6763594" cy="3324138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FF5C6A5-8304-4EFA-B3D8-03D70304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821" y="415709"/>
            <a:ext cx="4792629" cy="216556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Статистика бронирований авиабилетов</a:t>
            </a:r>
            <a:b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ru-RU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5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F5E5B4-B129-4BD0-B070-4875365B1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1" b="102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9C4BCD-C643-45C8-849D-9FA156C4E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27023" r="9871" b="10608"/>
          <a:stretch/>
        </p:blipFill>
        <p:spPr>
          <a:xfrm>
            <a:off x="0" y="4014826"/>
            <a:ext cx="6896100" cy="284317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0C9325-3FD4-40FD-8D85-1D103752C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t="15431" r="-1" b="6892"/>
          <a:stretch/>
        </p:blipFill>
        <p:spPr>
          <a:xfrm>
            <a:off x="4905374" y="0"/>
            <a:ext cx="7286625" cy="3438632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E97B14F-ACF3-4B97-AC8E-33E108EF6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395449"/>
            <a:ext cx="5114925" cy="203355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Самые популярные места и события Екатеринбурга</a:t>
            </a:r>
            <a:b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(данные </a:t>
            </a:r>
            <a:r>
              <a:rPr lang="en-US" sz="36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Aviasales</a:t>
            </a:r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)</a:t>
            </a:r>
            <a:b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ru-RU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29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8;p11">
            <a:extLst>
              <a:ext uri="{FF2B5EF4-FFF2-40B4-BE49-F238E27FC236}">
                <a16:creationId xmlns:a16="http://schemas.microsoft.com/office/drawing/2014/main" id="{C24C1757-764F-3FE4-6A88-4F613CD18474}"/>
              </a:ext>
            </a:extLst>
          </p:cNvPr>
          <p:cNvSpPr txBox="1"/>
          <p:nvPr/>
        </p:nvSpPr>
        <p:spPr>
          <a:xfrm>
            <a:off x="2004740" y="145191"/>
            <a:ext cx="8728056" cy="65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2500"/>
              </a:lnSpc>
            </a:pPr>
            <a:r>
              <a:rPr lang="ru-RU" sz="3200" b="1" dirty="0">
                <a:solidFill>
                  <a:schemeClr val="bg1"/>
                </a:solidFill>
                <a:latin typeface="Bahnschrift SemiBold SemiConden" panose="020B0502040204020203" pitchFamily="34" charset="0"/>
                <a:ea typeface="Arial"/>
                <a:cs typeface="Arial"/>
                <a:sym typeface="Arial"/>
              </a:rPr>
              <a:t>Стратегическое видение развития сферы туризма</a:t>
            </a:r>
            <a:endParaRPr sz="3200" b="1" dirty="0">
              <a:solidFill>
                <a:schemeClr val="bg1"/>
              </a:solidFill>
              <a:latin typeface="Bahnschrift SemiBold SemiConden" panose="020B05020402040202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C138275-8F74-26F6-B742-D2E3CAA85354}"/>
              </a:ext>
            </a:extLst>
          </p:cNvPr>
          <p:cNvSpPr/>
          <p:nvPr/>
        </p:nvSpPr>
        <p:spPr>
          <a:xfrm>
            <a:off x="524934" y="990600"/>
            <a:ext cx="1555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ТУРИЗМ СЕЙЧАС: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ECD7A84-932E-0630-6CE8-2E6E540BFDCE}"/>
              </a:ext>
            </a:extLst>
          </p:cNvPr>
          <p:cNvSpPr/>
          <p:nvPr/>
        </p:nvSpPr>
        <p:spPr>
          <a:xfrm>
            <a:off x="355600" y="1410721"/>
            <a:ext cx="4216429" cy="1774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10" indent="-190510" fontAlgn="base">
              <a:buFont typeface="Arial" panose="020B0604020202020204" pitchFamily="34" charset="0"/>
              <a:buChar char="•"/>
            </a:pP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Структура туризма в Екатеринбурге не менялась на протяжении многих лет и требует переосмысления;</a:t>
            </a:r>
          </a:p>
          <a:p>
            <a:pPr marL="190510" indent="-190510" fontAlgn="base">
              <a:buFont typeface="Arial" panose="020B0604020202020204" pitchFamily="34" charset="0"/>
              <a:buChar char="•"/>
            </a:pP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Эксплуатируются образы прошлого;</a:t>
            </a:r>
          </a:p>
          <a:p>
            <a:pPr marL="190510" indent="-190510" fontAlgn="base">
              <a:buFont typeface="Arial" panose="020B0604020202020204" pitchFamily="34" charset="0"/>
              <a:buChar char="•"/>
            </a:pP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Среднее значение возраста туриста: 40 лет;</a:t>
            </a:r>
          </a:p>
          <a:p>
            <a:pPr marL="190510" indent="-190510" fontAlgn="base">
              <a:buFont typeface="Arial" panose="020B0604020202020204" pitchFamily="34" charset="0"/>
              <a:buChar char="•"/>
            </a:pP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Событийный туризм </a:t>
            </a:r>
            <a:r>
              <a:rPr lang="ru-RU" sz="1600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не</a:t>
            </a: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регулярен;</a:t>
            </a:r>
          </a:p>
          <a:p>
            <a:pPr marL="190510" indent="-190510" fontAlgn="base">
              <a:buFont typeface="Arial" panose="020B0604020202020204" pitchFamily="34" charset="0"/>
              <a:buChar char="•"/>
            </a:pP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Нет системного продвижения;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Слабое вовлечение объектов Екатеринбургской агломерации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4AB1077-8A87-E647-2FCC-AE8F23DA1346}"/>
              </a:ext>
            </a:extLst>
          </p:cNvPr>
          <p:cNvGrpSpPr/>
          <p:nvPr/>
        </p:nvGrpSpPr>
        <p:grpSpPr>
          <a:xfrm>
            <a:off x="4089429" y="1406654"/>
            <a:ext cx="2996210" cy="1479995"/>
            <a:chOff x="5681061" y="1477036"/>
            <a:chExt cx="4494315" cy="2219993"/>
          </a:xfrm>
          <a:solidFill>
            <a:schemeClr val="accent1"/>
          </a:solidFill>
        </p:grpSpPr>
        <p:sp>
          <p:nvSpPr>
            <p:cNvPr id="14" name="Стрелка: вправо 9">
              <a:extLst>
                <a:ext uri="{FF2B5EF4-FFF2-40B4-BE49-F238E27FC236}">
                  <a16:creationId xmlns:a16="http://schemas.microsoft.com/office/drawing/2014/main" id="{6CB1F7D2-15F8-8F73-2AF4-11F0D553B47E}"/>
                </a:ext>
              </a:extLst>
            </p:cNvPr>
            <p:cNvSpPr/>
            <p:nvPr/>
          </p:nvSpPr>
          <p:spPr>
            <a:xfrm>
              <a:off x="8727576" y="2249712"/>
              <a:ext cx="1447800" cy="674639"/>
            </a:xfrm>
            <a:prstGeom prst="rightArrow">
              <a:avLst/>
            </a:prstGeom>
            <a:solidFill>
              <a:srgbClr val="F5BB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rgbClr val="F5BBDC"/>
                </a:solidFill>
              </a:endParaRPr>
            </a:p>
          </p:txBody>
        </p:sp>
        <p:sp>
          <p:nvSpPr>
            <p:cNvPr id="15" name="Стрелка: вправо 9">
              <a:extLst>
                <a:ext uri="{FF2B5EF4-FFF2-40B4-BE49-F238E27FC236}">
                  <a16:creationId xmlns:a16="http://schemas.microsoft.com/office/drawing/2014/main" id="{30B1DB16-7B0B-335D-616A-4B01004C7478}"/>
                </a:ext>
              </a:extLst>
            </p:cNvPr>
            <p:cNvSpPr/>
            <p:nvPr/>
          </p:nvSpPr>
          <p:spPr>
            <a:xfrm>
              <a:off x="5681061" y="2249712"/>
              <a:ext cx="1447800" cy="674639"/>
            </a:xfrm>
            <a:prstGeom prst="rightArrow">
              <a:avLst/>
            </a:prstGeom>
            <a:solidFill>
              <a:srgbClr val="F5BB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1D60525-0720-4BB5-16FC-B16B1C6046B6}"/>
                </a:ext>
              </a:extLst>
            </p:cNvPr>
            <p:cNvSpPr/>
            <p:nvPr/>
          </p:nvSpPr>
          <p:spPr>
            <a:xfrm>
              <a:off x="6248443" y="1477036"/>
              <a:ext cx="3205243" cy="2219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333" dirty="0">
                  <a:solidFill>
                    <a:schemeClr val="bg1"/>
                  </a:solidFill>
                  <a:latin typeface="Bahnschrift SemiBold SemiConden" panose="020B0502040204020203" pitchFamily="34" charset="0"/>
                  <a:cs typeface="Arial" panose="020B0604020202020204" pitchFamily="34" charset="0"/>
                </a:rPr>
                <a:t>Изменение турпродукта  поможет изменить имидж города и привлечь человеческий капитал </a:t>
              </a: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E8C16-8C25-DF7A-7606-6EDF0487D576}"/>
              </a:ext>
            </a:extLst>
          </p:cNvPr>
          <p:cNvSpPr/>
          <p:nvPr/>
        </p:nvSpPr>
        <p:spPr>
          <a:xfrm>
            <a:off x="7373870" y="1028247"/>
            <a:ext cx="27751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КАКИМ ТУРИЗМ ДОЛЖЕН БЫТЬ: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2992E9D-C674-BA15-6FF6-B4910C3D1CB8}"/>
              </a:ext>
            </a:extLst>
          </p:cNvPr>
          <p:cNvSpPr/>
          <p:nvPr/>
        </p:nvSpPr>
        <p:spPr>
          <a:xfrm>
            <a:off x="7205134" y="1423879"/>
            <a:ext cx="4766745" cy="1733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ea typeface="Arial"/>
                <a:cs typeface="Arial" panose="020B0604020202020204" pitchFamily="34" charset="0"/>
                <a:sym typeface="Arial"/>
              </a:rPr>
              <a:t>Круглогодичным с регулярным потоком; </a:t>
            </a:r>
            <a:endParaRPr lang="ru-RU" sz="1333" dirty="0">
              <a:solidFill>
                <a:schemeClr val="bg1"/>
              </a:solidFill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ea typeface="Arial"/>
                <a:cs typeface="Arial" panose="020B0604020202020204" pitchFamily="34" charset="0"/>
                <a:sym typeface="Arial"/>
              </a:rPr>
              <a:t>С демонстрацией возможностей для бизнеса и личности;</a:t>
            </a:r>
          </a:p>
          <a:p>
            <a:pPr marL="285750" indent="-285750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ea typeface="Arial"/>
                <a:cs typeface="Arial" panose="020B0604020202020204" pitchFamily="34" charset="0"/>
                <a:sym typeface="Arial"/>
              </a:rPr>
              <a:t>С развитием новых направлений: образовательного туризма для школьников и молодёжи, лечебно-</a:t>
            </a: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cs typeface="Arial" panose="020B0604020202020204" pitchFamily="34" charset="0"/>
                <a:sym typeface="Arial"/>
              </a:rPr>
              <a:t>оздоровительного туризма; </a:t>
            </a:r>
            <a:endParaRPr lang="ru-RU" sz="1333" dirty="0">
              <a:solidFill>
                <a:schemeClr val="bg1"/>
              </a:solidFill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ru-RU" sz="1333" dirty="0">
                <a:solidFill>
                  <a:schemeClr val="bg1"/>
                </a:solidFill>
                <a:latin typeface="Bahnschrift SemiBold SemiConden" panose="020B0502040204020203" pitchFamily="34" charset="0"/>
                <a:ea typeface="Arial"/>
                <a:cs typeface="Arial" panose="020B0604020202020204" pitchFamily="34" charset="0"/>
                <a:sym typeface="Arial"/>
              </a:rPr>
              <a:t>С активным вовлечением объектов Екатеринбургской агломерации  </a:t>
            </a:r>
            <a:br>
              <a:rPr lang="ru-RU" sz="1333" dirty="0">
                <a:solidFill>
                  <a:srgbClr val="000000"/>
                </a:solidFill>
                <a:latin typeface="Raleway" pitchFamily="2" charset="-52"/>
                <a:ea typeface="Arial"/>
                <a:cs typeface="Arial"/>
                <a:sym typeface="Arial"/>
              </a:rPr>
            </a:br>
            <a:endParaRPr lang="ru-RU" sz="1333" dirty="0">
              <a:solidFill>
                <a:srgbClr val="000000"/>
              </a:solidFill>
              <a:latin typeface="Raleway" pitchFamily="2" charset="-52"/>
              <a:ea typeface="Arial"/>
              <a:cs typeface="Arial"/>
              <a:sym typeface="Arial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55600" y="3763661"/>
            <a:ext cx="10799901" cy="2921000"/>
            <a:chOff x="533400" y="1790700"/>
            <a:chExt cx="17380952" cy="5116570"/>
          </a:xfrm>
        </p:grpSpPr>
        <p:sp>
          <p:nvSpPr>
            <p:cNvPr id="20" name="Прямоугольник: скругленные углы 3">
              <a:extLst>
                <a:ext uri="{FF2B5EF4-FFF2-40B4-BE49-F238E27FC236}">
                  <a16:creationId xmlns:a16="http://schemas.microsoft.com/office/drawing/2014/main" id="{F6FE1872-9E5B-0340-0AC4-3C675F7AE4AC}"/>
                </a:ext>
              </a:extLst>
            </p:cNvPr>
            <p:cNvSpPr/>
            <p:nvPr/>
          </p:nvSpPr>
          <p:spPr>
            <a:xfrm>
              <a:off x="533400" y="1790700"/>
              <a:ext cx="3886200" cy="222501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Bahnschrift SemiBold SemiConden" panose="020B0502040204020203" pitchFamily="34" charset="0"/>
                  <a:cs typeface="Arial" panose="020B0604020202020204" pitchFamily="34" charset="0"/>
                </a:rPr>
                <a:t>Культурно-познавательный</a:t>
              </a:r>
            </a:p>
            <a:p>
              <a:pPr algn="ctr"/>
              <a:endPara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объекты культурного наследия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музеи и театры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военно-патриотический туризм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—гастрономический туризм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 — событийный туризм</a:t>
              </a:r>
              <a:endParaRPr lang="ru-RU" sz="1200" dirty="0">
                <a:latin typeface="Bahnschrift SemiBold SemiConden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рямоугольник: скругленные углы 5">
              <a:extLst>
                <a:ext uri="{FF2B5EF4-FFF2-40B4-BE49-F238E27FC236}">
                  <a16:creationId xmlns:a16="http://schemas.microsoft.com/office/drawing/2014/main" id="{A11F7CE3-7B74-831D-EA96-A99E81F8243D}"/>
                </a:ext>
              </a:extLst>
            </p:cNvPr>
            <p:cNvSpPr/>
            <p:nvPr/>
          </p:nvSpPr>
          <p:spPr>
            <a:xfrm>
              <a:off x="5337676" y="1820343"/>
              <a:ext cx="3886200" cy="22250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Bahnschrift SemiBold SemiConden" panose="020B0502040204020203" pitchFamily="34" charset="0"/>
                  <a:cs typeface="Arial" panose="020B0604020202020204" pitchFamily="34" charset="0"/>
                </a:rPr>
                <a:t>Лечебно-оздоровительный</a:t>
              </a:r>
            </a:p>
            <a:p>
              <a:pPr algn="ctr"/>
              <a:endPara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высокотехнологичная медицинская помощь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пластическая хирургия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спа-комплексы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восстановление и реабилитация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Raleway" charset="-52"/>
                </a:rPr>
                <a:t> </a:t>
              </a:r>
            </a:p>
          </p:txBody>
        </p:sp>
        <p:sp>
          <p:nvSpPr>
            <p:cNvPr id="22" name="Прямоугольник: скругленные углы 6">
              <a:extLst>
                <a:ext uri="{FF2B5EF4-FFF2-40B4-BE49-F238E27FC236}">
                  <a16:creationId xmlns:a16="http://schemas.microsoft.com/office/drawing/2014/main" id="{376E84B1-0F23-7D95-B21D-9E11A5EADAEC}"/>
                </a:ext>
              </a:extLst>
            </p:cNvPr>
            <p:cNvSpPr/>
            <p:nvPr/>
          </p:nvSpPr>
          <p:spPr>
            <a:xfrm>
              <a:off x="9684752" y="1820343"/>
              <a:ext cx="3886200" cy="2225014"/>
            </a:xfrm>
            <a:prstGeom prst="roundRect">
              <a:avLst/>
            </a:prstGeom>
            <a:solidFill>
              <a:srgbClr val="F5BB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Bahnschrift SemiBold SemiConden" panose="020B0502040204020203" pitchFamily="34" charset="0"/>
                  <a:cs typeface="Arial" panose="020B0604020202020204" pitchFamily="34" charset="0"/>
                </a:rPr>
                <a:t>Образовательный</a:t>
              </a:r>
            </a:p>
            <a:p>
              <a:pPr algn="ctr"/>
              <a:endParaRPr lang="ru-RU" sz="1200" dirty="0">
                <a:solidFill>
                  <a:schemeClr val="tx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профориентация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промышленные предприятия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—университеты и кампус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  образовательные конференции и поездки с целью изучения опыта </a:t>
              </a:r>
            </a:p>
          </p:txBody>
        </p:sp>
        <p:sp>
          <p:nvSpPr>
            <p:cNvPr id="23" name="Прямоугольник: скругленные углы 8">
              <a:extLst>
                <a:ext uri="{FF2B5EF4-FFF2-40B4-BE49-F238E27FC236}">
                  <a16:creationId xmlns:a16="http://schemas.microsoft.com/office/drawing/2014/main" id="{54389B80-D982-0939-B4B0-E1D8629A350D}"/>
                </a:ext>
              </a:extLst>
            </p:cNvPr>
            <p:cNvSpPr/>
            <p:nvPr/>
          </p:nvSpPr>
          <p:spPr>
            <a:xfrm>
              <a:off x="14180552" y="1820343"/>
              <a:ext cx="3733800" cy="222501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Bahnschrift SemiBold SemiConden" panose="020B0502040204020203" pitchFamily="34" charset="0"/>
                  <a:cs typeface="Arial" panose="020B0604020202020204" pitchFamily="34" charset="0"/>
                </a:rPr>
                <a:t>Деловой </a:t>
              </a:r>
            </a:p>
            <a:p>
              <a:pPr algn="ctr"/>
              <a:endParaRPr lang="ru-RU" sz="933" dirty="0">
                <a:solidFill>
                  <a:schemeClr val="tx1"/>
                </a:solidFill>
                <a:latin typeface="Bahnschrift SemiBold SemiConden" panose="020B0502040204020203" pitchFamily="34" charset="0"/>
              </a:endParaRP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 деловые (командировочные поездки)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 — MICE (встречи, события семинары, конференции, выставки)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крупные деловые мероприятия  </a:t>
              </a:r>
            </a:p>
          </p:txBody>
        </p:sp>
        <p:sp>
          <p:nvSpPr>
            <p:cNvPr id="24" name="Прямоугольник: скругленные углы 9">
              <a:extLst>
                <a:ext uri="{FF2B5EF4-FFF2-40B4-BE49-F238E27FC236}">
                  <a16:creationId xmlns:a16="http://schemas.microsoft.com/office/drawing/2014/main" id="{D18FBB1B-60E7-387B-ACA3-0DC36470D52E}"/>
                </a:ext>
              </a:extLst>
            </p:cNvPr>
            <p:cNvSpPr/>
            <p:nvPr/>
          </p:nvSpPr>
          <p:spPr>
            <a:xfrm>
              <a:off x="533400" y="4045356"/>
              <a:ext cx="3886200" cy="286191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  <a:latin typeface="Raleway" pitchFamily="2" charset="-52"/>
                <a:cs typeface="Arial" panose="020B0604020202020204" pitchFamily="34" charset="0"/>
              </a:endParaRP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Bahnschrift SemiBold SemiConden" panose="020B0502040204020203" pitchFamily="34" charset="0"/>
                  <a:cs typeface="Arial" panose="020B0604020202020204" pitchFamily="34" charset="0"/>
                </a:rPr>
                <a:t>Природный (агломерационный)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Екатеринбург – окно в природу Урала 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пешие, вело- и авто- </a:t>
              </a:r>
              <a:r>
                <a:rPr lang="ru-RU" sz="933" dirty="0" err="1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турмаршруты</a:t>
              </a:r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 через города Екатеринбургской агломерации 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спокойный и активный отдых на природе</a:t>
              </a:r>
            </a:p>
            <a:p>
              <a:pPr algn="ctr"/>
              <a:r>
                <a:rPr lang="ru-RU" sz="933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— экотуризм, сельский туризм </a:t>
              </a:r>
            </a:p>
            <a:p>
              <a:pPr algn="ctr"/>
              <a:endParaRPr lang="ru-RU" sz="933" dirty="0">
                <a:solidFill>
                  <a:schemeClr val="tx1"/>
                </a:solidFill>
                <a:latin typeface="Raleway" pitchFamily="2" charset="-52"/>
              </a:endParaRPr>
            </a:p>
            <a:p>
              <a:pPr algn="ctr"/>
              <a:endParaRPr lang="ru-RU" sz="933" dirty="0">
                <a:solidFill>
                  <a:schemeClr val="tx1"/>
                </a:solidFill>
                <a:latin typeface="Raleway" pitchFamily="2" charset="-52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0DDEE28-5A9A-9620-5356-2F9344D84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8750" t="26176" r="64584" b="60279"/>
            <a:stretch/>
          </p:blipFill>
          <p:spPr>
            <a:xfrm>
              <a:off x="4343400" y="2324100"/>
              <a:ext cx="1066800" cy="12192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A68D1979-12BA-9A78-6FAA-73B5D546A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8750" t="29259" r="64583" b="57386"/>
            <a:stretch/>
          </p:blipFill>
          <p:spPr>
            <a:xfrm>
              <a:off x="8903952" y="2447583"/>
              <a:ext cx="1104399" cy="1244547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00F6A757-1FD3-AF74-D3FD-2FD0C1E87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9166" t="45254" r="64584" b="42480"/>
            <a:stretch/>
          </p:blipFill>
          <p:spPr>
            <a:xfrm>
              <a:off x="13335000" y="2400300"/>
              <a:ext cx="1104399" cy="1219200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70B8ACA-4C34-A349-E671-29EB1FB3D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8750" t="27366" r="64167" b="59301"/>
            <a:stretch/>
          </p:blipFill>
          <p:spPr>
            <a:xfrm>
              <a:off x="4419600" y="4838700"/>
              <a:ext cx="1295400" cy="1371600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279471" y="3299602"/>
            <a:ext cx="4737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5500"/>
            </a:pPr>
            <a:r>
              <a:rPr lang="ru-RU" sz="1600" b="1" dirty="0">
                <a:solidFill>
                  <a:schemeClr val="bg1"/>
                </a:solidFill>
                <a:latin typeface="Bahnschrift SemiBold SemiConden" panose="020B0502040204020203" pitchFamily="34" charset="0"/>
                <a:ea typeface="Arial"/>
                <a:cs typeface="Arial"/>
                <a:sym typeface="Arial"/>
              </a:rPr>
              <a:t>Приоритетные виды туризма, отвечающие нашим целям</a:t>
            </a:r>
          </a:p>
        </p:txBody>
      </p:sp>
    </p:spTree>
    <p:extLst>
      <p:ext uri="{BB962C8B-B14F-4D97-AF65-F5344CB8AC3E}">
        <p14:creationId xmlns:p14="http://schemas.microsoft.com/office/powerpoint/2010/main" val="287500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3E24F-45F5-4A18-B8F3-69798F88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577" y="220420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Основные </a:t>
            </a:r>
            <a:r>
              <a:rPr lang="ru-RU" dirty="0" err="1">
                <a:solidFill>
                  <a:schemeClr val="bg1"/>
                </a:solidFill>
                <a:latin typeface="Bahnschrift SemiLight SemiConde" panose="020B0502040204020203" pitchFamily="34" charset="0"/>
              </a:rPr>
              <a:t>акторы</a:t>
            </a:r>
            <a:r>
              <a:rPr lang="ru-RU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 реализации стратегии развития туризма города Екатеринбурга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A36508-58F2-4784-8BA9-C2F55C87A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235" y="1834618"/>
            <a:ext cx="5715000" cy="2817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Министерство экономического развития РФ </a:t>
            </a:r>
          </a:p>
          <a:p>
            <a:endParaRPr lang="ru-RU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Департамент по развитию туризма </a:t>
            </a:r>
            <a:br>
              <a:rPr lang="ru-RU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</a:br>
            <a:r>
              <a:rPr lang="ru-RU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и индустрии гостеприимства Свердловской области </a:t>
            </a:r>
          </a:p>
          <a:p>
            <a:endParaRPr lang="ru-RU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2C5554DD-F9A3-456E-BDD9-9A3EF4A2EC0F}"/>
              </a:ext>
            </a:extLst>
          </p:cNvPr>
          <p:cNvSpPr/>
          <p:nvPr/>
        </p:nvSpPr>
        <p:spPr>
          <a:xfrm>
            <a:off x="6284044" y="1517829"/>
            <a:ext cx="2977887" cy="2817470"/>
          </a:xfrm>
          <a:custGeom>
            <a:avLst/>
            <a:gdLst/>
            <a:ahLst/>
            <a:cxnLst/>
            <a:rect l="l" t="t" r="r" b="b"/>
            <a:pathLst>
              <a:path w="1721375" h="1699447">
                <a:moveTo>
                  <a:pt x="0" y="0"/>
                </a:moveTo>
                <a:lnTo>
                  <a:pt x="1721376" y="0"/>
                </a:lnTo>
                <a:lnTo>
                  <a:pt x="1721376" y="1699447"/>
                </a:lnTo>
                <a:lnTo>
                  <a:pt x="0" y="16994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pic>
        <p:nvPicPr>
          <p:cNvPr id="11" name="Google Shape;257;p16">
            <a:extLst>
              <a:ext uri="{FF2B5EF4-FFF2-40B4-BE49-F238E27FC236}">
                <a16:creationId xmlns:a16="http://schemas.microsoft.com/office/drawing/2014/main" id="{6C6BF028-9CF6-492D-A80F-0AA39E853F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887" r="47531" b="-1184"/>
          <a:stretch/>
        </p:blipFill>
        <p:spPr>
          <a:xfrm>
            <a:off x="8938469" y="1466812"/>
            <a:ext cx="2466564" cy="39243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CB6DEF-F4E0-472E-BC66-118025306F20}"/>
              </a:ext>
            </a:extLst>
          </p:cNvPr>
          <p:cNvSpPr/>
          <p:nvPr/>
        </p:nvSpPr>
        <p:spPr>
          <a:xfrm>
            <a:off x="252754" y="5052060"/>
            <a:ext cx="5762481" cy="138499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Департамент общественных связей Администрации города Екатеринбурга, МКУ «Столица Урала»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92FB0B-3902-4069-9CC8-278F1E752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22" y="4277312"/>
            <a:ext cx="2466564" cy="1973251"/>
          </a:xfrm>
          <a:prstGeom prst="rect">
            <a:avLst/>
          </a:prstGeom>
        </p:spPr>
      </p:pic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A48A4360-A300-4D72-85EB-D13A1C3A2582}"/>
              </a:ext>
            </a:extLst>
          </p:cNvPr>
          <p:cNvSpPr/>
          <p:nvPr/>
        </p:nvSpPr>
        <p:spPr>
          <a:xfrm>
            <a:off x="2719284" y="2762934"/>
            <a:ext cx="689810" cy="52938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A967CF71-5402-4299-9CD1-6478C5FE99BA}"/>
              </a:ext>
            </a:extLst>
          </p:cNvPr>
          <p:cNvSpPr/>
          <p:nvPr/>
        </p:nvSpPr>
        <p:spPr>
          <a:xfrm>
            <a:off x="2789089" y="4439532"/>
            <a:ext cx="689810" cy="52938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00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75A9A5B-B962-4364-BED7-0A91D2AB26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2C6419A-0DA0-408D-A021-63C1EC6B77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25330"/>
          </a:xfrm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071CDC7D-0998-45BA-9AB7-72D563D4B148}"/>
              </a:ext>
            </a:extLst>
          </p:cNvPr>
          <p:cNvSpPr/>
          <p:nvPr/>
        </p:nvSpPr>
        <p:spPr>
          <a:xfrm>
            <a:off x="-1" y="418565"/>
            <a:ext cx="9686925" cy="1272123"/>
          </a:xfrm>
          <a:prstGeom prst="rect">
            <a:avLst/>
          </a:prstGeom>
          <a:solidFill>
            <a:srgbClr val="EFCD0D"/>
          </a:solidFill>
        </p:spPr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5F0DCDF-24BC-4C33-B8F8-9E4A413B8250}"/>
              </a:ext>
            </a:extLst>
          </p:cNvPr>
          <p:cNvSpPr txBox="1"/>
          <p:nvPr/>
        </p:nvSpPr>
        <p:spPr>
          <a:xfrm>
            <a:off x="224127" y="473960"/>
            <a:ext cx="923866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240"/>
              </a:lnSpc>
            </a:pPr>
            <a:r>
              <a:rPr lang="ru-RU" sz="3534" b="1" dirty="0">
                <a:solidFill>
                  <a:srgbClr val="1C2327"/>
                </a:solidFill>
                <a:latin typeface="Bahnschrift SemiBold" panose="020B0502040204020203" pitchFamily="34" charset="0"/>
                <a:cs typeface="Arial" pitchFamily="34" charset="0"/>
              </a:rPr>
              <a:t>1. Создание платформы бренда, разработка брендбука</a:t>
            </a:r>
            <a:endParaRPr lang="en-US" sz="3534" b="1" dirty="0">
              <a:solidFill>
                <a:srgbClr val="1C2327"/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F9BA27C-1F5E-42AC-94DF-C8D098743554}"/>
              </a:ext>
            </a:extLst>
          </p:cNvPr>
          <p:cNvSpPr txBox="1"/>
          <p:nvPr/>
        </p:nvSpPr>
        <p:spPr>
          <a:xfrm>
            <a:off x="-1" y="2482583"/>
            <a:ext cx="7283117" cy="30008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3900"/>
              </a:lnSpc>
              <a:buFont typeface="Courier New" panose="02070309020205020404" pitchFamily="49" charset="0"/>
              <a:buChar char="o"/>
            </a:pPr>
            <a:r>
              <a:rPr lang="ru-RU" sz="3600" b="1" spc="135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основа образа</a:t>
            </a:r>
          </a:p>
          <a:p>
            <a:pPr marL="571500" indent="-571500">
              <a:lnSpc>
                <a:spcPts val="3900"/>
              </a:lnSpc>
              <a:buFont typeface="Courier New" panose="02070309020205020404" pitchFamily="49" charset="0"/>
              <a:buChar char="o"/>
            </a:pPr>
            <a:r>
              <a:rPr lang="ru-RU" sz="3600" b="1" spc="135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ключевые ценности</a:t>
            </a:r>
          </a:p>
          <a:p>
            <a:pPr marL="571500" indent="-571500">
              <a:lnSpc>
                <a:spcPts val="3900"/>
              </a:lnSpc>
              <a:buFont typeface="Courier New" panose="02070309020205020404" pitchFamily="49" charset="0"/>
              <a:buChar char="o"/>
            </a:pPr>
            <a:r>
              <a:rPr lang="ru-RU" sz="3600" b="1" spc="135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рациональные и эмоциональные выгоды</a:t>
            </a:r>
          </a:p>
          <a:p>
            <a:pPr marL="571500" indent="-571500">
              <a:lnSpc>
                <a:spcPts val="3900"/>
              </a:lnSpc>
              <a:buFont typeface="Courier New" panose="02070309020205020404" pitchFamily="49" charset="0"/>
              <a:buChar char="o"/>
            </a:pPr>
            <a:r>
              <a:rPr lang="ru-RU" sz="3600" b="1" spc="135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характер бренда</a:t>
            </a:r>
          </a:p>
          <a:p>
            <a:pPr marL="571500" indent="-571500">
              <a:lnSpc>
                <a:spcPts val="3900"/>
              </a:lnSpc>
              <a:buFont typeface="Courier New" panose="02070309020205020404" pitchFamily="49" charset="0"/>
              <a:buChar char="o"/>
            </a:pPr>
            <a:r>
              <a:rPr lang="ru-RU" sz="3600" b="1" spc="135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миссия и обещание бренда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5FC7654-5FBD-43AF-93D6-1BC93E4AF139}"/>
              </a:ext>
            </a:extLst>
          </p:cNvPr>
          <p:cNvSpPr txBox="1"/>
          <p:nvPr/>
        </p:nvSpPr>
        <p:spPr>
          <a:xfrm>
            <a:off x="5773154" y="5550873"/>
            <a:ext cx="6336632" cy="10002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3900"/>
              </a:lnSpc>
              <a:buFont typeface="Courier New" panose="02070309020205020404" pitchFamily="49" charset="0"/>
              <a:buChar char="o"/>
            </a:pPr>
            <a:r>
              <a:rPr lang="ru-RU" sz="3600" b="1" spc="135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визуальная </a:t>
            </a:r>
            <a:r>
              <a:rPr lang="ru-RU" sz="3600" b="1" spc="135" dirty="0" err="1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айдентика</a:t>
            </a:r>
            <a:endParaRPr lang="ru-RU" sz="3600" b="1" spc="135" dirty="0">
              <a:solidFill>
                <a:srgbClr val="FFFAEC"/>
              </a:solidFill>
              <a:latin typeface="Bahnschrift SemiBold" panose="020B0502040204020203" pitchFamily="34" charset="0"/>
              <a:cs typeface="Arial" pitchFamily="34" charset="0"/>
            </a:endParaRPr>
          </a:p>
          <a:p>
            <a:pPr marL="571500" indent="-571500">
              <a:lnSpc>
                <a:spcPts val="3900"/>
              </a:lnSpc>
              <a:buFont typeface="Courier New" panose="02070309020205020404" pitchFamily="49" charset="0"/>
              <a:buChar char="o"/>
            </a:pPr>
            <a:r>
              <a:rPr lang="ru-RU" sz="3600" b="1" spc="135" dirty="0">
                <a:solidFill>
                  <a:srgbClr val="FFFAEC"/>
                </a:solidFill>
                <a:latin typeface="Bahnschrift SemiBold" panose="020B0502040204020203" pitchFamily="34" charset="0"/>
                <a:cs typeface="Arial" pitchFamily="34" charset="0"/>
              </a:rPr>
              <a:t>концепции продвижения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88A5C6-7094-42F9-970F-9471C399A3BD}"/>
              </a:ext>
            </a:extLst>
          </p:cNvPr>
          <p:cNvSpPr txBox="1"/>
          <p:nvPr/>
        </p:nvSpPr>
        <p:spPr>
          <a:xfrm>
            <a:off x="-1" y="1884970"/>
            <a:ext cx="5617243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1 шаг (платформа бренда)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8EE14-451D-4007-9972-0C75D5AA1056}"/>
              </a:ext>
            </a:extLst>
          </p:cNvPr>
          <p:cNvSpPr txBox="1"/>
          <p:nvPr/>
        </p:nvSpPr>
        <p:spPr>
          <a:xfrm>
            <a:off x="7562566" y="4904542"/>
            <a:ext cx="1378904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2 шаг </a:t>
            </a:r>
          </a:p>
        </p:txBody>
      </p:sp>
    </p:spTree>
    <p:extLst>
      <p:ext uri="{BB962C8B-B14F-4D97-AF65-F5344CB8AC3E}">
        <p14:creationId xmlns:p14="http://schemas.microsoft.com/office/powerpoint/2010/main" val="32915765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-general-2023">
  <a:themeElements>
    <a:clrScheme name="гост города 2">
      <a:dk1>
        <a:srgbClr val="000000"/>
      </a:dk1>
      <a:lt1>
        <a:srgbClr val="FFFFFF"/>
      </a:lt1>
      <a:dk2>
        <a:srgbClr val="FFFFFF"/>
      </a:dk2>
      <a:lt2>
        <a:srgbClr val="E7E6E6"/>
      </a:lt2>
      <a:accent1>
        <a:srgbClr val="364650"/>
      </a:accent1>
      <a:accent2>
        <a:srgbClr val="69B437"/>
      </a:accent2>
      <a:accent3>
        <a:srgbClr val="20B3AA"/>
      </a:accent3>
      <a:accent4>
        <a:srgbClr val="96C7E3"/>
      </a:accent4>
      <a:accent5>
        <a:srgbClr val="69B437"/>
      </a:accent5>
      <a:accent6>
        <a:srgbClr val="20B3AA"/>
      </a:accent6>
      <a:hlink>
        <a:srgbClr val="0B06BA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5295</TotalTime>
  <Words>981</Words>
  <Application>Microsoft Office PowerPoint</Application>
  <PresentationFormat>Широкоэкранный</PresentationFormat>
  <Paragraphs>177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Bahnschrift SemiBold</vt:lpstr>
      <vt:lpstr>Bahnschrift SemiBold SemiConden</vt:lpstr>
      <vt:lpstr>Bahnschrift SemiLight SemiConde</vt:lpstr>
      <vt:lpstr>Calibri</vt:lpstr>
      <vt:lpstr>Calibri Light</vt:lpstr>
      <vt:lpstr>Courier New</vt:lpstr>
      <vt:lpstr>Iset Sans</vt:lpstr>
      <vt:lpstr>Raleway</vt:lpstr>
      <vt:lpstr>Тема Office</vt:lpstr>
      <vt:lpstr>Sk-general-2023</vt:lpstr>
      <vt:lpstr>Презентация PowerPoint</vt:lpstr>
      <vt:lpstr>Ключевые показатели развития туризма  в Екатеринбурге и Свердловской области </vt:lpstr>
      <vt:lpstr>Ключевые показатели развития туризма  в Екатеринбурге и Свердловской области </vt:lpstr>
      <vt:lpstr>Портрет туриста  (по итогам данных за 2024 год)</vt:lpstr>
      <vt:lpstr>Статистика бронирований авиабилетов </vt:lpstr>
      <vt:lpstr>Самые популярные места и события Екатеринбурга (данные Aviasales) </vt:lpstr>
      <vt:lpstr>Презентация PowerPoint</vt:lpstr>
      <vt:lpstr>Основные акторы реализации стратегии развития туризма города Екатеринбурга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2026 год объявлен годом Уральского рока  в Екатеринбурге и Свердловской области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Трушина Ирина Николаевна</dc:creator>
  <cp:lastModifiedBy>Evgeny Korostelev</cp:lastModifiedBy>
  <cp:revision>141</cp:revision>
  <dcterms:created xsi:type="dcterms:W3CDTF">2022-01-19T06:50:25Z</dcterms:created>
  <dcterms:modified xsi:type="dcterms:W3CDTF">2025-06-25T11:33:40Z</dcterms:modified>
</cp:coreProperties>
</file>