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6" r:id="rId9"/>
    <p:sldId id="267" r:id="rId10"/>
    <p:sldId id="262" r:id="rId11"/>
    <p:sldId id="270" r:id="rId12"/>
    <p:sldId id="269" r:id="rId13"/>
    <p:sldId id="268" r:id="rId14"/>
    <p:sldId id="271" r:id="rId15"/>
    <p:sldId id="280" r:id="rId16"/>
    <p:sldId id="263" r:id="rId17"/>
    <p:sldId id="273" r:id="rId18"/>
    <p:sldId id="272" r:id="rId19"/>
    <p:sldId id="281" r:id="rId20"/>
    <p:sldId id="264" r:id="rId21"/>
    <p:sldId id="265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7" autoAdjust="0"/>
    <p:restoredTop sz="94070" autoAdjust="0"/>
  </p:normalViewPr>
  <p:slideViewPr>
    <p:cSldViewPr snapToGrid="0">
      <p:cViewPr>
        <p:scale>
          <a:sx n="100" d="100"/>
          <a:sy n="100" d="100"/>
        </p:scale>
        <p:origin x="94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EBBA3-F07C-448A-B889-DE86347352E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36F90-55B2-4062-86F8-A006F6A99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05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2026-2027 годах разрыв в эффективности между компаниями, использующими ИИ внутри 1С, и теми, кто работает по старинке, станет критическим. Речь идет не об экономии 5% времени, а о выживаемости бизнеса в условиях кадрового голода и растущей сложности учета.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379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350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536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Страховка от глупых ошибок. Мгновенный доступ к экспертизе компании для любого сотрудника.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893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068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670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настоящий профессионал он постоянно обучается и совершенствуется, чтобы стать еще более полезным соавтором в работе.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05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— та самая команда проводников в Свердловской области. Мы знаем 1С «от и до», мы изучили все доступные ИИ-сервисы (от 1С, от партнеров вроде ТАБ и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Lad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и готовы собрать из этого конструктора идеальное решение под ваш завод или стройку.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439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08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Расскажу, почему ваш бизнес рискует отстать через год без использования ИИ в учетных программах.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62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стоим на пороге изменений, сравнимых с переходом от бумаги к «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электронке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или от «1С 7.7» к современным конфигурациям. Только сейчас скорость изменений в 10 раз выше.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ваш конкурент уже получает отчеты в 5 раз быстрее или обрабатывает счета в 7 раз эффективнее, через год вам придется его просто догонять.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713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вас нет людей. Квалифицированных бухгалтеров, опытных технологов, дисциплинированных менеджеров почти не найти, а те, что есть — перегружены. Штат раздувать некуда и нечем.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00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Фирма 1С встроила ИИ прямо в ваши рабочие места. Это не отдельная программа, а функция учета.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313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ИИ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просто распознает скан, а </a:t>
            </a:r>
            <a:r>
              <a:rPr lang="ru-RU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валидирует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корректность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данных, ищет значимые реквизиты и создает проводки в 1С.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320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ИИ не просто распознает скан, а </a:t>
            </a:r>
            <a:r>
              <a:rPr lang="ru-RU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валидирует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корректность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данных, ищет значимые реквизиты и создает проводки в 1С.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50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«Ассистент понимает голосовые команды: "Сделай счет для "Доброе" на сметану 15% 4500 штук" — и создает документ. Бухгалтер только проверяет»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589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36F90-55B2-4062-86F8-A006F6A99B4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773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CDC35-61F2-4F91-8761-4BF695A13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2C7F77-39BD-472E-B778-D0D324BCC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91E10D-DEE5-4B5A-9126-2E0F0D3F4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DB8-5D44-40AE-8334-20CA3F7F209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19F876-5FB7-46BD-B085-110D0595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E4A239-5090-4398-946F-A6986354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88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1EC33-ECC1-4EDC-92CB-D9A02821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001E4B-9B6A-4A1C-AE95-D41DE9E30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FBDF22-AA46-4CE5-A8FF-FD046E300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DB8-5D44-40AE-8334-20CA3F7F209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2F20C2-9D74-421B-AA64-A1F3FF66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E305CB-94DB-4A16-A1EB-5F5BF6E9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99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7FD098-B6EA-4177-9D33-14D19E0DE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BA2268-FC9B-4B11-9868-1BC7C6787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DC4DB5-96A8-4D06-91F3-EFC50846B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DB8-5D44-40AE-8334-20CA3F7F209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1BDFA9-DCED-49F1-8D20-4B0E62B6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0980AF-D41F-456E-AF1D-8D64CD3A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47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D751B-FD00-465C-B33E-04E9772F1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4FB904-A8CE-4BD0-83D9-42EF48A4F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AB950E-94E8-4596-A925-899B783F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DB8-5D44-40AE-8334-20CA3F7F209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227029-D879-411D-BF2B-D83BF373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2221D-2D9C-4941-8420-D40E27DF0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1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BEE5B-BA1E-49FD-BC46-9BF88B9D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53F205-C0F5-4F12-98F0-DE361F96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391D09-51F0-4CE4-B345-8914F5D57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DB8-5D44-40AE-8334-20CA3F7F209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9A7E56-0E68-49F4-B03C-65D434820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96BBBA-A888-42BC-A122-FE8FDD13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27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DF204-97DF-496F-8B0B-F0F60D10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7E39C-2A91-4954-9CDA-567F87A6A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CC2399-35A3-480D-9AC7-5ABACE099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853AF-9ECD-4494-A769-D165E54A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DB8-5D44-40AE-8334-20CA3F7F209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DF8A8C-68B6-4666-8325-E6FF5CB63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6A5161-B96F-4DED-9466-DC59E8AE5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0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9DF197-727F-49B8-B1B6-E257BB31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9B4C-F2C1-49DB-8D86-B0D0B37CE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E22BAF-1FD6-4BB9-B6CF-D4AEBE1BD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F1E2BD-5B6A-4D77-BD22-8272E02A7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E8C838-8A1D-4570-824F-A955F2652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B5B930-C6C0-4D6A-9F3F-8ED319E86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DB8-5D44-40AE-8334-20CA3F7F209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7C6E75-A416-420F-8D11-BA4C56BA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843DD4-C5D9-4F18-BFB6-E4E7EC24C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65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18D1C-849C-49C9-BEE7-85E8B280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0E5DF3-6649-4738-8083-1019DEE0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DB8-5D44-40AE-8334-20CA3F7F209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7D637C-036C-4632-9E23-69E2F5D4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A2DAB9-DE93-429C-8A85-B9D41239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7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1186A6-AB3B-4891-B850-6345A69DE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DB8-5D44-40AE-8334-20CA3F7F209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DC63A4-862C-4856-879F-80882914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4C4BD5-E1B6-49AC-B750-01869553F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91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CD0AF-0E10-41EF-B33A-166489A0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E83329-093C-4993-BE2D-97B9F218A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1D2375-24F4-4519-B00E-6DE2C2188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4B405C-60A7-4D10-BDB2-F5075BC9D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DB8-5D44-40AE-8334-20CA3F7F209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B28F62-48C1-4001-8278-FABDFABB5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D070C0-BE0B-436A-9446-70881FFC4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76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A7734-68A5-4CDA-BB4D-4592BDFD7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1B3E0F-8646-46FF-9D0E-472486591F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AA9F76-A9B8-4AC1-B7AA-CF8B92B64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6314F7-C7DE-44DE-BC57-16AC854A3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EDB8-5D44-40AE-8334-20CA3F7F209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8111FC-AB9D-4B54-8D81-2CA9AB434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1683F2-562D-422A-BD61-4AF0BF6D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67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40C12-86DA-43B3-A053-5575FA19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512D74-1F8B-4250-97DC-9DEABE618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368C80-A61C-42D4-8A6D-A35699FB8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9EDB8-5D44-40AE-8334-20CA3F7F209C}" type="datetimeFigureOut">
              <a:rPr lang="ru-RU" smtClean="0"/>
              <a:t>31.03.2026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D2644-D9D4-47A4-BC2F-C37A7F4AC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09AF-3127-49B9-8572-E5AEBAEE8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41A51-782E-448B-8E13-DACC46C1A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8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A9DDD-3DC6-4F0C-8BF6-4C9EF11D9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480" y="1830285"/>
            <a:ext cx="6709533" cy="2612175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НЕЦИФРОВОЙ ДИРЕКТОР VS ЦИФРОВОЙ ЗАМЕСТИТЕЛЬ: ПОЧЕМУ ИИ В 1С ДЕЛИТ БИЗНЕС НА "ДО" И "ПОСЛЕ" УЖЕ СЕГОДНЯ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F5DD8A-4AB7-4A9A-B6C6-9427C14702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3316" y="5388077"/>
            <a:ext cx="5820696" cy="1300315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Фролова Галина, директор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1С-Дистрибьютор «Прайм Регион»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BD5C6C-3713-47F2-ACE2-744666C24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473" y="96874"/>
            <a:ext cx="480291" cy="5238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DEAEAF-493D-435A-A69F-CA0162974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8619" y="-163510"/>
            <a:ext cx="2089225" cy="10446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32866C-FA24-47B3-A10A-3DA21AA0BB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92" y="96874"/>
            <a:ext cx="1002120" cy="52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5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Кейс 2: Производство без брака и </a:t>
            </a:r>
            <a:r>
              <a:rPr lang="ru-RU" b="1" dirty="0" smtClean="0">
                <a:solidFill>
                  <a:srgbClr val="002060"/>
                </a:solidFill>
              </a:rPr>
              <a:t>простоев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009147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Задача (Боль): </a:t>
            </a:r>
            <a:r>
              <a:rPr lang="ru-RU" dirty="0" smtClean="0">
                <a:solidFill>
                  <a:srgbClr val="002060"/>
                </a:solidFill>
              </a:rPr>
              <a:t>Технолог </a:t>
            </a:r>
            <a:r>
              <a:rPr lang="ru-RU" dirty="0">
                <a:solidFill>
                  <a:srgbClr val="002060"/>
                </a:solidFill>
              </a:rPr>
              <a:t>тратит дни на расчет трудоемкости по новым чертежам. Контролер ОТК </a:t>
            </a:r>
            <a:r>
              <a:rPr lang="ru-RU" dirty="0" smtClean="0">
                <a:solidFill>
                  <a:srgbClr val="002060"/>
                </a:solidFill>
              </a:rPr>
              <a:t>напрягает глаза, </a:t>
            </a:r>
            <a:r>
              <a:rPr lang="ru-RU" dirty="0">
                <a:solidFill>
                  <a:srgbClr val="002060"/>
                </a:solidFill>
              </a:rPr>
              <a:t>выискивая дефекты сварки.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096000" y="1825625"/>
            <a:ext cx="50091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Решение: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1.</a:t>
            </a: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ИИ Технолог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r>
              <a:rPr lang="ru-RU" dirty="0" smtClean="0">
                <a:solidFill>
                  <a:srgbClr val="002060"/>
                </a:solidFill>
              </a:rPr>
              <a:t>: </a:t>
            </a:r>
            <a:r>
              <a:rPr lang="ru-RU" dirty="0">
                <a:solidFill>
                  <a:srgbClr val="002060"/>
                </a:solidFill>
              </a:rPr>
              <a:t>ИИ загружает чертеж (PDF, DWG) и за минуты выдает расчет трудоемкости по методике предприятия.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2.</a:t>
            </a:r>
            <a:r>
              <a:rPr lang="ru-RU" b="1" dirty="0">
                <a:solidFill>
                  <a:srgbClr val="002060"/>
                </a:solidFill>
              </a:rPr>
              <a:t>«ИИ Зоркий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  <a:r>
              <a:rPr lang="ru-RU" dirty="0">
                <a:solidFill>
                  <a:srgbClr val="002060"/>
                </a:solidFill>
              </a:rPr>
              <a:t> ИИ анализирует видео с камер, находит дефекты сварных швов и автоматически фиксирует нарушение в 1С, прикрепляя фото и ссылку на нормативный акт.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Заголовок 6"/>
          <p:cNvSpPr>
            <a:spLocks noGrp="1"/>
          </p:cNvSpPr>
          <p:nvPr/>
        </p:nvSpPr>
        <p:spPr>
          <a:xfrm>
            <a:off x="10543433" y="61512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10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47" y="-974165"/>
            <a:ext cx="12474269" cy="881875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Заголовок 6"/>
          <p:cNvSpPr>
            <a:spLocks noGrp="1"/>
          </p:cNvSpPr>
          <p:nvPr/>
        </p:nvSpPr>
        <p:spPr>
          <a:xfrm>
            <a:off x="10543433" y="61512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11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1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75" y="-1008188"/>
            <a:ext cx="12573453" cy="8888872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Заголовок 6"/>
          <p:cNvSpPr>
            <a:spLocks noGrp="1"/>
          </p:cNvSpPr>
          <p:nvPr/>
        </p:nvSpPr>
        <p:spPr>
          <a:xfrm>
            <a:off x="10543433" y="61512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12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9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9" y="-982671"/>
            <a:ext cx="12520340" cy="885132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Заголовок 6"/>
          <p:cNvSpPr>
            <a:spLocks noGrp="1"/>
          </p:cNvSpPr>
          <p:nvPr/>
        </p:nvSpPr>
        <p:spPr>
          <a:xfrm>
            <a:off x="10543433" y="61512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13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0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Кейс 2: Производство без брака и простоев (Для промышленности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009147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Задача (Боль): </a:t>
            </a:r>
            <a:r>
              <a:rPr lang="ru-RU" dirty="0" smtClean="0">
                <a:solidFill>
                  <a:srgbClr val="002060"/>
                </a:solidFill>
              </a:rPr>
              <a:t>Технолог </a:t>
            </a:r>
            <a:r>
              <a:rPr lang="ru-RU" dirty="0">
                <a:solidFill>
                  <a:srgbClr val="002060"/>
                </a:solidFill>
              </a:rPr>
              <a:t>тратит дни на расчет трудоемкости по новым чертежам. Контролер ОТК </a:t>
            </a:r>
            <a:r>
              <a:rPr lang="ru-RU" dirty="0" smtClean="0">
                <a:solidFill>
                  <a:srgbClr val="002060"/>
                </a:solidFill>
              </a:rPr>
              <a:t>напрягает глаза, </a:t>
            </a:r>
            <a:r>
              <a:rPr lang="ru-RU" dirty="0">
                <a:solidFill>
                  <a:srgbClr val="002060"/>
                </a:solidFill>
              </a:rPr>
              <a:t>выискивая дефекты сварки.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096000" y="1825625"/>
            <a:ext cx="50091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Решение: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1.</a:t>
            </a: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ИИ Технолог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r>
              <a:rPr lang="ru-RU" dirty="0" smtClean="0">
                <a:solidFill>
                  <a:srgbClr val="002060"/>
                </a:solidFill>
              </a:rPr>
              <a:t>: </a:t>
            </a:r>
            <a:r>
              <a:rPr lang="ru-RU" dirty="0">
                <a:solidFill>
                  <a:srgbClr val="002060"/>
                </a:solidFill>
              </a:rPr>
              <a:t>ИИ загружает чертеж (PDF, DWG) и за минуты выдает расчет трудоемкости по методике предприятия.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2.</a:t>
            </a:r>
            <a:r>
              <a:rPr lang="ru-RU" b="1" dirty="0">
                <a:solidFill>
                  <a:srgbClr val="002060"/>
                </a:solidFill>
              </a:rPr>
              <a:t>«ИИ Зоркий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  <a:r>
              <a:rPr lang="ru-RU" dirty="0">
                <a:solidFill>
                  <a:srgbClr val="002060"/>
                </a:solidFill>
              </a:rPr>
              <a:t> ИИ анализирует видео с камер, находит дефекты сварных швов и автоматически фиксирует нарушение в 1С, прикрепляя фото и ссылку на нормативный акт.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0073" y="4458381"/>
            <a:ext cx="10563727" cy="2141621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95400" y="4836693"/>
            <a:ext cx="1005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Сокращение времени подготовки коммерческих предложений с дней до часов. Снижение процента брака за счет тотального автоматического контроля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Заголовок 6"/>
          <p:cNvSpPr>
            <a:spLocks noGrp="1"/>
          </p:cNvSpPr>
          <p:nvPr/>
        </p:nvSpPr>
        <p:spPr>
          <a:xfrm>
            <a:off x="10543433" y="61512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14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Кейс 3: Документооборот, который сам себя контролирует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009147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Задача (Боль): </a:t>
            </a:r>
            <a:r>
              <a:rPr lang="ru-RU" dirty="0">
                <a:solidFill>
                  <a:srgbClr val="002060"/>
                </a:solidFill>
              </a:rPr>
              <a:t>Юристы и бухгалтеры пропускают налоговые риски в договорах. Новые сотрудники неделями ищут информацию в километрах инструкций.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096000" y="1825625"/>
            <a:ext cx="50091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Решение: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GPTZATOR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Заголовок 6"/>
          <p:cNvSpPr>
            <a:spLocks noGrp="1"/>
          </p:cNvSpPr>
          <p:nvPr/>
        </p:nvSpPr>
        <p:spPr>
          <a:xfrm>
            <a:off x="10543433" y="61512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15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8" name="Picture 2" descr="Шестеренка - Бесплатные векторные клипарт изображения на creazilla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889">
            <a:off x="7175807" y="1690688"/>
            <a:ext cx="12192000" cy="121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618999" y="62915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0" name="Заголовок 6"/>
          <p:cNvSpPr>
            <a:spLocks noGrp="1"/>
          </p:cNvSpPr>
          <p:nvPr/>
        </p:nvSpPr>
        <p:spPr>
          <a:xfrm>
            <a:off x="10695833" y="63036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15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40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Решение </a:t>
            </a:r>
            <a:r>
              <a:rPr lang="en-US" b="1" dirty="0">
                <a:solidFill>
                  <a:srgbClr val="002060"/>
                </a:solidFill>
              </a:rPr>
              <a:t>GPTZATOR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954505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В основе лежит методика проверки, которую составил сам Главный бухгалтер, он же ее дополняет и изменяет при </a:t>
            </a:r>
            <a:r>
              <a:rPr lang="ru-RU" dirty="0" smtClean="0">
                <a:solidFill>
                  <a:srgbClr val="002060"/>
                </a:solidFill>
              </a:rPr>
              <a:t>необходимости.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На </a:t>
            </a:r>
            <a:r>
              <a:rPr lang="ru-RU" dirty="0">
                <a:solidFill>
                  <a:srgbClr val="002060"/>
                </a:solidFill>
              </a:rPr>
              <a:t>вход подаем договор, Ассистент дает свои соображения —на что обратить внимание</a:t>
            </a:r>
          </a:p>
          <a:p>
            <a:pPr marL="0" indent="0">
              <a:buNone/>
            </a:pPr>
            <a:endParaRPr lang="ru-RU" b="1" dirty="0" smtClean="0"/>
          </a:p>
        </p:txBody>
      </p:sp>
      <p:pic>
        <p:nvPicPr>
          <p:cNvPr id="1026" name="Picture 2" descr="Шестеренка - Бесплатные векторные клипарт изображения на creazilla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889">
            <a:off x="7175807" y="1690688"/>
            <a:ext cx="12192000" cy="121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8464" y="4211052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ОБРАТИТЕ ВНИМАНИЕ</a:t>
            </a:r>
            <a:r>
              <a:rPr lang="ru-RU" sz="2400" b="1" dirty="0" smtClean="0">
                <a:solidFill>
                  <a:srgbClr val="002060"/>
                </a:solidFill>
              </a:rPr>
              <a:t>! Методику </a:t>
            </a:r>
            <a:r>
              <a:rPr lang="ru-RU" sz="2400" b="1" dirty="0">
                <a:solidFill>
                  <a:srgbClr val="002060"/>
                </a:solidFill>
              </a:rPr>
              <a:t>составлял сам Главный бухгалтер. И теперь Главный бухгалтер может самостоятельно в любой момент корректировать инструкцию, добавлять то, что является важным. Аналогично тому, как бы он инструктировал реального </a:t>
            </a:r>
            <a:r>
              <a:rPr lang="ru-RU" sz="2400" b="1" dirty="0" smtClean="0">
                <a:solidFill>
                  <a:srgbClr val="002060"/>
                </a:solidFill>
              </a:rPr>
              <a:t>помощника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7832" y="4211052"/>
            <a:ext cx="6882063" cy="246647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Заголовок 6"/>
          <p:cNvSpPr>
            <a:spLocks noGrp="1"/>
          </p:cNvSpPr>
          <p:nvPr/>
        </p:nvSpPr>
        <p:spPr>
          <a:xfrm>
            <a:off x="10543433" y="61512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16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94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Кейс 3: Документооборот, который сам себя контролирует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009147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Задача (Боль): </a:t>
            </a:r>
            <a:r>
              <a:rPr lang="ru-RU" dirty="0">
                <a:solidFill>
                  <a:srgbClr val="002060"/>
                </a:solidFill>
              </a:rPr>
              <a:t>Юристы и бухгалтеры пропускают налоговые риски в договорах. Новые сотрудники неделями ищут информацию в километрах инструкций.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096000" y="1825625"/>
            <a:ext cx="50091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Решение: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1. </a:t>
            </a:r>
            <a:r>
              <a:rPr lang="en-US" dirty="0" smtClean="0">
                <a:solidFill>
                  <a:srgbClr val="002060"/>
                </a:solidFill>
              </a:rPr>
              <a:t>GPTZATOR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117" y="4824663"/>
            <a:ext cx="9546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Страховка</a:t>
            </a:r>
            <a:r>
              <a:rPr lang="ru-RU" dirty="0"/>
              <a:t> </a:t>
            </a:r>
            <a:r>
              <a:rPr lang="ru-RU" sz="2800" dirty="0">
                <a:solidFill>
                  <a:srgbClr val="002060"/>
                </a:solidFill>
              </a:rPr>
              <a:t>от глупых ошибок. Мгновенный доступ к экспертизе компании для любого сотрудника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1895" y="4487779"/>
            <a:ext cx="10383252" cy="168918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Заголовок 6"/>
          <p:cNvSpPr>
            <a:spLocks noGrp="1"/>
          </p:cNvSpPr>
          <p:nvPr/>
        </p:nvSpPr>
        <p:spPr>
          <a:xfrm>
            <a:off x="10543433" y="61512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17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Кейс </a:t>
            </a:r>
            <a:r>
              <a:rPr lang="ru-RU" b="1" dirty="0" smtClean="0">
                <a:solidFill>
                  <a:srgbClr val="002060"/>
                </a:solidFill>
              </a:rPr>
              <a:t>4</a:t>
            </a:r>
            <a:r>
              <a:rPr lang="ru-RU" b="1" dirty="0">
                <a:solidFill>
                  <a:srgbClr val="002060"/>
                </a:solidFill>
              </a:rPr>
              <a:t>:  </a:t>
            </a:r>
            <a:r>
              <a:rPr lang="ru-RU" b="1" dirty="0" smtClean="0">
                <a:solidFill>
                  <a:srgbClr val="002060"/>
                </a:solidFill>
              </a:rPr>
              <a:t>Умный ассистент программиста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009147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Задача (Боль): </a:t>
            </a:r>
            <a:r>
              <a:rPr lang="ru-RU" dirty="0" smtClean="0">
                <a:solidFill>
                  <a:srgbClr val="002060"/>
                </a:solidFill>
              </a:rPr>
              <a:t>сложно быстро найти оптимальное решение и написать код без единой ошибки сразу, написание комментариев трудоемко и скучно.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096000" y="1825625"/>
            <a:ext cx="50091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Решение: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«1С:Напарник»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Заголовок 6"/>
          <p:cNvSpPr>
            <a:spLocks noGrp="1"/>
          </p:cNvSpPr>
          <p:nvPr/>
        </p:nvSpPr>
        <p:spPr>
          <a:xfrm>
            <a:off x="10543433" y="61512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15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8" name="Picture 2" descr="Шестеренка - Бесплатные векторные клипарт изображения на creazilla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889">
            <a:off x="7175807" y="1690688"/>
            <a:ext cx="12192000" cy="121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618999" y="62915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0" name="Заголовок 6"/>
          <p:cNvSpPr>
            <a:spLocks noGrp="1"/>
          </p:cNvSpPr>
          <p:nvPr/>
        </p:nvSpPr>
        <p:spPr>
          <a:xfrm>
            <a:off x="10695833" y="63036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18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8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1С:Напарник </a:t>
            </a:r>
            <a:r>
              <a:rPr lang="ru-RU" b="1" dirty="0" smtClean="0">
                <a:solidFill>
                  <a:srgbClr val="002060"/>
                </a:solidFill>
              </a:rPr>
              <a:t>—интеллектуальный </a:t>
            </a:r>
            <a:r>
              <a:rPr lang="ru-RU" b="1" dirty="0">
                <a:solidFill>
                  <a:srgbClr val="002060"/>
                </a:solidFill>
              </a:rPr>
              <a:t>помощник в разработке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0676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П</a:t>
            </a:r>
            <a:r>
              <a:rPr lang="ru-RU" dirty="0" smtClean="0">
                <a:solidFill>
                  <a:srgbClr val="002060"/>
                </a:solidFill>
              </a:rPr>
              <a:t>одскажет </a:t>
            </a:r>
            <a:r>
              <a:rPr lang="ru-RU" dirty="0">
                <a:solidFill>
                  <a:srgbClr val="002060"/>
                </a:solidFill>
              </a:rPr>
              <a:t>лучшее решение или просто </a:t>
            </a:r>
            <a:r>
              <a:rPr lang="ru-RU" dirty="0" smtClean="0">
                <a:solidFill>
                  <a:srgbClr val="002060"/>
                </a:solidFill>
              </a:rPr>
              <a:t>проверит Вашу работу.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Берет </a:t>
            </a:r>
            <a:r>
              <a:rPr lang="ru-RU" dirty="0">
                <a:solidFill>
                  <a:srgbClr val="002060"/>
                </a:solidFill>
              </a:rPr>
              <a:t>на себя рутину и </a:t>
            </a:r>
            <a:r>
              <a:rPr lang="ru-RU" dirty="0" smtClean="0">
                <a:solidFill>
                  <a:srgbClr val="002060"/>
                </a:solidFill>
              </a:rPr>
              <a:t>помогает </a:t>
            </a:r>
            <a:r>
              <a:rPr lang="ru-RU" dirty="0">
                <a:solidFill>
                  <a:srgbClr val="002060"/>
                </a:solidFill>
              </a:rPr>
              <a:t>сосредоточиться на творческих </a:t>
            </a:r>
            <a:r>
              <a:rPr lang="ru-RU" dirty="0" smtClean="0">
                <a:solidFill>
                  <a:srgbClr val="002060"/>
                </a:solidFill>
              </a:rPr>
              <a:t>задачах.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Ему не </a:t>
            </a:r>
            <a:r>
              <a:rPr lang="ru-RU" dirty="0">
                <a:solidFill>
                  <a:srgbClr val="002060"/>
                </a:solidFill>
              </a:rPr>
              <a:t>нужно объяснять контекст – он знает все про В</a:t>
            </a:r>
            <a:r>
              <a:rPr lang="ru-RU" dirty="0" smtClean="0">
                <a:solidFill>
                  <a:srgbClr val="002060"/>
                </a:solidFill>
              </a:rPr>
              <a:t>аш </a:t>
            </a:r>
            <a:r>
              <a:rPr lang="ru-RU" dirty="0">
                <a:solidFill>
                  <a:srgbClr val="002060"/>
                </a:solidFill>
              </a:rPr>
              <a:t>код и задачи, и понимает </a:t>
            </a:r>
            <a:r>
              <a:rPr lang="ru-RU" dirty="0" smtClean="0">
                <a:solidFill>
                  <a:srgbClr val="002060"/>
                </a:solidFill>
              </a:rPr>
              <a:t>Вас </a:t>
            </a:r>
            <a:r>
              <a:rPr lang="ru-RU" dirty="0">
                <a:solidFill>
                  <a:srgbClr val="002060"/>
                </a:solidFill>
              </a:rPr>
              <a:t>с </a:t>
            </a:r>
            <a:r>
              <a:rPr lang="ru-RU" dirty="0" smtClean="0">
                <a:solidFill>
                  <a:srgbClr val="002060"/>
                </a:solidFill>
              </a:rPr>
              <a:t>полуслова.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Помогает </a:t>
            </a:r>
            <a:r>
              <a:rPr lang="ru-RU" dirty="0">
                <a:solidFill>
                  <a:srgbClr val="002060"/>
                </a:solidFill>
              </a:rPr>
              <a:t>улучшить </a:t>
            </a:r>
            <a:r>
              <a:rPr lang="ru-RU" dirty="0" smtClean="0">
                <a:solidFill>
                  <a:srgbClr val="002060"/>
                </a:solidFill>
              </a:rPr>
              <a:t>Ваши </a:t>
            </a:r>
            <a:r>
              <a:rPr lang="ru-RU" dirty="0">
                <a:solidFill>
                  <a:srgbClr val="002060"/>
                </a:solidFill>
              </a:rPr>
              <a:t>навыки в программировании.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Заголовок 6"/>
          <p:cNvSpPr>
            <a:spLocks noGrp="1"/>
          </p:cNvSpPr>
          <p:nvPr/>
        </p:nvSpPr>
        <p:spPr>
          <a:xfrm>
            <a:off x="10543433" y="61512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15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8" name="Picture 2" descr="Шестеренка - Бесплатные векторные клипарт изображения на creazilla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889">
            <a:off x="7175807" y="1690688"/>
            <a:ext cx="12192000" cy="121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0618999" y="62915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0" name="Заголовок 6"/>
          <p:cNvSpPr>
            <a:spLocks noGrp="1"/>
          </p:cNvSpPr>
          <p:nvPr/>
        </p:nvSpPr>
        <p:spPr>
          <a:xfrm>
            <a:off x="10695833" y="63036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19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99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-789093" y="1622213"/>
            <a:ext cx="13970000" cy="5489787"/>
          </a:xfrm>
          <a:prstGeom prst="roundRect">
            <a:avLst/>
          </a:prstGeom>
          <a:solidFill>
            <a:srgbClr val="1D64BF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21" name="Овал 20"/>
          <p:cNvSpPr/>
          <p:nvPr/>
        </p:nvSpPr>
        <p:spPr>
          <a:xfrm>
            <a:off x="385234" y="3257127"/>
            <a:ext cx="2220807" cy="222080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71500" y="610447"/>
            <a:ext cx="10618893" cy="1011767"/>
          </a:xfrm>
        </p:spPr>
        <p:txBody>
          <a:bodyPr>
            <a:normAutofit/>
          </a:bodyPr>
          <a:lstStyle/>
          <a:p>
            <a:pPr algn="l"/>
            <a:r>
              <a:rPr lang="en-US" altLang="en-US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Галина</a:t>
            </a:r>
            <a:r>
              <a:rPr lang="en-US" altLang="ru-RU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altLang="en-US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Фролова</a:t>
            </a:r>
            <a:r>
              <a:rPr lang="en-US" altLang="ru-RU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. </a:t>
            </a:r>
            <a:r>
              <a:rPr lang="en-US" altLang="en-US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С</a:t>
            </a:r>
            <a:r>
              <a:rPr lang="en-US" altLang="ru-RU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EO </a:t>
            </a:r>
            <a:r>
              <a:rPr lang="en-US" altLang="en-US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Прайм</a:t>
            </a:r>
            <a:r>
              <a:rPr lang="en-US" altLang="ru-RU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 </a:t>
            </a:r>
            <a:r>
              <a:rPr lang="en-US" altLang="en-US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Регион</a:t>
            </a:r>
          </a:p>
        </p:txBody>
      </p:sp>
      <p:sp>
        <p:nvSpPr>
          <p:cNvPr id="25" name="Овал 24"/>
          <p:cNvSpPr/>
          <p:nvPr/>
        </p:nvSpPr>
        <p:spPr>
          <a:xfrm>
            <a:off x="11181080" y="6057053"/>
            <a:ext cx="450427" cy="4504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27" name="Текстовое поле 26"/>
          <p:cNvSpPr txBox="1"/>
          <p:nvPr/>
        </p:nvSpPr>
        <p:spPr>
          <a:xfrm>
            <a:off x="11209867" y="6057054"/>
            <a:ext cx="36420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15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5098" r="26776" b="68155"/>
          <a:stretch>
            <a:fillRect/>
          </a:stretch>
        </p:blipFill>
        <p:spPr>
          <a:xfrm>
            <a:off x="342901" y="3257127"/>
            <a:ext cx="2234353" cy="2255520"/>
          </a:xfrm>
          <a:prstGeom prst="ellipse">
            <a:avLst/>
          </a:prstGeom>
        </p:spPr>
      </p:pic>
      <p:sp>
        <p:nvSpPr>
          <p:cNvPr id="26" name="Скругленный прямоугольник 25"/>
          <p:cNvSpPr/>
          <p:nvPr/>
        </p:nvSpPr>
        <p:spPr>
          <a:xfrm>
            <a:off x="2904068" y="3545841"/>
            <a:ext cx="7324513" cy="43019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096260" y="3778674"/>
            <a:ext cx="7127240" cy="34586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1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-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Дистрибьютор</a:t>
            </a:r>
          </a:p>
          <a:p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28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лет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в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сфере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управления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бизнесом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</a:p>
          <a:p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20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лет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опыт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руководства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проектами</a:t>
            </a:r>
          </a:p>
          <a:p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10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лет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в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сфере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консультирования</a:t>
            </a:r>
            <a:r>
              <a:rPr lang="ru-RU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руководителей</a:t>
            </a:r>
          </a:p>
          <a:p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Проектный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спецназ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20</a:t>
            </a:r>
          </a:p>
          <a:p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Аналитик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1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4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поток</a:t>
            </a:r>
          </a:p>
          <a:p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Член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НИСКУ</a:t>
            </a:r>
          </a:p>
          <a:p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#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ЗНАЮНУЖНЫХЛЮДЕЙ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906607" y="2103120"/>
            <a:ext cx="8488680" cy="12767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28" name="Текстовое поле 27"/>
          <p:cNvSpPr txBox="1"/>
          <p:nvPr/>
        </p:nvSpPr>
        <p:spPr>
          <a:xfrm>
            <a:off x="3096260" y="2311401"/>
            <a:ext cx="815001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Сертифицированный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консультант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по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управлению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(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СМС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)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в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соответствии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международным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стандартом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  <a:sym typeface="+mn-ea"/>
              </a:rPr>
              <a:t> ICMCI</a:t>
            </a:r>
          </a:p>
        </p:txBody>
      </p:sp>
      <p:sp>
        <p:nvSpPr>
          <p:cNvPr id="31" name="Дуга 30"/>
          <p:cNvSpPr/>
          <p:nvPr/>
        </p:nvSpPr>
        <p:spPr>
          <a:xfrm>
            <a:off x="-4024206" y="5051213"/>
            <a:ext cx="5009727" cy="4209627"/>
          </a:xfrm>
          <a:prstGeom prst="arc">
            <a:avLst>
              <a:gd name="adj1" fmla="val 17551458"/>
              <a:gd name="adj2" fmla="val 21534627"/>
            </a:avLst>
          </a:prstGeom>
          <a:ln w="139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32" name="Дуга 31"/>
          <p:cNvSpPr/>
          <p:nvPr/>
        </p:nvSpPr>
        <p:spPr>
          <a:xfrm>
            <a:off x="-4438226" y="5443220"/>
            <a:ext cx="5009727" cy="4199467"/>
          </a:xfrm>
          <a:prstGeom prst="arc">
            <a:avLst>
              <a:gd name="adj1" fmla="val 16200000"/>
              <a:gd name="adj2" fmla="val 21465166"/>
            </a:avLst>
          </a:prstGeom>
          <a:ln w="139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7" name="Заголовок 6"/>
          <p:cNvSpPr>
            <a:spLocks noGrp="1"/>
          </p:cNvSpPr>
          <p:nvPr/>
        </p:nvSpPr>
        <p:spPr>
          <a:xfrm>
            <a:off x="10543434" y="6151245"/>
            <a:ext cx="389890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5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Почему </a:t>
            </a:r>
            <a:r>
              <a:rPr lang="ru-RU" b="1" dirty="0">
                <a:solidFill>
                  <a:srgbClr val="002060"/>
                </a:solidFill>
              </a:rPr>
              <a:t>это не случится </a:t>
            </a:r>
            <a:r>
              <a:rPr lang="ru-RU" b="1" dirty="0" smtClean="0">
                <a:solidFill>
                  <a:srgbClr val="002060"/>
                </a:solidFill>
              </a:rPr>
              <a:t>«само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r>
              <a:rPr lang="ru-RU" b="1" dirty="0" smtClean="0">
                <a:solidFill>
                  <a:srgbClr val="002060"/>
                </a:solidFill>
              </a:rPr>
              <a:t>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Шестеренка - Бесплатные векторные клипарт изображения на creazilla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889">
            <a:off x="7175807" y="1690688"/>
            <a:ext cx="12192000" cy="121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Технологии есть. Они работают. Но ИИ не включается кнопкой. Его нужно «приучить» к вашему бизнесу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2025 г -десятки пилотов, первые проекты (10-500 </a:t>
            </a:r>
            <a:r>
              <a:rPr lang="ru-RU" dirty="0" err="1">
                <a:solidFill>
                  <a:srgbClr val="002060"/>
                </a:solidFill>
              </a:rPr>
              <a:t>рм</a:t>
            </a:r>
            <a:r>
              <a:rPr lang="ru-RU" dirty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2026 г -сотни пилотов, десятки проектов (100 -1000 </a:t>
            </a:r>
            <a:r>
              <a:rPr lang="ru-RU" dirty="0" err="1">
                <a:solidFill>
                  <a:srgbClr val="002060"/>
                </a:solidFill>
              </a:rPr>
              <a:t>рм</a:t>
            </a:r>
            <a:r>
              <a:rPr lang="ru-RU" dirty="0">
                <a:solidFill>
                  <a:srgbClr val="002060"/>
                </a:solidFill>
              </a:rPr>
              <a:t>)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2027 г -тысячи проектов во всех сегментах, тир</a:t>
            </a:r>
            <a:r>
              <a:rPr lang="ru-RU" dirty="0">
                <a:solidFill>
                  <a:schemeClr val="bg1"/>
                </a:solidFill>
              </a:rPr>
              <a:t>ажирование </a:t>
            </a:r>
            <a:r>
              <a:rPr lang="ru-RU" dirty="0" err="1">
                <a:solidFill>
                  <a:srgbClr val="002060"/>
                </a:solidFill>
              </a:rPr>
              <a:t>энтерпрайз</a:t>
            </a:r>
            <a:r>
              <a:rPr lang="ru-RU" dirty="0">
                <a:solidFill>
                  <a:srgbClr val="002060"/>
                </a:solidFill>
              </a:rPr>
              <a:t> сегмента на 10 000+ </a:t>
            </a:r>
            <a:r>
              <a:rPr lang="ru-RU" dirty="0" err="1" smtClean="0">
                <a:solidFill>
                  <a:srgbClr val="002060"/>
                </a:solidFill>
              </a:rPr>
              <a:t>рм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Лидерами </a:t>
            </a:r>
            <a:r>
              <a:rPr lang="ru-RU" dirty="0" smtClean="0">
                <a:solidFill>
                  <a:srgbClr val="002060"/>
                </a:solidFill>
              </a:rPr>
              <a:t>будут те, </a:t>
            </a:r>
            <a:r>
              <a:rPr lang="ru-RU" dirty="0">
                <a:solidFill>
                  <a:srgbClr val="002060"/>
                </a:solidFill>
              </a:rPr>
              <a:t>кто начал 2 года назад </a:t>
            </a:r>
            <a:r>
              <a:rPr lang="ru-RU" dirty="0" smtClean="0">
                <a:solidFill>
                  <a:srgbClr val="002060"/>
                </a:solidFill>
              </a:rPr>
              <a:t>!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Заголовок 6"/>
          <p:cNvSpPr>
            <a:spLocks noGrp="1"/>
          </p:cNvSpPr>
          <p:nvPr/>
        </p:nvSpPr>
        <p:spPr>
          <a:xfrm>
            <a:off x="10543433" y="61512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20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С чего начать?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57187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Аудит</a:t>
            </a:r>
            <a:r>
              <a:rPr lang="ru-RU" dirty="0" smtClean="0">
                <a:solidFill>
                  <a:srgbClr val="002060"/>
                </a:solidFill>
              </a:rPr>
              <a:t>: Мы </a:t>
            </a:r>
            <a:r>
              <a:rPr lang="ru-RU" dirty="0">
                <a:solidFill>
                  <a:srgbClr val="002060"/>
                </a:solidFill>
              </a:rPr>
              <a:t>приедем и найдем 3 операции, которые «съедают» время ваших ключевых сотрудников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Пилот</a:t>
            </a:r>
            <a:r>
              <a:rPr lang="ru-RU" dirty="0" smtClean="0">
                <a:solidFill>
                  <a:srgbClr val="002060"/>
                </a:solidFill>
              </a:rPr>
              <a:t>: Внедрим </a:t>
            </a:r>
            <a:r>
              <a:rPr lang="ru-RU" dirty="0">
                <a:solidFill>
                  <a:srgbClr val="002060"/>
                </a:solidFill>
              </a:rPr>
              <a:t>один сервис (например, распознавание </a:t>
            </a:r>
            <a:r>
              <a:rPr lang="ru-RU" dirty="0" err="1">
                <a:solidFill>
                  <a:srgbClr val="002060"/>
                </a:solidFill>
              </a:rPr>
              <a:t>первички</a:t>
            </a:r>
            <a:r>
              <a:rPr lang="ru-RU" dirty="0">
                <a:solidFill>
                  <a:srgbClr val="002060"/>
                </a:solidFill>
              </a:rPr>
              <a:t> или проверку договоров) за 1 месяц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Результат</a:t>
            </a:r>
            <a:r>
              <a:rPr lang="ru-RU" dirty="0" smtClean="0">
                <a:solidFill>
                  <a:srgbClr val="002060"/>
                </a:solidFill>
              </a:rPr>
              <a:t>: Вы </a:t>
            </a:r>
            <a:r>
              <a:rPr lang="ru-RU" dirty="0">
                <a:solidFill>
                  <a:srgbClr val="002060"/>
                </a:solidFill>
              </a:rPr>
              <a:t>увидите цифры эффективности своими глазами.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Шестеренка - Бесплатные векторные клипарт изображения на creazilla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889">
            <a:off x="7127681" y="1678656"/>
            <a:ext cx="12192000" cy="121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737935" y="1846513"/>
            <a:ext cx="103992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002060"/>
                </a:solidFill>
              </a:rPr>
              <a:t>Не надо покупать всё и сразу. Начните с малого, но начните.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Заголовок 6"/>
          <p:cNvSpPr>
            <a:spLocks noGrp="1"/>
          </p:cNvSpPr>
          <p:nvPr/>
        </p:nvSpPr>
        <p:spPr>
          <a:xfrm>
            <a:off x="10543433" y="6151245"/>
            <a:ext cx="561713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21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477760" y="610448"/>
            <a:ext cx="4153747" cy="4088553"/>
          </a:xfrm>
          <a:prstGeom prst="roundRect">
            <a:avLst/>
          </a:prstGeom>
          <a:solidFill>
            <a:srgbClr val="1D64BF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71501" y="610447"/>
            <a:ext cx="3440007" cy="1011767"/>
          </a:xfrm>
        </p:spPr>
        <p:txBody>
          <a:bodyPr/>
          <a:lstStyle/>
          <a:p>
            <a:pPr algn="l"/>
            <a:r>
              <a:rPr lang="ru-RU" altLang="ru-RU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Кто мы</a:t>
            </a:r>
            <a:r>
              <a:rPr lang="en-US" altLang="ru-RU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?</a:t>
            </a:r>
          </a:p>
        </p:txBody>
      </p:sp>
      <p:sp>
        <p:nvSpPr>
          <p:cNvPr id="13" name="Дуга 12"/>
          <p:cNvSpPr/>
          <p:nvPr/>
        </p:nvSpPr>
        <p:spPr>
          <a:xfrm>
            <a:off x="4298527" y="2449407"/>
            <a:ext cx="5009727" cy="4209627"/>
          </a:xfrm>
          <a:prstGeom prst="arc">
            <a:avLst>
              <a:gd name="adj1" fmla="val 16816282"/>
              <a:gd name="adj2" fmla="val 811042"/>
            </a:avLst>
          </a:prstGeom>
          <a:ln w="139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16" name="Дуга 15"/>
          <p:cNvSpPr/>
          <p:nvPr/>
        </p:nvSpPr>
        <p:spPr>
          <a:xfrm>
            <a:off x="4011507" y="2883747"/>
            <a:ext cx="5009727" cy="4209627"/>
          </a:xfrm>
          <a:prstGeom prst="arc">
            <a:avLst>
              <a:gd name="adj1" fmla="val 17551458"/>
              <a:gd name="adj2" fmla="val 21534627"/>
            </a:avLst>
          </a:prstGeom>
          <a:ln w="139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17" name="Дуга 16"/>
          <p:cNvSpPr/>
          <p:nvPr/>
        </p:nvSpPr>
        <p:spPr>
          <a:xfrm>
            <a:off x="3597487" y="3275753"/>
            <a:ext cx="5009727" cy="4199467"/>
          </a:xfrm>
          <a:prstGeom prst="arc">
            <a:avLst>
              <a:gd name="adj1" fmla="val 16200000"/>
              <a:gd name="adj2" fmla="val 21465166"/>
            </a:avLst>
          </a:prstGeom>
          <a:ln w="139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18" name="Дуга 17"/>
          <p:cNvSpPr/>
          <p:nvPr/>
        </p:nvSpPr>
        <p:spPr>
          <a:xfrm>
            <a:off x="3304541" y="3732107"/>
            <a:ext cx="5009727" cy="4209627"/>
          </a:xfrm>
          <a:prstGeom prst="arc">
            <a:avLst>
              <a:gd name="adj1" fmla="val 18261982"/>
              <a:gd name="adj2" fmla="val 20409363"/>
            </a:avLst>
          </a:prstGeom>
          <a:ln w="139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408074" y="6057053"/>
            <a:ext cx="622300" cy="455507"/>
          </a:xfrm>
          <a:prstGeom prst="roundRect">
            <a:avLst/>
          </a:prstGeom>
          <a:solidFill>
            <a:srgbClr val="1D64BF"/>
          </a:solidFill>
          <a:ln w="19050">
            <a:solidFill>
              <a:srgbClr val="1D64BF"/>
            </a:solidFill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23" name="Заголовок 6"/>
          <p:cNvSpPr>
            <a:spLocks noGrp="1"/>
          </p:cNvSpPr>
          <p:nvPr/>
        </p:nvSpPr>
        <p:spPr>
          <a:xfrm>
            <a:off x="10510520" y="6073141"/>
            <a:ext cx="829734" cy="47498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133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22</a:t>
            </a:r>
            <a:endParaRPr lang="en-US" altLang="ru-RU" sz="2133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1181080" y="6057053"/>
            <a:ext cx="450427" cy="450427"/>
          </a:xfrm>
          <a:prstGeom prst="ellipse">
            <a:avLst/>
          </a:prstGeom>
          <a:solidFill>
            <a:srgbClr val="1D64B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27" name="Текстовое поле 26"/>
          <p:cNvSpPr txBox="1"/>
          <p:nvPr/>
        </p:nvSpPr>
        <p:spPr>
          <a:xfrm>
            <a:off x="11209867" y="6057054"/>
            <a:ext cx="36420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061" y="959274"/>
            <a:ext cx="2401993" cy="1330113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71501" y="1638300"/>
            <a:ext cx="651002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«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Прайм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Регион</a:t>
            </a:r>
            <a:r>
              <a:rPr lang="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»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ru-RU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- 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1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-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дистрибьютор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лицензионного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программного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обеспечения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</a:p>
          <a:p>
            <a:endParaRPr lang="en-US" altLang="ru-RU" sz="240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71501" y="2750820"/>
            <a:ext cx="651002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2000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года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мы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поставляем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продукты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1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b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</a:b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и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другое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ПО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нашим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партнёрам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b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</a:b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в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Свердловской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и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Курганской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областях</a:t>
            </a:r>
            <a:r>
              <a:rPr lang="ru-RU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.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571501" y="4918287"/>
            <a:ext cx="65100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нами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работают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&gt; 500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партнеров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в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России</a:t>
            </a:r>
            <a:r>
              <a:rPr lang="ru-RU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.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571500" y="5632874"/>
            <a:ext cx="928624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Мы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продаем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программы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и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оборудование</a:t>
            </a:r>
            <a:r>
              <a:rPr lang="ru-RU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&gt; 100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разработчиков</a:t>
            </a:r>
            <a:r>
              <a:rPr lang="ru-RU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.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571501" y="4203701"/>
            <a:ext cx="65100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Совместное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предприятие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фирмой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«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1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»</a:t>
            </a:r>
            <a:r>
              <a:rPr 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1501" y="1615441"/>
            <a:ext cx="6510020" cy="911860"/>
          </a:xfrm>
          <a:prstGeom prst="roundRect">
            <a:avLst/>
          </a:prstGeom>
          <a:noFill/>
          <a:ln w="19050">
            <a:solidFill>
              <a:srgbClr val="1D64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1D64BF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</p:spTree>
    <p:extLst>
      <p:ext uri="{BB962C8B-B14F-4D97-AF65-F5344CB8AC3E}">
        <p14:creationId xmlns:p14="http://schemas.microsoft.com/office/powerpoint/2010/main" val="102400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571501" y="610447"/>
            <a:ext cx="3440007" cy="1011767"/>
          </a:xfrm>
        </p:spPr>
        <p:txBody>
          <a:bodyPr/>
          <a:lstStyle/>
          <a:p>
            <a:pPr algn="l"/>
            <a:r>
              <a:rPr lang="ru-RU" altLang="ru-RU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Кто мы</a:t>
            </a:r>
            <a:r>
              <a:rPr lang="en-US" altLang="ru-RU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 Black" panose="020B0A02040204020203" charset="0"/>
                <a:cs typeface="Segoe UI Black" panose="020B0A02040204020203" charset="0"/>
              </a:rPr>
              <a:t>?</a:t>
            </a:r>
          </a:p>
        </p:txBody>
      </p:sp>
      <p:sp>
        <p:nvSpPr>
          <p:cNvPr id="13" name="Дуга 12"/>
          <p:cNvSpPr/>
          <p:nvPr/>
        </p:nvSpPr>
        <p:spPr>
          <a:xfrm>
            <a:off x="4298527" y="2449407"/>
            <a:ext cx="5009727" cy="4209627"/>
          </a:xfrm>
          <a:prstGeom prst="arc">
            <a:avLst>
              <a:gd name="adj1" fmla="val 16816282"/>
              <a:gd name="adj2" fmla="val 811042"/>
            </a:avLst>
          </a:prstGeom>
          <a:ln w="139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16" name="Дуга 15"/>
          <p:cNvSpPr/>
          <p:nvPr/>
        </p:nvSpPr>
        <p:spPr>
          <a:xfrm>
            <a:off x="4011507" y="2883747"/>
            <a:ext cx="5009727" cy="4209627"/>
          </a:xfrm>
          <a:prstGeom prst="arc">
            <a:avLst>
              <a:gd name="adj1" fmla="val 17551458"/>
              <a:gd name="adj2" fmla="val 21534627"/>
            </a:avLst>
          </a:prstGeom>
          <a:ln w="139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17" name="Дуга 16"/>
          <p:cNvSpPr/>
          <p:nvPr/>
        </p:nvSpPr>
        <p:spPr>
          <a:xfrm>
            <a:off x="3597487" y="3275753"/>
            <a:ext cx="5009727" cy="4199467"/>
          </a:xfrm>
          <a:prstGeom prst="arc">
            <a:avLst>
              <a:gd name="adj1" fmla="val 16200000"/>
              <a:gd name="adj2" fmla="val 21465166"/>
            </a:avLst>
          </a:prstGeom>
          <a:ln w="139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18" name="Дуга 17"/>
          <p:cNvSpPr/>
          <p:nvPr/>
        </p:nvSpPr>
        <p:spPr>
          <a:xfrm>
            <a:off x="3304541" y="3732107"/>
            <a:ext cx="5009727" cy="4209627"/>
          </a:xfrm>
          <a:prstGeom prst="arc">
            <a:avLst>
              <a:gd name="adj1" fmla="val 18261982"/>
              <a:gd name="adj2" fmla="val 20409363"/>
            </a:avLst>
          </a:prstGeom>
          <a:ln w="139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408074" y="6057053"/>
            <a:ext cx="622300" cy="455507"/>
          </a:xfrm>
          <a:prstGeom prst="roundRect">
            <a:avLst/>
          </a:prstGeom>
          <a:solidFill>
            <a:srgbClr val="1D64BF"/>
          </a:solidFill>
          <a:ln w="19050">
            <a:solidFill>
              <a:srgbClr val="1D64BF"/>
            </a:solidFill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23" name="Заголовок 6"/>
          <p:cNvSpPr>
            <a:spLocks noGrp="1"/>
          </p:cNvSpPr>
          <p:nvPr/>
        </p:nvSpPr>
        <p:spPr>
          <a:xfrm>
            <a:off x="10510520" y="6073141"/>
            <a:ext cx="829734" cy="47498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133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23</a:t>
            </a:r>
            <a:endParaRPr lang="en-US" altLang="ru-RU" sz="2133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1181080" y="6057053"/>
            <a:ext cx="450427" cy="450427"/>
          </a:xfrm>
          <a:prstGeom prst="ellipse">
            <a:avLst/>
          </a:prstGeom>
          <a:solidFill>
            <a:srgbClr val="1D64B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sp>
        <p:nvSpPr>
          <p:cNvPr id="27" name="Текстовое поле 26"/>
          <p:cNvSpPr txBox="1"/>
          <p:nvPr/>
        </p:nvSpPr>
        <p:spPr>
          <a:xfrm>
            <a:off x="11209867" y="6057054"/>
            <a:ext cx="36420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061" y="959274"/>
            <a:ext cx="2401993" cy="1330113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571501" y="1638300"/>
            <a:ext cx="651002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«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Прайм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Регион</a:t>
            </a:r>
            <a:r>
              <a:rPr lang="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»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ru-RU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- 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1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-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дистрибьютор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лицензионного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программного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обеспечения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</a:p>
          <a:p>
            <a:endParaRPr lang="en-US" altLang="ru-RU" sz="240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charset="0"/>
              <a:cs typeface="Segoe UI" panose="020B0502040204020203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71501" y="2750820"/>
            <a:ext cx="651002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2000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года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мы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поставляем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продукты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1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b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</a:b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и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другое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ПО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нашим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партнёрам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b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</a:b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в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Свердловской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и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Курганской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областях</a:t>
            </a:r>
            <a:r>
              <a:rPr lang="ru-RU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.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571501" y="4918287"/>
            <a:ext cx="65100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нами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работают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&gt; 500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партнеров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в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России</a:t>
            </a:r>
            <a:r>
              <a:rPr lang="ru-RU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.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571500" y="5632874"/>
            <a:ext cx="928624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Мы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продаем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программы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и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оборудование</a:t>
            </a:r>
            <a:r>
              <a:rPr lang="ru-RU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&gt; 100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разработчиков</a:t>
            </a:r>
            <a:r>
              <a:rPr lang="ru-RU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.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571501" y="4203701"/>
            <a:ext cx="65100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Совместное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предприятие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фирмой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 </a:t>
            </a:r>
            <a:r>
              <a:rPr lang="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«</a:t>
            </a:r>
            <a:r>
              <a:rPr lang="en-US" alt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1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С</a:t>
            </a:r>
            <a:r>
              <a:rPr lang="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»</a:t>
            </a:r>
            <a:r>
              <a:rPr lang="ru-RU" sz="2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charset="0"/>
                <a:cs typeface="Segoe UI" panose="020B0502040204020203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1501" y="1615441"/>
            <a:ext cx="6510020" cy="911860"/>
          </a:xfrm>
          <a:prstGeom prst="roundRect">
            <a:avLst/>
          </a:prstGeom>
          <a:noFill/>
          <a:ln w="19050">
            <a:solidFill>
              <a:srgbClr val="1D64B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1D64BF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 sz="24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355" y="783736"/>
            <a:ext cx="3633152" cy="35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1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ИИ в 1С — это не мода, а новый стандарт управления. </a:t>
            </a:r>
          </a:p>
        </p:txBody>
      </p:sp>
      <p:pic>
        <p:nvPicPr>
          <p:cNvPr id="4" name="019d3fc0-2397-71a9-9b72-5f36fff3781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978024"/>
            <a:ext cx="6527800" cy="4351338"/>
          </a:xfrm>
        </p:spPr>
      </p:pic>
      <p:pic>
        <p:nvPicPr>
          <p:cNvPr id="1026" name="Picture 2" descr="Шестеренка - Бесплатные векторные клипарт изображения на creazilla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889">
            <a:off x="7175807" y="1690688"/>
            <a:ext cx="12192000" cy="121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Заголовок 6"/>
          <p:cNvSpPr>
            <a:spLocks noGrp="1"/>
          </p:cNvSpPr>
          <p:nvPr/>
        </p:nvSpPr>
        <p:spPr>
          <a:xfrm>
            <a:off x="10543434" y="6151245"/>
            <a:ext cx="389890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1941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«Время догонять? Нет, время думать иначе»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267325" cy="4351338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>
                <a:solidFill>
                  <a:srgbClr val="002060"/>
                </a:solidFill>
              </a:rPr>
              <a:t>“Внедрение </a:t>
            </a:r>
            <a:r>
              <a:rPr lang="ru-RU" i="1" dirty="0">
                <a:solidFill>
                  <a:srgbClr val="002060"/>
                </a:solidFill>
              </a:rPr>
              <a:t>ИИ в ключевых отраслях экономики ведет к увеличению таких показателей, как скорость, качество, персонализация, экономическая эффективность, в пять-семь раз” </a:t>
            </a:r>
            <a:endParaRPr lang="ru-RU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Герман </a:t>
            </a:r>
            <a:r>
              <a:rPr lang="ru-RU" dirty="0">
                <a:solidFill>
                  <a:srgbClr val="002060"/>
                </a:solidFill>
              </a:rPr>
              <a:t>Греф, президент </a:t>
            </a:r>
            <a:r>
              <a:rPr lang="ru-RU" dirty="0" err="1">
                <a:solidFill>
                  <a:srgbClr val="002060"/>
                </a:solidFill>
              </a:rPr>
              <a:t>Сбер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Шестеренка - Бесплатные векторные клипарт изображения на creazilla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889">
            <a:off x="7175807" y="1690688"/>
            <a:ext cx="12192000" cy="121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Заголовок 6"/>
          <p:cNvSpPr>
            <a:spLocks noGrp="1"/>
          </p:cNvSpPr>
          <p:nvPr/>
        </p:nvSpPr>
        <p:spPr>
          <a:xfrm>
            <a:off x="10543434" y="6151245"/>
            <a:ext cx="389890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376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естеренка - Бесплатные векторные клипарт изображения на creazilla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889">
            <a:off x="7175807" y="1690688"/>
            <a:ext cx="12192000" cy="121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Главная "боль" директора 2025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Единственный </a:t>
            </a:r>
            <a:r>
              <a:rPr lang="ru-RU" dirty="0">
                <a:solidFill>
                  <a:srgbClr val="002060"/>
                </a:solidFill>
              </a:rPr>
              <a:t>способ нарастить производите</a:t>
            </a:r>
            <a:r>
              <a:rPr lang="ru-RU" dirty="0">
                <a:solidFill>
                  <a:schemeClr val="bg1"/>
                </a:solidFill>
              </a:rPr>
              <a:t>льность без </a:t>
            </a:r>
            <a:r>
              <a:rPr lang="ru-RU" dirty="0">
                <a:solidFill>
                  <a:srgbClr val="002060"/>
                </a:solidFill>
              </a:rPr>
              <a:t>увеличения штата — дать каждому сотруднику </a:t>
            </a:r>
            <a:r>
              <a:rPr lang="ru-RU" dirty="0">
                <a:solidFill>
                  <a:schemeClr val="bg1"/>
                </a:solidFill>
              </a:rPr>
              <a:t>«цифрового </a:t>
            </a:r>
            <a:r>
              <a:rPr lang="ru-RU" dirty="0">
                <a:solidFill>
                  <a:srgbClr val="002060"/>
                </a:solidFill>
              </a:rPr>
              <a:t>заместителя». И этот заместитель уже живет внутр</a:t>
            </a:r>
            <a:r>
              <a:rPr lang="ru-RU" dirty="0">
                <a:solidFill>
                  <a:schemeClr val="bg1"/>
                </a:solidFill>
              </a:rPr>
              <a:t>и вашей 1С.</a:t>
            </a:r>
          </a:p>
        </p:txBody>
      </p:sp>
      <p:pic>
        <p:nvPicPr>
          <p:cNvPr id="4" name="019d3f74-3406-7d51-ab70-2c663f5a8e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454150"/>
            <a:ext cx="4876800" cy="32512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Заголовок 6"/>
          <p:cNvSpPr>
            <a:spLocks noGrp="1"/>
          </p:cNvSpPr>
          <p:nvPr/>
        </p:nvSpPr>
        <p:spPr>
          <a:xfrm>
            <a:off x="10543434" y="6151245"/>
            <a:ext cx="389890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37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Знакомьтесь: Ваш новый "Цифровой сотрудник"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Сообщество 1С имеет колоссальное преимущество — мы знаем бизнес-процессы. Разработчики LLM этого не знают</a:t>
            </a:r>
            <a:r>
              <a:rPr lang="ru-RU" dirty="0" smtClean="0">
                <a:solidFill>
                  <a:srgbClr val="002060"/>
                </a:solidFill>
              </a:rPr>
              <a:t>!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1С </a:t>
            </a:r>
            <a:r>
              <a:rPr lang="ru-RU" dirty="0">
                <a:solidFill>
                  <a:srgbClr val="002060"/>
                </a:solidFill>
              </a:rPr>
              <a:t>пошла по пути создания умных сервисов, которые понимают контекст вашей компании: учетную политику, номенклатуру, историю отношений с контрагентом.</a:t>
            </a:r>
          </a:p>
          <a:p>
            <a:endParaRPr lang="ru-RU" dirty="0"/>
          </a:p>
        </p:txBody>
      </p:sp>
      <p:pic>
        <p:nvPicPr>
          <p:cNvPr id="1026" name="Picture 2" descr="Шестеренка - Бесплатные векторные клипарт изображения на creazilla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889">
            <a:off x="7175807" y="1690688"/>
            <a:ext cx="12192000" cy="1216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Заголовок 6"/>
          <p:cNvSpPr>
            <a:spLocks noGrp="1"/>
          </p:cNvSpPr>
          <p:nvPr/>
        </p:nvSpPr>
        <p:spPr>
          <a:xfrm>
            <a:off x="10543434" y="6151245"/>
            <a:ext cx="389890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0875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Кейс 1: Бухгалтерия на автопилоте (Деньги и время здесь и сейчас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772025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Задача (Боль):</a:t>
            </a:r>
            <a:r>
              <a:rPr lang="ru-RU" dirty="0">
                <a:solidFill>
                  <a:srgbClr val="002060"/>
                </a:solidFill>
              </a:rPr>
              <a:t> Бухгалтерия тонет в «</a:t>
            </a:r>
            <a:r>
              <a:rPr lang="ru-RU" dirty="0" err="1">
                <a:solidFill>
                  <a:srgbClr val="002060"/>
                </a:solidFill>
              </a:rPr>
              <a:t>первичке</a:t>
            </a:r>
            <a:r>
              <a:rPr lang="ru-RU" dirty="0">
                <a:solidFill>
                  <a:srgbClr val="002060"/>
                </a:solidFill>
              </a:rPr>
              <a:t>». Сканы, накладные, акты вводятся часами с ошибками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50971" y="4001294"/>
            <a:ext cx="51720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002060"/>
                </a:solidFill>
              </a:rPr>
              <a:t>Решение </a:t>
            </a:r>
            <a:r>
              <a:rPr lang="ru-RU" b="1" dirty="0" smtClean="0">
                <a:solidFill>
                  <a:srgbClr val="002060"/>
                </a:solidFill>
              </a:rPr>
              <a:t>от 1С: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Сервис</a:t>
            </a:r>
            <a:r>
              <a:rPr lang="ru-RU" dirty="0">
                <a:solidFill>
                  <a:srgbClr val="002060"/>
                </a:solidFill>
              </a:rPr>
              <a:t> </a:t>
            </a:r>
            <a:r>
              <a:rPr lang="ru-RU" b="1" dirty="0">
                <a:solidFill>
                  <a:srgbClr val="002060"/>
                </a:solidFill>
              </a:rPr>
              <a:t>«1С:Распознавание первичных документов»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019d3fa3-8e47-7bcc-8b23-449fbe04c0c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0225" y="1909804"/>
            <a:ext cx="6274469" cy="418297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Заголовок 6"/>
          <p:cNvSpPr>
            <a:spLocks noGrp="1"/>
          </p:cNvSpPr>
          <p:nvPr/>
        </p:nvSpPr>
        <p:spPr>
          <a:xfrm>
            <a:off x="10543434" y="6151245"/>
            <a:ext cx="389890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782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25" y="-1106905"/>
            <a:ext cx="12556725" cy="887704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Заголовок 6"/>
          <p:cNvSpPr>
            <a:spLocks noGrp="1"/>
          </p:cNvSpPr>
          <p:nvPr/>
        </p:nvSpPr>
        <p:spPr>
          <a:xfrm>
            <a:off x="10543434" y="6151245"/>
            <a:ext cx="389890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0433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442" y="-999683"/>
            <a:ext cx="12524874" cy="8854529"/>
          </a:xfrm>
          <a:prstGeom prst="rect">
            <a:avLst/>
          </a:prstGeom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6093995" y="5012390"/>
            <a:ext cx="6262437" cy="14950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Экономия </a:t>
            </a:r>
            <a:r>
              <a:rPr lang="ru-RU" b="1" dirty="0">
                <a:solidFill>
                  <a:srgbClr val="002060"/>
                </a:solidFill>
              </a:rPr>
              <a:t>80%</a:t>
            </a:r>
            <a:r>
              <a:rPr lang="ru-RU" dirty="0">
                <a:solidFill>
                  <a:srgbClr val="002060"/>
                </a:solidFill>
              </a:rPr>
              <a:t> времени бухгалтера на вводе. Редкие специалисты занимаются контролем, а не «забиванием цифр</a:t>
            </a:r>
            <a:r>
              <a:rPr lang="ru-RU" dirty="0" smtClean="0">
                <a:solidFill>
                  <a:srgbClr val="002060"/>
                </a:solidFill>
              </a:rPr>
              <a:t>».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66599" y="6139180"/>
            <a:ext cx="466725" cy="341630"/>
          </a:xfrm>
          <a:prstGeom prst="roundRect">
            <a:avLst/>
          </a:prstGeom>
          <a:solidFill>
            <a:schemeClr val="tx1"/>
          </a:solidFill>
          <a:ln w="19050">
            <a:noFill/>
          </a:ln>
          <a:ex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Заголовок 6"/>
          <p:cNvSpPr>
            <a:spLocks noGrp="1"/>
          </p:cNvSpPr>
          <p:nvPr/>
        </p:nvSpPr>
        <p:spPr>
          <a:xfrm>
            <a:off x="10543434" y="6151245"/>
            <a:ext cx="389890" cy="356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en-US" sz="1600" dirty="0" smtClean="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9</a:t>
            </a:r>
            <a:endParaRPr lang="ru-RU" altLang="en-US" sz="1600" dirty="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1351</Words>
  <Application>Microsoft Office PowerPoint</Application>
  <PresentationFormat>Широкоэкранный</PresentationFormat>
  <Paragraphs>151</Paragraphs>
  <Slides>23</Slides>
  <Notes>17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Segoe UI</vt:lpstr>
      <vt:lpstr>Segoe UI Black</vt:lpstr>
      <vt:lpstr>Тема Office</vt:lpstr>
      <vt:lpstr>НЕЦИФРОВОЙ ДИРЕКТОР VS ЦИФРОВОЙ ЗАМЕСТИТЕЛЬ: ПОЧЕМУ ИИ В 1С ДЕЛИТ БИЗНЕС НА "ДО" И "ПОСЛЕ" УЖЕ СЕГОДНЯ</vt:lpstr>
      <vt:lpstr>Галина Фролова. СEO Прайм Регион</vt:lpstr>
      <vt:lpstr>ИИ в 1С — это не мода, а новый стандарт управления. </vt:lpstr>
      <vt:lpstr>«Время догонять? Нет, время думать иначе» </vt:lpstr>
      <vt:lpstr>Главная "боль" директора 2025</vt:lpstr>
      <vt:lpstr>Знакомьтесь: Ваш новый "Цифровой сотрудник"</vt:lpstr>
      <vt:lpstr>Кейс 1: Бухгалтерия на автопилоте (Деньги и время здесь и сейчас)</vt:lpstr>
      <vt:lpstr>Презентация PowerPoint</vt:lpstr>
      <vt:lpstr>Презентация PowerPoint</vt:lpstr>
      <vt:lpstr>Кейс 2: Производство без брака и простоев</vt:lpstr>
      <vt:lpstr>Презентация PowerPoint</vt:lpstr>
      <vt:lpstr>Презентация PowerPoint</vt:lpstr>
      <vt:lpstr>Презентация PowerPoint</vt:lpstr>
      <vt:lpstr>Кейс 2: Производство без брака и простоев (Для промышленности)</vt:lpstr>
      <vt:lpstr>Кейс 3: Документооборот, который сам себя контролирует </vt:lpstr>
      <vt:lpstr>Решение GPTZATOR </vt:lpstr>
      <vt:lpstr>Кейс 3: Документооборот, который сам себя контролирует </vt:lpstr>
      <vt:lpstr>Кейс 4:  Умный ассистент программиста</vt:lpstr>
      <vt:lpstr>1С:Напарник —интеллектуальный помощник в разработке</vt:lpstr>
      <vt:lpstr>Почему это не случится «само»?</vt:lpstr>
      <vt:lpstr>С чего начать?</vt:lpstr>
      <vt:lpstr>Кто мы?</vt:lpstr>
      <vt:lpstr>Кто мы?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MWS GPT: платформа для бизнеса, объединяющая современные LLM и конструктор ИИ-агентов</dc:title>
  <dc:creator>Малетина Юлия Сергеевна</dc:creator>
  <cp:lastModifiedBy>Фролова Галина Александровна (frolova)</cp:lastModifiedBy>
  <cp:revision>30</cp:revision>
  <dcterms:created xsi:type="dcterms:W3CDTF">2026-03-11T12:55:56Z</dcterms:created>
  <dcterms:modified xsi:type="dcterms:W3CDTF">2026-03-31T06:34:31Z</dcterms:modified>
</cp:coreProperties>
</file>