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9" r:id="rId7"/>
    <p:sldId id="265" r:id="rId8"/>
    <p:sldId id="266" r:id="rId9"/>
    <p:sldId id="268" r:id="rId10"/>
    <p:sldId id="267" r:id="rId11"/>
    <p:sldId id="270" r:id="rId12"/>
    <p:sldId id="271" r:id="rId13"/>
    <p:sldId id="260" r:id="rId1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Medium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M1FZBmKnv6jvJ5WAhangwntda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ownloads\&#1053;&#1086;&#1074;&#1072;&#1103;%20&#1090;&#1072;&#1073;&#1083;&#1080;&#109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ownloads\&#1053;&#1086;&#1074;&#1072;&#1103;%20&#1090;&#1072;&#1073;&#1083;&#1080;&#109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[Новая таблица.xlsx]Лист1!Сводная таблица8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Лист1!$B$3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43-4DEA-A26B-D5F01575C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43-4DEA-A26B-D5F01575C6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43-4DEA-A26B-D5F01575C6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43-4DEA-A26B-D5F01575C6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43-4DEA-A26B-D5F01575C6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43-4DEA-A26B-D5F01575C6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243-4DEA-A26B-D5F01575C6D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243-4DEA-A26B-D5F01575C6D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243-4DEA-A26B-D5F01575C6D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243-4DEA-A26B-D5F01575C6D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243-4DEA-A26B-D5F01575C6D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243-4DEA-A26B-D5F01575C6D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9243-4DEA-A26B-D5F01575C6D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9243-4DEA-A26B-D5F01575C6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Лист1!$A$4:$A$18</c:f>
              <c:strCache>
                <c:ptCount val="14"/>
                <c:pt idx="0">
                  <c:v>IT</c:v>
                </c:pt>
                <c:pt idx="1">
                  <c:v>Авиастроение</c:v>
                </c:pt>
                <c:pt idx="2">
                  <c:v>Добыча полезных ископаемых</c:v>
                </c:pt>
                <c:pt idx="3">
                  <c:v>Легкая промышленность</c:v>
                </c:pt>
                <c:pt idx="4">
                  <c:v>Машиностроение</c:v>
                </c:pt>
                <c:pt idx="5">
                  <c:v>Машиностроение (Авиационная)</c:v>
                </c:pt>
                <c:pt idx="6">
                  <c:v>металлопрокат,полуфабрикат, металлургические </c:v>
                </c:pt>
                <c:pt idx="7">
                  <c:v>Обрабатывающее производство</c:v>
                </c:pt>
                <c:pt idx="8">
                  <c:v>Обрабатывающие производства</c:v>
                </c:pt>
                <c:pt idx="9">
                  <c:v>Предоставление прочих видов услуг</c:v>
                </c:pt>
                <c:pt idx="10">
                  <c:v>Приборостроение</c:v>
                </c:pt>
                <c:pt idx="11">
                  <c:v>Производство пожарных автомобилей</c:v>
                </c:pt>
                <c:pt idx="12">
                  <c:v>Промышленность</c:v>
                </c:pt>
                <c:pt idx="13">
                  <c:v>Промышленость</c:v>
                </c:pt>
              </c:strCache>
            </c:strRef>
          </c:cat>
          <c:val>
            <c:numRef>
              <c:f>Лист1!$B$4:$B$18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243-4DEA-A26B-D5F01575C6D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[Новая таблица.xlsx]Лист3!Сводная таблица10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Лист3!$B$3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64-4365-A0FD-CC8D7BF48D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64-4365-A0FD-CC8D7BF48D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64-4365-A0FD-CC8D7BF48D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64-4365-A0FD-CC8D7BF48D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B64-4365-A0FD-CC8D7BF48D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B64-4365-A0FD-CC8D7BF48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Лист3!$A$4:$A$10</c:f>
              <c:strCache>
                <c:ptCount val="6"/>
                <c:pt idx="0">
                  <c:v>Главный инженер</c:v>
                </c:pt>
                <c:pt idx="1">
                  <c:v>Директор</c:v>
                </c:pt>
                <c:pt idx="2">
                  <c:v>Коммерческий директор</c:v>
                </c:pt>
                <c:pt idx="3">
                  <c:v>Начальник отдела</c:v>
                </c:pt>
                <c:pt idx="4">
                  <c:v>Начальник цеха</c:v>
                </c:pt>
                <c:pt idx="5">
                  <c:v>Директор </c:v>
                </c:pt>
              </c:strCache>
            </c:strRef>
          </c:cat>
          <c:val>
            <c:numRef>
              <c:f>Лист3!$B$4:$B$10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12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64-4365-A0FD-CC8D7BF48DC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20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29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746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6c8d352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26c8d352c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75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01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37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83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45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7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63424" cy="5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258072" y="1951694"/>
            <a:ext cx="6572400" cy="265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700"/>
            </a:pPr>
            <a:r>
              <a:rPr lang="ru-RU" sz="37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Обзор проблем производственных компаний и пути решения на примерах участников Президентской программы</a:t>
            </a:r>
            <a:endParaRPr sz="37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917" y="226872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/>
          <p:nvPr/>
        </p:nvSpPr>
        <p:spPr>
          <a:xfrm>
            <a:off x="334925" y="913700"/>
            <a:ext cx="962100" cy="103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873" y="1003998"/>
            <a:ext cx="884199" cy="85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l="9590" r="38119"/>
          <a:stretch/>
        </p:blipFill>
        <p:spPr>
          <a:xfrm rot="10800000" flipH="1">
            <a:off x="6075500" y="2"/>
            <a:ext cx="30618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311700" y="432883"/>
            <a:ext cx="8520600" cy="572700"/>
          </a:xfrm>
        </p:spPr>
        <p:txBody>
          <a:bodyPr>
            <a:noAutofit/>
          </a:bodyPr>
          <a:lstStyle/>
          <a:p>
            <a:r>
              <a:rPr lang="ru-RU" sz="3700" dirty="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ДинаМИКС</a:t>
            </a:r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©</a:t>
            </a:r>
          </a:p>
        </p:txBody>
      </p:sp>
      <p:graphicFrame>
        <p:nvGraphicFramePr>
          <p:cNvPr id="4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582544"/>
              </p:ext>
            </p:extLst>
          </p:nvPr>
        </p:nvGraphicFramePr>
        <p:xfrm>
          <a:off x="311700" y="1155259"/>
          <a:ext cx="6065453" cy="3771632"/>
        </p:xfrm>
        <a:graphic>
          <a:graphicData uri="http://schemas.openxmlformats.org/drawingml/2006/table">
            <a:tbl>
              <a:tblPr firstRow="1" bandRow="1"/>
              <a:tblGrid>
                <a:gridCol w="138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0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1" dirty="0"/>
                        <a:t>Организационные Факторы</a:t>
                      </a:r>
                    </a:p>
                  </a:txBody>
                  <a:tcPr marL="91433" marR="91433" marT="45709" marB="4570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i="1" dirty="0"/>
                        <a:t>Тип рынка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/>
                        <a:t>Монополия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/>
                        <a:t>Олигополия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/>
                        <a:t>Конкуренция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/>
                        <a:t>Монопсония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r>
                        <a:rPr lang="ru-RU" sz="1000" dirty="0"/>
                        <a:t>Количество</a:t>
                      </a:r>
                      <a:r>
                        <a:rPr lang="ru-RU" sz="1000" baseline="0" dirty="0"/>
                        <a:t> компаний, индекс концентрации</a:t>
                      </a:r>
                      <a:endParaRPr lang="ru-RU" sz="1000" dirty="0"/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81-100%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41-80%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11-40%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0-10%</a:t>
                      </a:r>
                    </a:p>
                  </a:txBody>
                  <a:tcPr marL="91433" marR="91433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42">
                <a:tc>
                  <a:txBody>
                    <a:bodyPr/>
                    <a:lstStyle/>
                    <a:p>
                      <a:r>
                        <a:rPr lang="ru-RU" sz="1000" dirty="0"/>
                        <a:t>Тип стратегии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Ресурсная</a:t>
                      </a:r>
                    </a:p>
                  </a:txBody>
                  <a:tcPr marL="91433" marR="91433" marT="45709" marB="4570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Рыночная</a:t>
                      </a:r>
                    </a:p>
                  </a:txBody>
                  <a:tcPr marL="91433" marR="91433" marT="45709" marB="4570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6" marR="91436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80">
                <a:tc>
                  <a:txBody>
                    <a:bodyPr/>
                    <a:lstStyle/>
                    <a:p>
                      <a:r>
                        <a:rPr lang="ru-RU" sz="1000" dirty="0"/>
                        <a:t>Стратегия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Рост объемов</a:t>
                      </a:r>
                      <a:r>
                        <a:rPr lang="ru-RU" sz="1000" baseline="0" dirty="0"/>
                        <a:t> производства</a:t>
                      </a:r>
                      <a:endParaRPr lang="ru-RU" sz="1000" dirty="0"/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Снижение издержек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/>
                        <a:t>Дифферен-циация</a:t>
                      </a:r>
                      <a:endParaRPr lang="ru-RU" sz="1000" dirty="0"/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Фокусирование</a:t>
                      </a:r>
                    </a:p>
                  </a:txBody>
                  <a:tcPr marL="91433" marR="91433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24">
                <a:tc>
                  <a:txBody>
                    <a:bodyPr/>
                    <a:lstStyle/>
                    <a:p>
                      <a:r>
                        <a:rPr lang="ru-RU" sz="1000" dirty="0"/>
                        <a:t>Цели</a:t>
                      </a:r>
                    </a:p>
                  </a:txBody>
                  <a:tcPr marL="91433" marR="91433" marT="45700" marB="457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ROA</a:t>
                      </a:r>
                      <a:endParaRPr lang="ru-RU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KPI</a:t>
                      </a:r>
                      <a:endParaRPr lang="ru-RU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BSC</a:t>
                      </a:r>
                      <a:endParaRPr lang="ru-RU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TPS</a:t>
                      </a:r>
                      <a:endParaRPr lang="ru-RU" sz="1000" dirty="0"/>
                    </a:p>
                  </a:txBody>
                  <a:tcPr marL="91433" marR="91433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42">
                <a:tc>
                  <a:txBody>
                    <a:bodyPr/>
                    <a:lstStyle/>
                    <a:p>
                      <a:r>
                        <a:rPr lang="ru-RU" sz="1000" dirty="0"/>
                        <a:t>Тип продукта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Стандарт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Серия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Сервис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Услуга</a:t>
                      </a:r>
                    </a:p>
                  </a:txBody>
                  <a:tcPr marL="91433" marR="91433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56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Концепция бизнес-процессов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BPM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BPR/BPI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56">
                <a:tc>
                  <a:txBody>
                    <a:bodyPr/>
                    <a:lstStyle/>
                    <a:p>
                      <a:r>
                        <a:rPr lang="ru-RU" sz="1000" dirty="0" err="1"/>
                        <a:t>Оргструктура</a:t>
                      </a:r>
                      <a:endParaRPr lang="ru-RU" sz="1000" dirty="0"/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/>
                        <a:t>Функцио-нальная</a:t>
                      </a:r>
                      <a:endParaRPr lang="ru-RU" sz="1000" dirty="0"/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Линейно-Функционал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Матричная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Смешанная</a:t>
                      </a:r>
                    </a:p>
                  </a:txBody>
                  <a:tcPr marL="91433" marR="91433"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14">
                <a:tc>
                  <a:txBody>
                    <a:bodyPr/>
                    <a:lstStyle/>
                    <a:p>
                      <a:r>
                        <a:rPr lang="ru-RU" sz="1000" dirty="0"/>
                        <a:t>Система</a:t>
                      </a:r>
                      <a:r>
                        <a:rPr lang="ru-RU" sz="1000" baseline="0" dirty="0"/>
                        <a:t> мотивации</a:t>
                      </a:r>
                      <a:endParaRPr lang="ru-RU" sz="1000" dirty="0"/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100/0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80/20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20/80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0/100</a:t>
                      </a:r>
                    </a:p>
                  </a:txBody>
                  <a:tcPr marL="91433" marR="91433"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614">
                <a:tc>
                  <a:txBody>
                    <a:bodyPr/>
                    <a:lstStyle/>
                    <a:p>
                      <a:r>
                        <a:rPr lang="ru-RU" sz="1000" dirty="0"/>
                        <a:t>Руководитель</a:t>
                      </a:r>
                    </a:p>
                  </a:txBody>
                  <a:tcPr marL="91433" marR="91433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Производитель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Администратор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Предприниматель</a:t>
                      </a: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Интегратор</a:t>
                      </a:r>
                    </a:p>
                  </a:txBody>
                  <a:tcPr marL="91433" marR="91433" marT="45709" marB="45709"/>
                </a:tc>
                <a:extLst>
                  <a:ext uri="{0D108BD9-81ED-4DB2-BD59-A6C34878D82A}">
                    <a16:rowId xmlns:a16="http://schemas.microsoft.com/office/drawing/2014/main" val="397626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06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l="9590" r="38119"/>
          <a:stretch/>
        </p:blipFill>
        <p:spPr>
          <a:xfrm rot="10800000" flipH="1">
            <a:off x="6075500" y="2"/>
            <a:ext cx="30618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311700" y="432883"/>
            <a:ext cx="8520600" cy="572700"/>
          </a:xfrm>
        </p:spPr>
        <p:txBody>
          <a:bodyPr>
            <a:noAutofit/>
          </a:bodyPr>
          <a:lstStyle/>
          <a:p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Бизнес-модели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11699" y="1277007"/>
            <a:ext cx="6081217" cy="31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l="9590" r="38119"/>
          <a:stretch/>
        </p:blipFill>
        <p:spPr>
          <a:xfrm rot="10800000" flipH="1">
            <a:off x="6075500" y="2"/>
            <a:ext cx="30618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Итого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522965"/>
            <a:ext cx="6262521" cy="341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Ключевая проблема – симптомы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Рост производительности – </a:t>
            </a:r>
            <a:r>
              <a:rPr lang="ru-RU" sz="2400" dirty="0" err="1">
                <a:solidFill>
                  <a:srgbClr val="1C1C1C"/>
                </a:solidFill>
              </a:rPr>
              <a:t>интенсив</a:t>
            </a:r>
            <a:endParaRPr lang="ru-RU" sz="2400" dirty="0">
              <a:solidFill>
                <a:srgbClr val="1C1C1C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Корневая проблема – устаревшая бизнес-модель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Корректировка бизнес-модели – </a:t>
            </a:r>
            <a:r>
              <a:rPr lang="ru-RU" sz="2400" dirty="0" err="1">
                <a:solidFill>
                  <a:srgbClr val="1C1C1C"/>
                </a:solidFill>
              </a:rPr>
              <a:t>экстенсив</a:t>
            </a:r>
            <a:r>
              <a:rPr lang="ru-RU" sz="2400" dirty="0">
                <a:solidFill>
                  <a:srgbClr val="1C1C1C"/>
                </a:solidFill>
              </a:rPr>
              <a:t>, кратный рост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412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326c8d352c7_0_3"/>
          <p:cNvPicPr preferRelativeResize="0"/>
          <p:nvPr/>
        </p:nvPicPr>
        <p:blipFill rotWithShape="1">
          <a:blip r:embed="rId3">
            <a:alphaModFix/>
          </a:blip>
          <a:srcRect l="9590" r="38119"/>
          <a:stretch/>
        </p:blipFill>
        <p:spPr>
          <a:xfrm rot="10800000">
            <a:off x="-3" y="2"/>
            <a:ext cx="299402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326c8d352c7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317" y="4401647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262" y="445025"/>
            <a:ext cx="6026038" cy="572700"/>
          </a:xfrm>
        </p:spPr>
        <p:txBody>
          <a:bodyPr>
            <a:noAutofit/>
          </a:bodyPr>
          <a:lstStyle/>
          <a:p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Лариса Малышева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262" y="1380694"/>
            <a:ext cx="1860331" cy="2152071"/>
          </a:xfrm>
          <a:prstGeom prst="rect">
            <a:avLst/>
          </a:prstGeom>
        </p:spPr>
      </p:pic>
      <p:pic>
        <p:nvPicPr>
          <p:cNvPr id="1026" name="Picture 2" descr="http://qrcoder.ru/code/?https%3A%2F%2Fvk.com%2Flarisamalysheva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48" y="1088030"/>
            <a:ext cx="2737398" cy="27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6262" y="4008221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B51E1C"/>
                </a:solidFill>
                <a:latin typeface="Arial Black" panose="020B0A04020102020204" pitchFamily="34" charset="0"/>
              </a:rPr>
              <a:t>89226126531</a:t>
            </a:r>
            <a:endParaRPr lang="ru-RU" sz="3200" dirty="0">
              <a:solidFill>
                <a:srgbClr val="B51E1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6"/>
          <a:stretch/>
        </p:blipFill>
        <p:spPr>
          <a:xfrm>
            <a:off x="2754053" y="-1"/>
            <a:ext cx="6379420" cy="5143500"/>
          </a:xfrm>
          <a:prstGeom prst="rect">
            <a:avLst/>
          </a:prstGeom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39368" y="0"/>
            <a:ext cx="585541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554149" y="477950"/>
            <a:ext cx="3663127" cy="4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24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МАЛЫШЕВА ЛАРИСА</a:t>
            </a:r>
            <a:endParaRPr sz="24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Директор Бизнес-школы </a:t>
            </a:r>
            <a:r>
              <a:rPr lang="ru-RU" sz="1800" dirty="0" err="1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УрФУ</a:t>
            </a:r>
            <a:endParaRPr lang="ru-RU" sz="18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Д.э.н., профессор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IPMA(A), </a:t>
            </a:r>
            <a:r>
              <a:rPr lang="en-US" sz="1800" dirty="0" err="1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ICAgile</a:t>
            </a:r>
            <a:r>
              <a:rPr lang="en-US" sz="18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Prof.Cert</a:t>
            </a:r>
            <a:endParaRPr lang="en-US" sz="18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Лидер Точки кипения – Екатеринбург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Общественный представитель АСИ Свердловской области </a:t>
            </a:r>
            <a:br>
              <a:rPr lang="ru-RU" sz="18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ru-RU" sz="18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«Образование и кадры»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8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l="59073" r="3372"/>
          <a:stretch/>
        </p:blipFill>
        <p:spPr>
          <a:xfrm>
            <a:off x="6276000" y="0"/>
            <a:ext cx="334127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592424" y="517307"/>
            <a:ext cx="520928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" sz="3700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Президенты 2025: отрасль</a:t>
            </a:r>
            <a:endParaRPr sz="3700" i="0" u="none" strike="noStrike" cap="none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923843"/>
              </p:ext>
            </p:extLst>
          </p:nvPr>
        </p:nvGraphicFramePr>
        <p:xfrm>
          <a:off x="592424" y="1697899"/>
          <a:ext cx="5264465" cy="305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l="59073" r="3372"/>
          <a:stretch/>
        </p:blipFill>
        <p:spPr>
          <a:xfrm>
            <a:off x="6276000" y="0"/>
            <a:ext cx="334127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592425" y="556720"/>
            <a:ext cx="518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" sz="3700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Президенты 2025: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" sz="3700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должность</a:t>
            </a:r>
            <a:endParaRPr sz="3700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353276"/>
              </p:ext>
            </p:extLst>
          </p:nvPr>
        </p:nvGraphicFramePr>
        <p:xfrm>
          <a:off x="449037" y="1697900"/>
          <a:ext cx="5330988" cy="305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6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l="59073" r="3372"/>
          <a:stretch/>
        </p:blipFill>
        <p:spPr>
          <a:xfrm>
            <a:off x="6276000" y="0"/>
            <a:ext cx="334127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592425" y="840500"/>
            <a:ext cx="518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3700"/>
            </a:pPr>
            <a:r>
              <a:rPr lang="ru" sz="3700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Проблемы</a:t>
            </a:r>
            <a:endParaRPr sz="3700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23567"/>
              </p:ext>
            </p:extLst>
          </p:nvPr>
        </p:nvGraphicFramePr>
        <p:xfrm>
          <a:off x="592425" y="1633764"/>
          <a:ext cx="4728437" cy="33375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923285">
                  <a:extLst>
                    <a:ext uri="{9D8B030D-6E8A-4147-A177-3AD203B41FA5}">
                      <a16:colId xmlns:a16="http://schemas.microsoft.com/office/drawing/2014/main" val="2624647120"/>
                    </a:ext>
                  </a:extLst>
                </a:gridCol>
                <a:gridCol w="1805152">
                  <a:extLst>
                    <a:ext uri="{9D8B030D-6E8A-4147-A177-3AD203B41FA5}">
                      <a16:colId xmlns:a16="http://schemas.microsoft.com/office/drawing/2014/main" val="1174646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Проблемы</a:t>
                      </a:r>
                    </a:p>
                  </a:txBody>
                  <a:tcPr>
                    <a:solidFill>
                      <a:srgbClr val="B51E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Кол-во</a:t>
                      </a:r>
                    </a:p>
                  </a:txBody>
                  <a:tcPr>
                    <a:solidFill>
                      <a:srgbClr val="B51E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3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Дефицит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кадров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0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Снижение объема продаж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2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Рост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5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Высокие потери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2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Срыв сроков госзаказа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8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Снижение производительности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637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Снижение прибыли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34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Срыв сроков поставок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9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14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l="9590" r="38119"/>
          <a:stretch/>
        </p:blipFill>
        <p:spPr>
          <a:xfrm rot="10800000" flipH="1">
            <a:off x="6075500" y="2"/>
            <a:ext cx="30618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Системная технология </a:t>
            </a:r>
            <a:b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</a:br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вмешательства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522965"/>
            <a:ext cx="6262521" cy="341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Выявление и классификация проблем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Поиск ключевой проблемы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Построение Карты проблемного поля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Перевод в Карту целей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Построение Карты решений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C1C1C"/>
                </a:solidFill>
              </a:rPr>
              <a:t>Формирование Дорожной Карты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332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l="9590" r="38119"/>
          <a:stretch/>
        </p:blipFill>
        <p:spPr>
          <a:xfrm rot="10800000" flipH="1">
            <a:off x="6075500" y="2"/>
            <a:ext cx="30618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388124" y="1466527"/>
            <a:ext cx="6067855" cy="3119590"/>
            <a:chOff x="585193" y="774493"/>
            <a:chExt cx="8157049" cy="4161940"/>
          </a:xfrm>
          <a:solidFill>
            <a:schemeClr val="bg1">
              <a:lumMod val="85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3723860" y="774493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Снижение прибыли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85193" y="2279374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Сокращение объема поставок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90192" y="1739347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Высокие капитальные затраты по проектам развития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795191" y="1735653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Высокие выплаты дивидендов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900190" y="2345253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Несоответствие качества продукции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85193" y="3934233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Низкая эффективность собственной маркетинговой функции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95191" y="2790349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Отсутствие плана НИОКР по повышению качества продукции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690192" y="4326833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Отсутствие цели компании от собственников, которые имеют разные интересы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00190" y="3717233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Отсутствие НИОКР по повышению эффективности технологии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90192" y="3480343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Отсутствие анализа стадии жизненного цикла компании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95191" y="4326833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Отсутствие стратегии развития компании</a:t>
              </a:r>
            </a:p>
          </p:txBody>
        </p:sp>
        <p:cxnSp>
          <p:nvCxnSpPr>
            <p:cNvPr id="15" name="Прямая со стрелкой 14"/>
            <p:cNvCxnSpPr>
              <a:stCxn id="6" idx="0"/>
              <a:endCxn id="4" idx="2"/>
            </p:cNvCxnSpPr>
            <p:nvPr/>
          </p:nvCxnSpPr>
          <p:spPr>
            <a:xfrm flipV="1">
              <a:off x="3611218" y="1384093"/>
              <a:ext cx="1033668" cy="35525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7" idx="0"/>
              <a:endCxn id="4" idx="2"/>
            </p:cNvCxnSpPr>
            <p:nvPr/>
          </p:nvCxnSpPr>
          <p:spPr>
            <a:xfrm flipH="1" flipV="1">
              <a:off x="4644886" y="1384093"/>
              <a:ext cx="1071331" cy="35156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10" idx="0"/>
              <a:endCxn id="8" idx="1"/>
            </p:cNvCxnSpPr>
            <p:nvPr/>
          </p:nvCxnSpPr>
          <p:spPr>
            <a:xfrm flipV="1">
              <a:off x="5716217" y="2650053"/>
              <a:ext cx="1183973" cy="14029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8" idx="0"/>
              <a:endCxn id="4" idx="3"/>
            </p:cNvCxnSpPr>
            <p:nvPr/>
          </p:nvCxnSpPr>
          <p:spPr>
            <a:xfrm flipH="1" flipV="1">
              <a:off x="5565912" y="1079293"/>
              <a:ext cx="2255304" cy="126596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5" idx="0"/>
              <a:endCxn id="4" idx="1"/>
            </p:cNvCxnSpPr>
            <p:nvPr/>
          </p:nvCxnSpPr>
          <p:spPr>
            <a:xfrm flipV="1">
              <a:off x="1506219" y="1079293"/>
              <a:ext cx="2217641" cy="120008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9" idx="0"/>
              <a:endCxn id="5" idx="2"/>
            </p:cNvCxnSpPr>
            <p:nvPr/>
          </p:nvCxnSpPr>
          <p:spPr>
            <a:xfrm flipV="1">
              <a:off x="1506219" y="2888974"/>
              <a:ext cx="0" cy="104525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9" idx="3"/>
              <a:endCxn id="8" idx="2"/>
            </p:cNvCxnSpPr>
            <p:nvPr/>
          </p:nvCxnSpPr>
          <p:spPr>
            <a:xfrm flipV="1">
              <a:off x="2427245" y="2954853"/>
              <a:ext cx="5393971" cy="128418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11" idx="0"/>
              <a:endCxn id="13" idx="2"/>
            </p:cNvCxnSpPr>
            <p:nvPr/>
          </p:nvCxnSpPr>
          <p:spPr>
            <a:xfrm flipV="1">
              <a:off x="3611218" y="4089943"/>
              <a:ext cx="0" cy="23689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14" idx="0"/>
              <a:endCxn id="13" idx="2"/>
            </p:cNvCxnSpPr>
            <p:nvPr/>
          </p:nvCxnSpPr>
          <p:spPr>
            <a:xfrm flipH="1" flipV="1">
              <a:off x="3611218" y="4089943"/>
              <a:ext cx="2104999" cy="23689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14" idx="0"/>
              <a:endCxn id="10" idx="2"/>
            </p:cNvCxnSpPr>
            <p:nvPr/>
          </p:nvCxnSpPr>
          <p:spPr>
            <a:xfrm flipV="1">
              <a:off x="5716217" y="3399949"/>
              <a:ext cx="0" cy="92688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14" idx="0"/>
              <a:endCxn id="12" idx="1"/>
            </p:cNvCxnSpPr>
            <p:nvPr/>
          </p:nvCxnSpPr>
          <p:spPr>
            <a:xfrm flipV="1">
              <a:off x="5716217" y="4022033"/>
              <a:ext cx="1183973" cy="30480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12" idx="0"/>
              <a:endCxn id="8" idx="2"/>
            </p:cNvCxnSpPr>
            <p:nvPr/>
          </p:nvCxnSpPr>
          <p:spPr>
            <a:xfrm flipV="1">
              <a:off x="7821216" y="2954853"/>
              <a:ext cx="0" cy="76238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2690191" y="2592591"/>
              <a:ext cx="1842052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Низкая эффективность финансовой деятельности компании </a:t>
              </a:r>
            </a:p>
          </p:txBody>
        </p:sp>
        <p:cxnSp>
          <p:nvCxnSpPr>
            <p:cNvPr id="28" name="Прямая со стрелкой 27"/>
            <p:cNvCxnSpPr>
              <a:stCxn id="27" idx="0"/>
              <a:endCxn id="6" idx="2"/>
            </p:cNvCxnSpPr>
            <p:nvPr/>
          </p:nvCxnSpPr>
          <p:spPr>
            <a:xfrm flipV="1">
              <a:off x="3611217" y="2348947"/>
              <a:ext cx="1" cy="24364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27" idx="0"/>
              <a:endCxn id="7" idx="2"/>
            </p:cNvCxnSpPr>
            <p:nvPr/>
          </p:nvCxnSpPr>
          <p:spPr>
            <a:xfrm flipV="1">
              <a:off x="3611217" y="2345253"/>
              <a:ext cx="2105000" cy="24733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13" idx="0"/>
              <a:endCxn id="27" idx="2"/>
            </p:cNvCxnSpPr>
            <p:nvPr/>
          </p:nvCxnSpPr>
          <p:spPr>
            <a:xfrm flipH="1" flipV="1">
              <a:off x="3611217" y="3202191"/>
              <a:ext cx="1" cy="27815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67CACF99-7EDE-467A-B501-4886B033E277}"/>
                </a:ext>
              </a:extLst>
            </p:cNvPr>
            <p:cNvCxnSpPr>
              <a:stCxn id="11" idx="1"/>
              <a:endCxn id="9" idx="2"/>
            </p:cNvCxnSpPr>
            <p:nvPr/>
          </p:nvCxnSpPr>
          <p:spPr>
            <a:xfrm flipH="1" flipV="1">
              <a:off x="1506219" y="4543833"/>
              <a:ext cx="1183973" cy="8780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21A9BE2D-E1CB-42FF-B1DB-D587C7EFBE6E}"/>
                </a:ext>
              </a:extLst>
            </p:cNvPr>
            <p:cNvCxnSpPr>
              <a:stCxn id="11" idx="3"/>
              <a:endCxn id="14" idx="1"/>
            </p:cNvCxnSpPr>
            <p:nvPr/>
          </p:nvCxnSpPr>
          <p:spPr>
            <a:xfrm>
              <a:off x="4532244" y="4631633"/>
              <a:ext cx="262947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11700" y="432883"/>
            <a:ext cx="8520600" cy="572700"/>
          </a:xfrm>
        </p:spPr>
        <p:txBody>
          <a:bodyPr>
            <a:noAutofit/>
          </a:bodyPr>
          <a:lstStyle/>
          <a:p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Снижение прибыли</a:t>
            </a:r>
          </a:p>
        </p:txBody>
      </p:sp>
    </p:spTree>
    <p:extLst>
      <p:ext uri="{BB962C8B-B14F-4D97-AF65-F5344CB8AC3E}">
        <p14:creationId xmlns:p14="http://schemas.microsoft.com/office/powerpoint/2010/main" val="165752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l="9590" r="38119"/>
          <a:stretch/>
        </p:blipFill>
        <p:spPr>
          <a:xfrm rot="10800000" flipH="1">
            <a:off x="6075500" y="2"/>
            <a:ext cx="30618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562330" y="1150883"/>
            <a:ext cx="5830587" cy="3889074"/>
            <a:chOff x="562331" y="632459"/>
            <a:chExt cx="7744924" cy="4407498"/>
          </a:xfrm>
          <a:solidFill>
            <a:schemeClr val="bg1">
              <a:lumMod val="85000"/>
            </a:schemeClr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FBF4FD3-4DB0-4B5C-9DA5-5082D7BF9C0E}"/>
                </a:ext>
              </a:extLst>
            </p:cNvPr>
            <p:cNvSpPr/>
            <p:nvPr/>
          </p:nvSpPr>
          <p:spPr>
            <a:xfrm>
              <a:off x="3599400" y="632459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Повысить прибыль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C812FE8-B9B1-4BC7-9819-471F4A3642A1}"/>
                </a:ext>
              </a:extLst>
            </p:cNvPr>
            <p:cNvSpPr/>
            <p:nvPr/>
          </p:nvSpPr>
          <p:spPr>
            <a:xfrm>
              <a:off x="562333" y="2137340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Повысить объем поставок продукции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7EC4E33-CB64-4014-8962-415F64695740}"/>
                </a:ext>
              </a:extLst>
            </p:cNvPr>
            <p:cNvSpPr/>
            <p:nvPr/>
          </p:nvSpPr>
          <p:spPr>
            <a:xfrm>
              <a:off x="2666445" y="1412112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Снизить капитальные затраты по проектам развития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E6FCA09-ACEE-4094-A1CE-E10264131C33}"/>
                </a:ext>
              </a:extLst>
            </p:cNvPr>
            <p:cNvSpPr/>
            <p:nvPr/>
          </p:nvSpPr>
          <p:spPr>
            <a:xfrm>
              <a:off x="4772331" y="1593619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Оптимизировать выплаты дивидендов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0C1A9B3-5298-400B-A1A2-222B2FD872A7}"/>
                </a:ext>
              </a:extLst>
            </p:cNvPr>
            <p:cNvSpPr/>
            <p:nvPr/>
          </p:nvSpPr>
          <p:spPr>
            <a:xfrm>
              <a:off x="6877330" y="2203219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Обеспечить соответствие  качества продукции требованиям рынка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788DC1A-F1C8-403D-985A-7C16B30016C1}"/>
                </a:ext>
              </a:extLst>
            </p:cNvPr>
            <p:cNvSpPr/>
            <p:nvPr/>
          </p:nvSpPr>
          <p:spPr>
            <a:xfrm>
              <a:off x="562333" y="3792199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Усилить выполнение маркетинговых функций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637DD64-3D9F-4EDE-AA90-07E4DF8202C2}"/>
                </a:ext>
              </a:extLst>
            </p:cNvPr>
            <p:cNvSpPr/>
            <p:nvPr/>
          </p:nvSpPr>
          <p:spPr>
            <a:xfrm>
              <a:off x="4772331" y="2648315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Сформировать план НИОКР по повышению качества продукции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324B1A5-7579-4A8F-8251-DA73D61E0F2F}"/>
                </a:ext>
              </a:extLst>
            </p:cNvPr>
            <p:cNvSpPr/>
            <p:nvPr/>
          </p:nvSpPr>
          <p:spPr>
            <a:xfrm>
              <a:off x="2667332" y="4184799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Сформировать согласованную цель компании от собственников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E6E0DCF-3D2B-4AC9-8637-AE6A05E295EA}"/>
                </a:ext>
              </a:extLst>
            </p:cNvPr>
            <p:cNvSpPr/>
            <p:nvPr/>
          </p:nvSpPr>
          <p:spPr>
            <a:xfrm>
              <a:off x="6877330" y="3575199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Сформировать план НИОКР по повышению эффективности технологии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B74BDBF-5B27-43FE-A3D0-C80A1B4CAAB6}"/>
                </a:ext>
              </a:extLst>
            </p:cNvPr>
            <p:cNvSpPr/>
            <p:nvPr/>
          </p:nvSpPr>
          <p:spPr>
            <a:xfrm>
              <a:off x="2667331" y="3070715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Получить анализ стадии жизненного цикла компании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EF8F935-7760-4F6C-9089-7B752B3794CC}"/>
                </a:ext>
              </a:extLst>
            </p:cNvPr>
            <p:cNvSpPr/>
            <p:nvPr/>
          </p:nvSpPr>
          <p:spPr>
            <a:xfrm>
              <a:off x="4772331" y="4184799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Обеспечить наличие стратегии развития компании</a:t>
              </a: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F71F2DD3-71CF-4D70-AA74-835F7A3DB8F4}"/>
                </a:ext>
              </a:extLst>
            </p:cNvPr>
            <p:cNvCxnSpPr>
              <a:cxnSpLocks/>
              <a:stCxn id="6" idx="0"/>
              <a:endCxn id="4" idx="2"/>
            </p:cNvCxnSpPr>
            <p:nvPr/>
          </p:nvCxnSpPr>
          <p:spPr>
            <a:xfrm flipV="1">
              <a:off x="3380075" y="995472"/>
              <a:ext cx="932955" cy="41664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4600D567-3760-4329-A373-E3EE5F94D95E}"/>
                </a:ext>
              </a:extLst>
            </p:cNvPr>
            <p:cNvCxnSpPr>
              <a:cxnSpLocks/>
              <a:stCxn id="7" idx="0"/>
              <a:endCxn id="4" idx="2"/>
            </p:cNvCxnSpPr>
            <p:nvPr/>
          </p:nvCxnSpPr>
          <p:spPr>
            <a:xfrm flipH="1" flipV="1">
              <a:off x="4313030" y="995472"/>
              <a:ext cx="1172931" cy="59814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6EE72C82-CB81-4B0A-811C-02C4D1EC8E5C}"/>
                </a:ext>
              </a:extLst>
            </p:cNvPr>
            <p:cNvCxnSpPr>
              <a:stCxn id="10" idx="0"/>
              <a:endCxn id="8" idx="1"/>
            </p:cNvCxnSpPr>
            <p:nvPr/>
          </p:nvCxnSpPr>
          <p:spPr>
            <a:xfrm flipV="1">
              <a:off x="5485961" y="2384726"/>
              <a:ext cx="1391369" cy="26358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70838F01-7EBE-4266-8636-C4AAC3907891}"/>
                </a:ext>
              </a:extLst>
            </p:cNvPr>
            <p:cNvCxnSpPr>
              <a:cxnSpLocks/>
              <a:stCxn id="8" idx="0"/>
              <a:endCxn id="4" idx="3"/>
            </p:cNvCxnSpPr>
            <p:nvPr/>
          </p:nvCxnSpPr>
          <p:spPr>
            <a:xfrm flipH="1" flipV="1">
              <a:off x="5026660" y="813966"/>
              <a:ext cx="2564300" cy="138925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3DF68518-C5AE-44F8-BEAE-40040BB7CA80}"/>
                </a:ext>
              </a:extLst>
            </p:cNvPr>
            <p:cNvCxnSpPr>
              <a:cxnSpLocks/>
              <a:stCxn id="5" idx="0"/>
              <a:endCxn id="4" idx="1"/>
            </p:cNvCxnSpPr>
            <p:nvPr/>
          </p:nvCxnSpPr>
          <p:spPr>
            <a:xfrm flipV="1">
              <a:off x="1275963" y="813966"/>
              <a:ext cx="2323437" cy="132337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B0CA263E-BA25-48EE-9564-CDC92106652E}"/>
                </a:ext>
              </a:extLst>
            </p:cNvPr>
            <p:cNvCxnSpPr>
              <a:stCxn id="9" idx="0"/>
              <a:endCxn id="5" idx="2"/>
            </p:cNvCxnSpPr>
            <p:nvPr/>
          </p:nvCxnSpPr>
          <p:spPr>
            <a:xfrm flipV="1">
              <a:off x="1275963" y="2500353"/>
              <a:ext cx="0" cy="129184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312829A2-1F53-4A09-BFA9-FFF55E9D4935}"/>
                </a:ext>
              </a:extLst>
            </p:cNvPr>
            <p:cNvCxnSpPr>
              <a:stCxn id="9" idx="3"/>
              <a:endCxn id="8" idx="2"/>
            </p:cNvCxnSpPr>
            <p:nvPr/>
          </p:nvCxnSpPr>
          <p:spPr>
            <a:xfrm flipV="1">
              <a:off x="1989593" y="2566232"/>
              <a:ext cx="5601367" cy="140747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CC44AF55-0DBB-45CE-8FEE-4030C93818C1}"/>
                </a:ext>
              </a:extLst>
            </p:cNvPr>
            <p:cNvCxnSpPr>
              <a:stCxn id="11" idx="0"/>
              <a:endCxn id="13" idx="2"/>
            </p:cNvCxnSpPr>
            <p:nvPr/>
          </p:nvCxnSpPr>
          <p:spPr>
            <a:xfrm flipH="1" flipV="1">
              <a:off x="3380961" y="3433728"/>
              <a:ext cx="1" cy="75107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EB1B3E3E-DCE4-45E1-AA46-A20E68967D84}"/>
                </a:ext>
              </a:extLst>
            </p:cNvPr>
            <p:cNvCxnSpPr>
              <a:stCxn id="14" idx="0"/>
              <a:endCxn id="13" idx="2"/>
            </p:cNvCxnSpPr>
            <p:nvPr/>
          </p:nvCxnSpPr>
          <p:spPr>
            <a:xfrm flipH="1" flipV="1">
              <a:off x="3380961" y="3433728"/>
              <a:ext cx="2105000" cy="75107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CEE35A12-C229-41A1-B370-1B17D169B859}"/>
                </a:ext>
              </a:extLst>
            </p:cNvPr>
            <p:cNvCxnSpPr>
              <a:stCxn id="14" idx="0"/>
              <a:endCxn id="10" idx="2"/>
            </p:cNvCxnSpPr>
            <p:nvPr/>
          </p:nvCxnSpPr>
          <p:spPr>
            <a:xfrm flipV="1">
              <a:off x="5485961" y="3011328"/>
              <a:ext cx="0" cy="117347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E6F2D55C-9A32-419A-8C1E-C0AF777761AC}"/>
                </a:ext>
              </a:extLst>
            </p:cNvPr>
            <p:cNvCxnSpPr>
              <a:stCxn id="14" idx="0"/>
              <a:endCxn id="12" idx="1"/>
            </p:cNvCxnSpPr>
            <p:nvPr/>
          </p:nvCxnSpPr>
          <p:spPr>
            <a:xfrm flipV="1">
              <a:off x="5485961" y="3756706"/>
              <a:ext cx="1391369" cy="42809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1FD9BD15-2363-4EB4-911E-B1732EFB7BFA}"/>
                </a:ext>
              </a:extLst>
            </p:cNvPr>
            <p:cNvCxnSpPr>
              <a:stCxn id="12" idx="0"/>
              <a:endCxn id="8" idx="2"/>
            </p:cNvCxnSpPr>
            <p:nvPr/>
          </p:nvCxnSpPr>
          <p:spPr>
            <a:xfrm flipV="1">
              <a:off x="7590960" y="2566232"/>
              <a:ext cx="0" cy="100896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99A6567-9278-46FE-A18D-25583A0DA0F6}"/>
                </a:ext>
              </a:extLst>
            </p:cNvPr>
            <p:cNvSpPr/>
            <p:nvPr/>
          </p:nvSpPr>
          <p:spPr>
            <a:xfrm>
              <a:off x="2666445" y="2141521"/>
              <a:ext cx="1427260" cy="3630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2"/>
                  </a:solidFill>
                </a:rPr>
                <a:t>Повысить эффективность финансовой деятельности компании </a:t>
              </a:r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E7C14DFC-10BF-4969-9D20-1DE655073B0E}"/>
                </a:ext>
              </a:extLst>
            </p:cNvPr>
            <p:cNvCxnSpPr>
              <a:stCxn id="27" idx="0"/>
              <a:endCxn id="6" idx="2"/>
            </p:cNvCxnSpPr>
            <p:nvPr/>
          </p:nvCxnSpPr>
          <p:spPr>
            <a:xfrm flipV="1">
              <a:off x="3380075" y="1775125"/>
              <a:ext cx="0" cy="36639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320AA45E-B2C8-4D36-9241-13DD565B6542}"/>
                </a:ext>
              </a:extLst>
            </p:cNvPr>
            <p:cNvCxnSpPr>
              <a:stCxn id="27" idx="0"/>
              <a:endCxn id="7" idx="2"/>
            </p:cNvCxnSpPr>
            <p:nvPr/>
          </p:nvCxnSpPr>
          <p:spPr>
            <a:xfrm flipV="1">
              <a:off x="3380075" y="1956632"/>
              <a:ext cx="2105886" cy="18488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47E834C4-9C9C-43CE-8A00-311D689BDEDB}"/>
                </a:ext>
              </a:extLst>
            </p:cNvPr>
            <p:cNvCxnSpPr>
              <a:stCxn id="13" idx="0"/>
              <a:endCxn id="27" idx="2"/>
            </p:cNvCxnSpPr>
            <p:nvPr/>
          </p:nvCxnSpPr>
          <p:spPr>
            <a:xfrm flipH="1" flipV="1">
              <a:off x="3380075" y="2504534"/>
              <a:ext cx="886" cy="56618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7C132117-BCC7-4185-A3B3-253BFEAA9368}"/>
                </a:ext>
              </a:extLst>
            </p:cNvPr>
            <p:cNvCxnSpPr>
              <a:stCxn id="11" idx="1"/>
              <a:endCxn id="9" idx="2"/>
            </p:cNvCxnSpPr>
            <p:nvPr/>
          </p:nvCxnSpPr>
          <p:spPr>
            <a:xfrm flipH="1" flipV="1">
              <a:off x="1275963" y="4155212"/>
              <a:ext cx="1391369" cy="21109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59FFE410-A31B-4AA7-93A2-CD1A7CB2FB81}"/>
                </a:ext>
              </a:extLst>
            </p:cNvPr>
            <p:cNvCxnSpPr>
              <a:stCxn id="11" idx="3"/>
              <a:endCxn id="14" idx="1"/>
            </p:cNvCxnSpPr>
            <p:nvPr/>
          </p:nvCxnSpPr>
          <p:spPr>
            <a:xfrm>
              <a:off x="4094592" y="4366306"/>
              <a:ext cx="677739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901D37E-862C-4BAF-9D4F-564AE3AD3532}"/>
                </a:ext>
              </a:extLst>
            </p:cNvPr>
            <p:cNvSpPr/>
            <p:nvPr/>
          </p:nvSpPr>
          <p:spPr>
            <a:xfrm>
              <a:off x="2667331" y="4511688"/>
              <a:ext cx="1427260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Провести согласительный совет директоров с участие авторитетного фасилитатора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D75CD14B-A31C-465E-BF21-A4E50287F3E2}"/>
                </a:ext>
              </a:extLst>
            </p:cNvPr>
            <p:cNvSpPr/>
            <p:nvPr/>
          </p:nvSpPr>
          <p:spPr>
            <a:xfrm>
              <a:off x="4772331" y="4545524"/>
              <a:ext cx="1427260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Провести стратегическую сессию с участием совета директоров и составом топ-менеджеров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C7D6CB72-95C6-4572-B0DD-E74478198073}"/>
                </a:ext>
              </a:extLst>
            </p:cNvPr>
            <p:cNvSpPr/>
            <p:nvPr/>
          </p:nvSpPr>
          <p:spPr>
            <a:xfrm>
              <a:off x="6877329" y="3923303"/>
              <a:ext cx="1427260" cy="622221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Заключить договор на выполнение проекта повышения производительности с региональным центром компетенций повышения производительности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B616B058-8548-46D1-9CF4-34A4B279E981}"/>
                </a:ext>
              </a:extLst>
            </p:cNvPr>
            <p:cNvSpPr/>
            <p:nvPr/>
          </p:nvSpPr>
          <p:spPr>
            <a:xfrm>
              <a:off x="562333" y="4156391"/>
              <a:ext cx="1427260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Заключить договор с международным маркетинговым агентством на мониторинг рынка и разработку маркетинговой стратегии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47B8564-70B9-47ED-B1CB-AE7B9505D121}"/>
                </a:ext>
              </a:extLst>
            </p:cNvPr>
            <p:cNvSpPr/>
            <p:nvPr/>
          </p:nvSpPr>
          <p:spPr>
            <a:xfrm>
              <a:off x="2667331" y="3433640"/>
              <a:ext cx="1427260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В рамках стратегической сессии провести идентификацию компании и определить стадию жизненного цикла компании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16CC046-E4FA-4028-BA79-ECDF94C732C7}"/>
                </a:ext>
              </a:extLst>
            </p:cNvPr>
            <p:cNvSpPr/>
            <p:nvPr/>
          </p:nvSpPr>
          <p:spPr>
            <a:xfrm>
              <a:off x="562331" y="2500353"/>
              <a:ext cx="1427260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Сформировать новое уникальное торговое предложение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E1FF119-1E0E-447B-AB4D-2BB010051C14}"/>
                </a:ext>
              </a:extLst>
            </p:cNvPr>
            <p:cNvSpPr/>
            <p:nvPr/>
          </p:nvSpPr>
          <p:spPr>
            <a:xfrm>
              <a:off x="4773349" y="3008882"/>
              <a:ext cx="1432589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Определить по итогам маркетинговых исследований потенциальные рынки и виды продукции</a:t>
              </a:r>
            </a:p>
          </p:txBody>
        </p: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D4B9062B-E8F7-42B4-8FE8-066261281650}"/>
                </a:ext>
              </a:extLst>
            </p:cNvPr>
            <p:cNvCxnSpPr>
              <a:cxnSpLocks/>
              <a:stCxn id="39" idx="1"/>
              <a:endCxn id="38" idx="3"/>
            </p:cNvCxnSpPr>
            <p:nvPr/>
          </p:nvCxnSpPr>
          <p:spPr>
            <a:xfrm flipH="1" flipV="1">
              <a:off x="1989591" y="2747570"/>
              <a:ext cx="2783758" cy="50852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123F6CD9-34EB-4AC0-AB75-6B14FECB7F55}"/>
                </a:ext>
              </a:extLst>
            </p:cNvPr>
            <p:cNvSpPr/>
            <p:nvPr/>
          </p:nvSpPr>
          <p:spPr>
            <a:xfrm>
              <a:off x="6874666" y="2566232"/>
              <a:ext cx="1432589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Провести работу с потребителями по устранению несоответствий продукции: изучить технологию применения, определить коренные проблемы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3C922EB-1DFD-4631-82F8-B31A1FB7AD51}"/>
                </a:ext>
              </a:extLst>
            </p:cNvPr>
            <p:cNvSpPr/>
            <p:nvPr/>
          </p:nvSpPr>
          <p:spPr>
            <a:xfrm>
              <a:off x="2667333" y="2460616"/>
              <a:ext cx="1427260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Сформировать оптимальную финансовую модель операционной деятельности, снизить издержки на операционную деятельность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BE5A332-0F32-4660-B3F5-D0D83A83D522}"/>
                </a:ext>
              </a:extLst>
            </p:cNvPr>
            <p:cNvSpPr/>
            <p:nvPr/>
          </p:nvSpPr>
          <p:spPr>
            <a:xfrm>
              <a:off x="4776633" y="1952938"/>
              <a:ext cx="1427260" cy="49443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Заморозить выплаты дивидендов до выхода на положительный результат деятельности 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5DA17805-0B19-4F43-8335-863242F42A6A}"/>
                </a:ext>
              </a:extLst>
            </p:cNvPr>
            <p:cNvSpPr/>
            <p:nvPr/>
          </p:nvSpPr>
          <p:spPr>
            <a:xfrm>
              <a:off x="2662143" y="1723218"/>
              <a:ext cx="1427260" cy="330673"/>
            </a:xfrm>
            <a:prstGeom prst="rect">
              <a:avLst/>
            </a:prstGeom>
            <a:solidFill>
              <a:srgbClr val="B51E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Сформировать минимально необходимый план капитальных затрат</a:t>
              </a:r>
            </a:p>
          </p:txBody>
        </p:sp>
      </p:grp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311700" y="432883"/>
            <a:ext cx="8520600" cy="572700"/>
          </a:xfrm>
        </p:spPr>
        <p:txBody>
          <a:bodyPr>
            <a:noAutofit/>
          </a:bodyPr>
          <a:lstStyle/>
          <a:p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Повышение прибыли</a:t>
            </a:r>
          </a:p>
        </p:txBody>
      </p:sp>
    </p:spTree>
    <p:extLst>
      <p:ext uri="{BB962C8B-B14F-4D97-AF65-F5344CB8AC3E}">
        <p14:creationId xmlns:p14="http://schemas.microsoft.com/office/powerpoint/2010/main" val="248181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l="9590" r="38119"/>
          <a:stretch/>
        </p:blipFill>
        <p:spPr>
          <a:xfrm rot="10800000" flipH="1">
            <a:off x="6075500" y="2"/>
            <a:ext cx="30618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242" y="4343997"/>
            <a:ext cx="1736773" cy="48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80CD3F-300D-4DF3-8C9E-34D31F13B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9" y="1065725"/>
            <a:ext cx="5702341" cy="376251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1700" y="432883"/>
            <a:ext cx="8520600" cy="572700"/>
          </a:xfrm>
        </p:spPr>
        <p:txBody>
          <a:bodyPr>
            <a:noAutofit/>
          </a:bodyPr>
          <a:lstStyle/>
          <a:p>
            <a:r>
              <a:rPr lang="ru-RU" sz="37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Дорожная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15269615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452</Words>
  <Application>Microsoft Office PowerPoint</Application>
  <PresentationFormat>Экран (16:9)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Roboto Medium</vt:lpstr>
      <vt:lpstr>Arial Black</vt:lpstr>
      <vt:lpstr>Roboto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Системная технология  вмешательства</vt:lpstr>
      <vt:lpstr>Снижение прибыли</vt:lpstr>
      <vt:lpstr>Повышение прибыли</vt:lpstr>
      <vt:lpstr>Дорожная карта</vt:lpstr>
      <vt:lpstr>ДинаМИКС ©</vt:lpstr>
      <vt:lpstr>Бизнес-модели</vt:lpstr>
      <vt:lpstr>Итого</vt:lpstr>
      <vt:lpstr>Лариса Малышева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July</cp:lastModifiedBy>
  <cp:revision>10</cp:revision>
  <dcterms:modified xsi:type="dcterms:W3CDTF">2025-02-03T14:43:20Z</dcterms:modified>
</cp:coreProperties>
</file>