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36"/>
  </p:notesMasterIdLst>
  <p:sldIdLst>
    <p:sldId id="257" r:id="rId3"/>
    <p:sldId id="287" r:id="rId4"/>
    <p:sldId id="307" r:id="rId5"/>
    <p:sldId id="259" r:id="rId6"/>
    <p:sldId id="288" r:id="rId7"/>
    <p:sldId id="289" r:id="rId8"/>
    <p:sldId id="290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305" r:id="rId17"/>
    <p:sldId id="306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286" r:id="rId33"/>
    <p:sldId id="284" r:id="rId34"/>
    <p:sldId id="261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43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D87A4-FA08-49E3-B572-166ADBCB535B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DCAEB-7D0D-4CEF-BCED-17F397B28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9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Y:\Отдел ИК и СМ\Овчинников\ФОНД 2 - ЦВП\- БРЕНДБУК\Для-презентации-3.png"/>
          <p:cNvPicPr>
            <a:picLocks noChangeAspect="1" noChangeArrowheads="1"/>
          </p:cNvPicPr>
          <p:nvPr userDrawn="1"/>
        </p:nvPicPr>
        <p:blipFill>
          <a:blip r:embed="rId2" cstate="print"/>
          <a:srcRect l="9335" r="290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9776" y="2276872"/>
            <a:ext cx="7392821" cy="1080120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3717032"/>
            <a:ext cx="12192000" cy="50405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79776" y="3789040"/>
            <a:ext cx="4800533" cy="36004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Место проведения</a:t>
            </a:r>
            <a:endParaRPr lang="ru-RU" dirty="0"/>
          </a:p>
        </p:txBody>
      </p:sp>
      <p:pic>
        <p:nvPicPr>
          <p:cNvPr id="3077" name="Picture 5" descr="Y:\Отдел ИК и СМ\Овчинников\ФОНД 2 - ЦВП\- БРЕНДБУК\Для-презентации-2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81" y="2132856"/>
            <a:ext cx="3258544" cy="1440160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>
            <a:off x="3887755" y="2276872"/>
            <a:ext cx="0" cy="108012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Y:\Отдел ИК и СМ\Овчинников\ФОНД 2 - ЦВП\- БРЕНДБУК\Для-презентации-4.png"/>
          <p:cNvPicPr>
            <a:picLocks noChangeAspect="1" noChangeArrowheads="1"/>
          </p:cNvPicPr>
          <p:nvPr userDrawn="1"/>
        </p:nvPicPr>
        <p:blipFill>
          <a:blip r:embed="rId4" cstate="print"/>
          <a:srcRect r="32306" b="17040"/>
          <a:stretch>
            <a:fillRect/>
          </a:stretch>
        </p:blipFill>
        <p:spPr bwMode="auto">
          <a:xfrm>
            <a:off x="6960096" y="2780928"/>
            <a:ext cx="5231904" cy="4077072"/>
          </a:xfrm>
          <a:prstGeom prst="rect">
            <a:avLst/>
          </a:prstGeom>
          <a:noFill/>
        </p:spPr>
      </p:pic>
      <p:sp>
        <p:nvSpPr>
          <p:cNvPr id="25" name="Дата 3"/>
          <p:cNvSpPr>
            <a:spLocks noGrp="1"/>
          </p:cNvSpPr>
          <p:nvPr>
            <p:ph type="dt" sz="half" idx="2"/>
          </p:nvPr>
        </p:nvSpPr>
        <p:spPr>
          <a:xfrm>
            <a:off x="623392" y="3789041"/>
            <a:ext cx="2112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8F70F0BB-DF62-4939-ACF9-9447C413360E}" type="datetime1">
              <a:rPr lang="ru-RU" smtClean="0">
                <a:solidFill>
                  <a:prstClr val="white"/>
                </a:solidFill>
              </a:rPr>
              <a:t>01.09.2022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8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Горизонт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Y:\Отдел ИК и СМ\Овчинников\ФОНД 2 - ЦВП\- БРЕНДБУК\Для-презентации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9429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260648"/>
            <a:ext cx="5615947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76587" y="6309320"/>
            <a:ext cx="815413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403" y="1412776"/>
            <a:ext cx="10753195" cy="4824536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3339" y="6309320"/>
            <a:ext cx="1632181" cy="432048"/>
          </a:xfrm>
        </p:spPr>
        <p:txBody>
          <a:bodyPr/>
          <a:lstStyle>
            <a:lvl1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D6A50476-F4D8-4ECC-8F09-E292548D3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76587" y="6309320"/>
            <a:ext cx="768085" cy="432048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3" descr="Y:\Отдел ИК и СМ\Овчинников\ФОНД 2 - ЦВП\- БРЕНДБУК\Для-презентации-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1994" y="188640"/>
            <a:ext cx="1690007" cy="664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314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ертик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Y:\Отдел ИК и СМ\Овчинников\ФОНД 2 - ЦВП\- БРЕНДБУК\Для-презентации-1-1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9509" cy="6858000"/>
          </a:xfrm>
          <a:prstGeom prst="rect">
            <a:avLst/>
          </a:prstGeom>
          <a:noFill/>
        </p:spPr>
      </p:pic>
      <p:pic>
        <p:nvPicPr>
          <p:cNvPr id="2054" name="Picture 6" descr="Y:\Отдел ИК и СМ\Овчинников\ФОНД 2 - ЦВП\- БРЕНДБУК\Для-презентации-1-1-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2491" y="0"/>
            <a:ext cx="167950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260648"/>
            <a:ext cx="5615947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Picture 3" descr="Y:\Отдел ИК и СМ\Овчинников\ФОНД 2 - ЦВП\- БРЕНДБУК\Для-презентации-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01994" y="188640"/>
            <a:ext cx="1690007" cy="6644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11376587" y="6309320"/>
            <a:ext cx="815413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9510" y="764704"/>
            <a:ext cx="8832981" cy="5904656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3339" y="6309320"/>
            <a:ext cx="1728192" cy="432048"/>
          </a:xfrm>
        </p:spPr>
        <p:txBody>
          <a:bodyPr/>
          <a:lstStyle>
            <a:lvl1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9F58478C-4C99-4258-94D9-6ADAC8A528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76587" y="6309320"/>
            <a:ext cx="768085" cy="432048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4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Отдел ИК и СМ\Овчинников\ФОНД 2 - ЦВП\- БРЕНДБУК\Для-презентации-5.png"/>
          <p:cNvPicPr>
            <a:picLocks noChangeAspect="1" noChangeArrowheads="1"/>
          </p:cNvPicPr>
          <p:nvPr userDrawn="1"/>
        </p:nvPicPr>
        <p:blipFill>
          <a:blip r:embed="rId2" cstate="print"/>
          <a:srcRect l="3352" r="5582"/>
          <a:stretch>
            <a:fillRect/>
          </a:stretch>
        </p:blipFill>
        <p:spPr bwMode="auto">
          <a:xfrm>
            <a:off x="0" y="0"/>
            <a:ext cx="11759275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4367808" y="0"/>
            <a:ext cx="7488832" cy="685800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00256" y="18448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016213" y="5445224"/>
            <a:ext cx="4175787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208235" y="5445224"/>
            <a:ext cx="398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5" descr="Y:\Отдел ИК и СМ\Овчинников\ФОНД 2 - ЦВП\- БРЕНДБУК\Для-презентации-2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256" y="404664"/>
            <a:ext cx="3258544" cy="1440160"/>
          </a:xfrm>
          <a:prstGeom prst="rect">
            <a:avLst/>
          </a:prstGeom>
          <a:noFill/>
        </p:spPr>
      </p:pic>
      <p:sp>
        <p:nvSpPr>
          <p:cNvPr id="19" name="Текст 18"/>
          <p:cNvSpPr>
            <a:spLocks noGrp="1"/>
          </p:cNvSpPr>
          <p:nvPr>
            <p:ph type="body" sz="quarter" idx="11" hasCustomPrompt="1"/>
          </p:nvPr>
        </p:nvSpPr>
        <p:spPr>
          <a:xfrm>
            <a:off x="8688917" y="1989138"/>
            <a:ext cx="2879691" cy="3168054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 выступившем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сотруднике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64352" y="6093296"/>
            <a:ext cx="1824203" cy="432048"/>
          </a:xfrm>
        </p:spPr>
        <p:txBody>
          <a:bodyPr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0610F58E-4474-4DDA-9346-42813CDA68D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01.09.2022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3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Y:\Отдел ИК и СМ\Овчинников\ФОНД 2 - ЦВП\- БРЕНДБУК\Для-презентации-3.png"/>
          <p:cNvPicPr>
            <a:picLocks noChangeAspect="1" noChangeArrowheads="1"/>
          </p:cNvPicPr>
          <p:nvPr userDrawn="1"/>
        </p:nvPicPr>
        <p:blipFill>
          <a:blip r:embed="rId2" cstate="print"/>
          <a:srcRect l="9335" r="290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9776" y="2276872"/>
            <a:ext cx="7392821" cy="1080120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3717032"/>
            <a:ext cx="12192000" cy="50405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79776" y="3789040"/>
            <a:ext cx="4800533" cy="36004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Место проведения</a:t>
            </a:r>
            <a:endParaRPr lang="ru-RU" dirty="0"/>
          </a:p>
        </p:txBody>
      </p:sp>
      <p:pic>
        <p:nvPicPr>
          <p:cNvPr id="3077" name="Picture 5" descr="Y:\Отдел ИК и СМ\Овчинников\ФОНД 2 - ЦВП\- БРЕНДБУК\Для-презентации-2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81" y="2132856"/>
            <a:ext cx="3258544" cy="1440160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>
            <a:off x="3887755" y="2276872"/>
            <a:ext cx="0" cy="108012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Y:\Отдел ИК и СМ\Овчинников\ФОНД 2 - ЦВП\- БРЕНДБУК\Для-презентации-4.png"/>
          <p:cNvPicPr>
            <a:picLocks noChangeAspect="1" noChangeArrowheads="1"/>
          </p:cNvPicPr>
          <p:nvPr userDrawn="1"/>
        </p:nvPicPr>
        <p:blipFill>
          <a:blip r:embed="rId4" cstate="print"/>
          <a:srcRect r="32306" b="17040"/>
          <a:stretch>
            <a:fillRect/>
          </a:stretch>
        </p:blipFill>
        <p:spPr bwMode="auto">
          <a:xfrm>
            <a:off x="6960096" y="2780928"/>
            <a:ext cx="5231904" cy="4077072"/>
          </a:xfrm>
          <a:prstGeom prst="rect">
            <a:avLst/>
          </a:prstGeom>
          <a:noFill/>
        </p:spPr>
      </p:pic>
      <p:sp>
        <p:nvSpPr>
          <p:cNvPr id="25" name="Дата 3"/>
          <p:cNvSpPr>
            <a:spLocks noGrp="1"/>
          </p:cNvSpPr>
          <p:nvPr>
            <p:ph type="dt" sz="half" idx="2"/>
          </p:nvPr>
        </p:nvSpPr>
        <p:spPr>
          <a:xfrm>
            <a:off x="623392" y="3789041"/>
            <a:ext cx="2112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5B70AA49-E3C6-4211-B951-141EFD64269C}" type="datetime1">
              <a:rPr lang="ru-RU" smtClean="0">
                <a:solidFill>
                  <a:prstClr val="white"/>
                </a:solidFill>
              </a:rPr>
              <a:t>01.09.2022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6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Горизонт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Y:\Отдел ИК и СМ\Овчинников\ФОНД 2 - ЦВП\- БРЕНДБУК\Для-презентации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9429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260648"/>
            <a:ext cx="5615947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376587" y="6309320"/>
            <a:ext cx="815413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403" y="1412776"/>
            <a:ext cx="10753195" cy="4824536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3339" y="6309320"/>
            <a:ext cx="1632181" cy="432048"/>
          </a:xfrm>
        </p:spPr>
        <p:txBody>
          <a:bodyPr/>
          <a:lstStyle>
            <a:lvl1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5468C1B1-98C5-4699-AF8B-F587578D6E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76587" y="6309320"/>
            <a:ext cx="768085" cy="432048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3" descr="Y:\Отдел ИК и СМ\Овчинников\ФОНД 2 - ЦВП\- БРЕНДБУК\Для-презентации-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1994" y="188640"/>
            <a:ext cx="1690007" cy="664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06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ертик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Y:\Отдел ИК и СМ\Овчинников\ФОНД 2 - ЦВП\- БРЕНДБУК\Для-презентации-1-1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9509" cy="6858000"/>
          </a:xfrm>
          <a:prstGeom prst="rect">
            <a:avLst/>
          </a:prstGeom>
          <a:noFill/>
        </p:spPr>
      </p:pic>
      <p:pic>
        <p:nvPicPr>
          <p:cNvPr id="2054" name="Picture 6" descr="Y:\Отдел ИК и СМ\Овчинников\ФОНД 2 - ЦВП\- БРЕНДБУК\Для-презентации-1-1-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2491" y="0"/>
            <a:ext cx="167950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260648"/>
            <a:ext cx="5615947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Picture 3" descr="Y:\Отдел ИК и СМ\Овчинников\ФОНД 2 - ЦВП\- БРЕНДБУК\Для-презентации-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01994" y="188640"/>
            <a:ext cx="1690007" cy="6644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11376587" y="6309320"/>
            <a:ext cx="815413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9510" y="764704"/>
            <a:ext cx="8832981" cy="5904656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3339" y="6309320"/>
            <a:ext cx="1728192" cy="432048"/>
          </a:xfrm>
        </p:spPr>
        <p:txBody>
          <a:bodyPr/>
          <a:lstStyle>
            <a:lvl1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80CDEA86-A57B-4014-9BED-CD119A6576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76587" y="6309320"/>
            <a:ext cx="768085" cy="432048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8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Отдел ИК и СМ\Овчинников\ФОНД 2 - ЦВП\- БРЕНДБУК\Для-презентации-5.png"/>
          <p:cNvPicPr>
            <a:picLocks noChangeAspect="1" noChangeArrowheads="1"/>
          </p:cNvPicPr>
          <p:nvPr userDrawn="1"/>
        </p:nvPicPr>
        <p:blipFill>
          <a:blip r:embed="rId2" cstate="print"/>
          <a:srcRect l="3352" r="5582"/>
          <a:stretch>
            <a:fillRect/>
          </a:stretch>
        </p:blipFill>
        <p:spPr bwMode="auto">
          <a:xfrm>
            <a:off x="0" y="0"/>
            <a:ext cx="11759275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4367808" y="0"/>
            <a:ext cx="7488832" cy="685800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00256" y="18448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016213" y="5445224"/>
            <a:ext cx="4175787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208235" y="5445224"/>
            <a:ext cx="398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5" descr="Y:\Отдел ИК и СМ\Овчинников\ФОНД 2 - ЦВП\- БРЕНДБУК\Для-презентации-2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256" y="404664"/>
            <a:ext cx="3258544" cy="1440160"/>
          </a:xfrm>
          <a:prstGeom prst="rect">
            <a:avLst/>
          </a:prstGeom>
          <a:noFill/>
        </p:spPr>
      </p:pic>
      <p:sp>
        <p:nvSpPr>
          <p:cNvPr id="19" name="Текст 18"/>
          <p:cNvSpPr>
            <a:spLocks noGrp="1"/>
          </p:cNvSpPr>
          <p:nvPr>
            <p:ph type="body" sz="quarter" idx="11" hasCustomPrompt="1"/>
          </p:nvPr>
        </p:nvSpPr>
        <p:spPr>
          <a:xfrm>
            <a:off x="8688917" y="1989138"/>
            <a:ext cx="2879691" cy="3168054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 выступившем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сотруднике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64352" y="6093296"/>
            <a:ext cx="1824203" cy="432048"/>
          </a:xfrm>
        </p:spPr>
        <p:txBody>
          <a:bodyPr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A503CF1D-F9EE-4F51-AB77-7AE81B3656D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01.09.2022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3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518457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9403" y="1412776"/>
            <a:ext cx="10753195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3339" y="6309321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CB633-2954-4FAB-AEFB-FCD262C11D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0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518457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9403" y="1412776"/>
            <a:ext cx="10753195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3339" y="6309321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1F41-E2D6-48A6-B304-3080F04C67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9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mnik.fasie.ru/samar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umnik.fasie.ru/samara/" TargetMode="External"/><Relationship Id="rId2" Type="http://schemas.openxmlformats.org/officeDocument/2006/relationships/hyperlink" Target="mailto:umnik.dolinatlt@mail.ru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9776" y="2204864"/>
            <a:ext cx="7920880" cy="1080120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</a:rPr>
              <a:t>Программа «УМНИК-2022»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336" y="260648"/>
            <a:ext cx="11809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«Мастерская </a:t>
            </a:r>
            <a:r>
              <a:rPr lang="ru-RU" sz="3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подготовке </a:t>
            </a:r>
            <a:r>
              <a:rPr lang="ru-RU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инновационных технологических </a:t>
            </a:r>
            <a:r>
              <a:rPr lang="ru-RU" sz="3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проектов»</a:t>
            </a:r>
            <a:endParaRPr lang="ru-RU" sz="3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5013176"/>
            <a:ext cx="6984776" cy="165618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Стрелкова Наталья Владимировна,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куратор по программам Фонда содействия инновациям в Самарской области, ГАУ «Центр инновационного развития и кластерных инициатив Самарской области</a:t>
            </a:r>
            <a:r>
              <a:rPr lang="ru-RU" sz="2400" dirty="0" smtClean="0">
                <a:solidFill>
                  <a:schemeClr val="tx1"/>
                </a:solidFill>
              </a:rPr>
              <a:t>» - технопарк </a:t>
            </a:r>
            <a:r>
              <a:rPr lang="ru-RU" sz="2400" smtClean="0">
                <a:solidFill>
                  <a:schemeClr val="tx1"/>
                </a:solidFill>
              </a:rPr>
              <a:t>«Жигулевская долина»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8" y="260648"/>
            <a:ext cx="5544616" cy="432048"/>
          </a:xfrm>
        </p:spPr>
        <p:txBody>
          <a:bodyPr/>
          <a:lstStyle/>
          <a:p>
            <a:r>
              <a:rPr lang="ru-RU" dirty="0"/>
              <a:t>Порядок отбора заявок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196752"/>
            <a:ext cx="10969218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+mn-lt"/>
              </a:rPr>
              <a:t>Заочная экспертиза:</a:t>
            </a:r>
            <a:endParaRPr lang="ru-RU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заявки</a:t>
            </a:r>
            <a:r>
              <a:rPr lang="ru-RU" dirty="0">
                <a:latin typeface="+mn-lt"/>
              </a:rPr>
              <a:t>, рекомендованные по результатам полуфинального отбора, направляются </a:t>
            </a:r>
            <a:r>
              <a:rPr lang="ru-RU" dirty="0" smtClean="0">
                <a:latin typeface="+mn-lt"/>
              </a:rPr>
              <a:t>на </a:t>
            </a:r>
            <a:r>
              <a:rPr lang="ru-RU" dirty="0">
                <a:latin typeface="+mn-lt"/>
              </a:rPr>
              <a:t>обезличенную научно-техническую экспертизу;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проведение </a:t>
            </a:r>
            <a:r>
              <a:rPr lang="ru-RU" dirty="0">
                <a:latin typeface="+mn-lt"/>
              </a:rPr>
              <a:t>обезличенной экспертизы обеспечивается группой программы «УМНИК» с привлечением экспертов, аккредитованных Фондом для проведения экспертизы;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оценка </a:t>
            </a:r>
            <a:r>
              <a:rPr lang="ru-RU" dirty="0">
                <a:latin typeface="+mn-lt"/>
              </a:rPr>
              <a:t>проводится по критерию «Научно-технический уровень продукта, лежащего в основе </a:t>
            </a:r>
            <a:r>
              <a:rPr lang="ru-RU" dirty="0" smtClean="0">
                <a:latin typeface="+mn-lt"/>
              </a:rPr>
              <a:t>проекта»;</a:t>
            </a:r>
            <a:endParaRPr lang="ru-RU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по </a:t>
            </a:r>
            <a:r>
              <a:rPr lang="ru-RU" dirty="0">
                <a:latin typeface="+mn-lt"/>
              </a:rPr>
              <a:t>итогам обезличенной научно-технической экспертизы в Системе формируется список заявок, рекомендованных к участию в финальном отборе.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1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591944" cy="432048"/>
          </a:xfrm>
        </p:spPr>
        <p:txBody>
          <a:bodyPr/>
          <a:lstStyle/>
          <a:p>
            <a:r>
              <a:rPr lang="ru-RU" sz="1400" b="1" dirty="0"/>
              <a:t>Критерий «Научно-технический уровень продукта, лежащего в основе проекта»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413377"/>
              </p:ext>
            </p:extLst>
          </p:nvPr>
        </p:nvGraphicFramePr>
        <p:xfrm>
          <a:off x="263352" y="1124745"/>
          <a:ext cx="11113235" cy="5186904"/>
        </p:xfrm>
        <a:graphic>
          <a:graphicData uri="http://schemas.openxmlformats.org/drawingml/2006/table">
            <a:tbl>
              <a:tblPr firstRow="1" firstCol="1" bandRow="1"/>
              <a:tblGrid>
                <a:gridCol w="629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3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 критерия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показателя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Актуальность предлагаемого проекта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Оценивается значение идеи, сформулированной в проекте, для решения современных проблем и задач, как в отдельном регионе, так и в России в целом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научно-технической новизны продукта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Оценивается уровень научно-технической новизны разработки, лежащей в основе создаваемого продукта.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достижимости результатов НИР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Оценивается наличие, обоснованность и достаточность предложенных методов и способов решения задач для получения требуемых качественных и технических характеристик результатов НИР. Оценивается соответствие заявляемого объема необходимых научных </a:t>
                      </a:r>
                      <a:r>
                        <a:rPr lang="ru-RU" sz="2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работ, </a:t>
                      </a:r>
                      <a:r>
                        <a:rPr lang="ru-RU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сложности решаемой задачи, а также имеющийся у заявителя научный задел по тематике НИР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01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591944" cy="432048"/>
          </a:xfrm>
        </p:spPr>
        <p:txBody>
          <a:bodyPr/>
          <a:lstStyle/>
          <a:p>
            <a:r>
              <a:rPr lang="ru-RU" dirty="0" smtClean="0"/>
              <a:t>Проведение финального отбора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1" y="1052736"/>
            <a:ext cx="11041226" cy="56886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+mn-lt"/>
              </a:rPr>
              <a:t>Финальный отбор:</a:t>
            </a:r>
            <a:endParaRPr lang="ru-RU" sz="2400" dirty="0">
              <a:latin typeface="+mn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n-lt"/>
              </a:rPr>
              <a:t>осуществляется </a:t>
            </a:r>
            <a:r>
              <a:rPr lang="ru-RU" sz="2400" dirty="0">
                <a:latin typeface="+mn-lt"/>
              </a:rPr>
              <a:t>в очном формате на базе аккредитованных Фондом финальных площадок;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n-lt"/>
              </a:rPr>
              <a:t>оценка </a:t>
            </a:r>
            <a:r>
              <a:rPr lang="ru-RU" sz="2400" dirty="0">
                <a:latin typeface="+mn-lt"/>
              </a:rPr>
              <a:t>заявок проводится </a:t>
            </a:r>
            <a:r>
              <a:rPr lang="ru-RU" sz="2400" dirty="0" smtClean="0">
                <a:latin typeface="+mn-lt"/>
              </a:rPr>
              <a:t>членами </a:t>
            </a:r>
            <a:r>
              <a:rPr lang="ru-RU" sz="2400" dirty="0">
                <a:latin typeface="+mn-lt"/>
              </a:rPr>
              <a:t>регионального экспертного жюри </a:t>
            </a:r>
            <a:r>
              <a:rPr lang="ru-RU" sz="2400" dirty="0" smtClean="0">
                <a:latin typeface="+mn-lt"/>
              </a:rPr>
              <a:t>(РЭЖ</a:t>
            </a:r>
            <a:r>
              <a:rPr lang="ru-RU" sz="2400" dirty="0">
                <a:latin typeface="+mn-lt"/>
              </a:rPr>
              <a:t>) по критериям «Перспективы коммерциализации проекта» и «Квалификация заявителя»;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n-lt"/>
              </a:rPr>
              <a:t>по </a:t>
            </a:r>
            <a:r>
              <a:rPr lang="ru-RU" sz="2400" dirty="0">
                <a:latin typeface="+mn-lt"/>
              </a:rPr>
              <a:t>результатам финального отбора оформляется протокол с рекомендациями по подведению итогов, который подписывается председателем РЭЖ или его заместителем. Член РЭЖ, не согласный с принятым решением, может письменно изложить свое особое мнение и представить его председателю РЭЖ. Особое мнение прикрепляется к соответствующему протоколу в виде приложения. Результаты отбора также вносятся в Систему;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n-lt"/>
              </a:rPr>
              <a:t>протокол </a:t>
            </a:r>
            <a:r>
              <a:rPr lang="ru-RU" sz="2400" dirty="0">
                <a:latin typeface="+mn-lt"/>
              </a:rPr>
              <a:t>РЭЖ носит рекомендательный характер и направляется для утверждения в Фонд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2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591944" cy="432048"/>
          </a:xfrm>
        </p:spPr>
        <p:txBody>
          <a:bodyPr/>
          <a:lstStyle/>
          <a:p>
            <a:r>
              <a:rPr lang="ru-RU" sz="1400" dirty="0"/>
              <a:t>Критерий «Перспективы </a:t>
            </a:r>
            <a:r>
              <a:rPr lang="ru-RU" sz="1400" dirty="0" smtClean="0"/>
              <a:t>коммерциализации проекта»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01547"/>
              </p:ext>
            </p:extLst>
          </p:nvPr>
        </p:nvGraphicFramePr>
        <p:xfrm>
          <a:off x="263351" y="1124744"/>
          <a:ext cx="11017225" cy="5112568"/>
        </p:xfrm>
        <a:graphic>
          <a:graphicData uri="http://schemas.openxmlformats.org/drawingml/2006/table">
            <a:tbl>
              <a:tblPr firstRow="1" firstCol="1" bandRow="1"/>
              <a:tblGrid>
                <a:gridCol w="623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0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Показатели критерия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Содержание </a:t>
                      </a:r>
                      <a:r>
                        <a:rPr lang="ru-RU" sz="2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4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Оценка востребованности продукта на рынке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Оценивается востребованность продукта на указанных рынках и коммерческие перспективы продукта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6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Оценка потенциальных конкурентных преимуществ</a:t>
                      </a:r>
                      <a:endParaRPr lang="ru-RU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Оцениваются ключевые для потребителя характеристики, по которым у продукта/технологии есть преимущества перед аналогами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41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591944" cy="432048"/>
          </a:xfrm>
        </p:spPr>
        <p:txBody>
          <a:bodyPr/>
          <a:lstStyle/>
          <a:p>
            <a:r>
              <a:rPr lang="ru-RU" dirty="0"/>
              <a:t>Критерий «Квалификация заявителя»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249168"/>
              </p:ext>
            </p:extLst>
          </p:nvPr>
        </p:nvGraphicFramePr>
        <p:xfrm>
          <a:off x="335359" y="1124744"/>
          <a:ext cx="11041227" cy="5306610"/>
        </p:xfrm>
        <a:graphic>
          <a:graphicData uri="http://schemas.openxmlformats.org/drawingml/2006/table">
            <a:tbl>
              <a:tblPr firstRow="1" firstCol="1" bandRow="1"/>
              <a:tblGrid>
                <a:gridCol w="62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0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5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Показатели критерия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Содержание показателя</a:t>
                      </a:r>
                      <a:endParaRPr lang="ru-RU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Увлеченность идеей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Оценивается личность выступающего и качество представления проекта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Оценка предпринимательского потенциала заявителя</a:t>
                      </a:r>
                      <a:endParaRPr lang="ru-RU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Оценивается наличие потенциала для создания и развития инновационного бизнеса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3.3</a:t>
                      </a:r>
                      <a:endParaRPr lang="ru-RU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Оценка взаимодействия с вузом или компанией</a:t>
                      </a:r>
                      <a:endParaRPr lang="ru-RU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Оценивается наличие договора о взаимодействии с вузом или компанией, на базе которой будет реализовываться проект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77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 smtClean="0"/>
              <a:t>«УМНИК-</a:t>
            </a:r>
            <a:r>
              <a:rPr lang="ru-RU" cap="all" dirty="0" smtClean="0"/>
              <a:t>Самарская область </a:t>
            </a:r>
            <a:r>
              <a:rPr lang="ru-RU" dirty="0" smtClean="0"/>
              <a:t>2022»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1412776"/>
            <a:ext cx="5496611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100" dirty="0">
                <a:latin typeface="+mn-lt"/>
              </a:rPr>
              <a:t>В Самарской области осуществляется прием заявок на участие в </a:t>
            </a:r>
            <a:r>
              <a:rPr lang="ru-RU" sz="3100" dirty="0" smtClean="0">
                <a:latin typeface="+mn-lt"/>
              </a:rPr>
              <a:t>региональном отборе по программе </a:t>
            </a:r>
            <a:r>
              <a:rPr lang="ru-RU" sz="3100" b="1" dirty="0">
                <a:latin typeface="+mn-lt"/>
              </a:rPr>
              <a:t>«</a:t>
            </a:r>
            <a:r>
              <a:rPr lang="ru-RU" sz="3100" b="1" dirty="0" smtClean="0">
                <a:latin typeface="+mn-lt"/>
              </a:rPr>
              <a:t>УМНИК-</a:t>
            </a:r>
            <a:r>
              <a:rPr lang="ru-RU" sz="3100" b="1" cap="all" dirty="0" smtClean="0">
                <a:latin typeface="+mn-lt"/>
              </a:rPr>
              <a:t>Самарская область </a:t>
            </a:r>
            <a:r>
              <a:rPr lang="ru-RU" sz="3100" b="1" dirty="0" smtClean="0">
                <a:latin typeface="+mn-lt"/>
              </a:rPr>
              <a:t>2022» </a:t>
            </a:r>
            <a:r>
              <a:rPr lang="ru-RU" sz="3100" dirty="0">
                <a:latin typeface="+mn-lt"/>
                <a:hlinkClick r:id="rId2"/>
              </a:rPr>
              <a:t>https://umnik.fasie.ru/samara</a:t>
            </a:r>
            <a:r>
              <a:rPr lang="ru-RU" sz="3100" dirty="0" smtClean="0">
                <a:latin typeface="+mn-lt"/>
                <a:hlinkClick r:id="rId2"/>
              </a:rPr>
              <a:t>/</a:t>
            </a:r>
            <a:endParaRPr lang="ru-RU" sz="3100" dirty="0" smtClean="0">
              <a:latin typeface="+mn-lt"/>
            </a:endParaRPr>
          </a:p>
          <a:p>
            <a:pPr marL="0" indent="0">
              <a:buNone/>
            </a:pPr>
            <a:r>
              <a:rPr lang="ru-RU" sz="3100" b="1" dirty="0" smtClean="0">
                <a:latin typeface="+mn-lt"/>
              </a:rPr>
              <a:t>Полуфинальные отборы в вузах  состоятся в октябре </a:t>
            </a:r>
            <a:r>
              <a:rPr lang="ru-RU" sz="3100" b="1" dirty="0" smtClean="0">
                <a:latin typeface="+mn-lt"/>
              </a:rPr>
              <a:t>2022г.</a:t>
            </a:r>
          </a:p>
          <a:p>
            <a:pPr marL="0" indent="0">
              <a:buNone/>
            </a:pPr>
            <a:r>
              <a:rPr lang="ru-RU" sz="3100" b="1" dirty="0" smtClean="0">
                <a:latin typeface="+mn-lt"/>
              </a:rPr>
              <a:t>Финал регионального конкурса пройдет 1 декабря 2022г. </a:t>
            </a:r>
            <a:r>
              <a:rPr lang="ru-RU" sz="3100" dirty="0" smtClean="0">
                <a:latin typeface="+mn-lt"/>
              </a:rPr>
              <a:t>на площадке представительства Фонда содействия инновациям в Самарской области в технопарке «Жигулевская долина» в г. Тольятти.</a:t>
            </a:r>
          </a:p>
          <a:p>
            <a:pPr marL="0" indent="0">
              <a:buNone/>
            </a:pPr>
            <a:endParaRPr lang="ru-RU" sz="2800" dirty="0" smtClean="0">
              <a:latin typeface="+mn-lt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15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2319" r="9221"/>
          <a:stretch/>
        </p:blipFill>
        <p:spPr>
          <a:xfrm>
            <a:off x="5735960" y="1196752"/>
            <a:ext cx="633670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7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 smtClean="0"/>
              <a:t>Разделы заявки «УМНИК»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1" y="1124744"/>
            <a:ext cx="5184575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+mn-lt"/>
              </a:rPr>
              <a:t>Заявка включает следующие разделы: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Данные </a:t>
            </a:r>
            <a:r>
              <a:rPr lang="ru-RU" dirty="0">
                <a:latin typeface="+mn-lt"/>
              </a:rPr>
              <a:t>о </a:t>
            </a:r>
            <a:r>
              <a:rPr lang="ru-RU" dirty="0" smtClean="0">
                <a:latin typeface="+mn-lt"/>
              </a:rPr>
              <a:t>проекте;</a:t>
            </a:r>
            <a:endParaRPr lang="ru-RU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Данные </a:t>
            </a:r>
            <a:r>
              <a:rPr lang="ru-RU" dirty="0">
                <a:latin typeface="+mn-lt"/>
              </a:rPr>
              <a:t>об </a:t>
            </a:r>
            <a:r>
              <a:rPr lang="ru-RU" dirty="0" smtClean="0">
                <a:latin typeface="+mn-lt"/>
              </a:rPr>
              <a:t>участнике;</a:t>
            </a:r>
            <a:endParaRPr lang="ru-RU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Научно-техническая </a:t>
            </a:r>
            <a:r>
              <a:rPr lang="ru-RU" dirty="0">
                <a:latin typeface="+mn-lt"/>
              </a:rPr>
              <a:t>часть </a:t>
            </a:r>
            <a:r>
              <a:rPr lang="ru-RU" dirty="0" smtClean="0">
                <a:latin typeface="+mn-lt"/>
              </a:rPr>
              <a:t>проекта;</a:t>
            </a:r>
            <a:endParaRPr lang="ru-RU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Коммерциализуемость </a:t>
            </a:r>
            <a:r>
              <a:rPr lang="ru-RU" dirty="0">
                <a:latin typeface="+mn-lt"/>
              </a:rPr>
              <a:t>научно-технических </a:t>
            </a:r>
            <a:r>
              <a:rPr lang="ru-RU" dirty="0" smtClean="0">
                <a:latin typeface="+mn-lt"/>
              </a:rPr>
              <a:t>результатов;</a:t>
            </a:r>
            <a:endParaRPr lang="ru-RU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Презентация.</a:t>
            </a:r>
            <a:endParaRPr lang="ru-RU" dirty="0">
              <a:latin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16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5" y="2060848"/>
            <a:ext cx="5136571" cy="4121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0096" y="162880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Проверка заявки на антиплагиат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232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 smtClean="0"/>
              <a:t>Рекомендации по оформлению заявки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63353" y="1124744"/>
            <a:ext cx="11017224" cy="561662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cap="all" dirty="0" smtClean="0">
                <a:latin typeface="+mn-lt"/>
              </a:rPr>
              <a:t>Научно-техническая часть проекта</a:t>
            </a: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1. Название</a:t>
            </a:r>
            <a:r>
              <a:rPr lang="ru-RU" b="1" dirty="0">
                <a:latin typeface="+mn-lt"/>
              </a:rPr>
              <a:t>. </a:t>
            </a:r>
            <a:endParaRPr lang="ru-RU" b="1" dirty="0" smtClean="0">
              <a:latin typeface="+mn-lt"/>
            </a:endParaRP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Проект </a:t>
            </a:r>
            <a:r>
              <a:rPr lang="ru-RU" b="1" dirty="0">
                <a:latin typeface="+mn-lt"/>
              </a:rPr>
              <a:t>должен начинаться со слов «Разработка...» и содержать в себе описание продукта, его особенностей и назначения. </a:t>
            </a:r>
            <a:endParaRPr lang="ru-RU" b="1" dirty="0" smtClean="0">
              <a:latin typeface="+mn-lt"/>
            </a:endParaRPr>
          </a:p>
          <a:p>
            <a:pPr marL="0" indent="0">
              <a:buNone/>
            </a:pP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Пример</a:t>
            </a:r>
            <a:r>
              <a:rPr lang="ru-RU" i="1" dirty="0">
                <a:latin typeface="+mn-lt"/>
              </a:rPr>
              <a:t>: Разработка + «наименование создаваемого продукта» + «на основе или с использованием...» + «для применения в...»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>
                <a:latin typeface="+mn-lt"/>
              </a:rPr>
              <a:t>(Разработка автоматизированной системы управления индукторным электроприводом двойного питания для работы в прецизионных системах, системах конвейерного производства и центробежных установках).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endParaRPr lang="ru-RU" i="1" dirty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Основной </a:t>
            </a:r>
            <a:r>
              <a:rPr lang="ru-RU" i="1" dirty="0">
                <a:latin typeface="+mn-lt"/>
              </a:rPr>
              <a:t>смысл: из названия проекта должно быть понятно в чем его суть, для чего он нужен, в чем его особенность.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Оптимальное </a:t>
            </a:r>
            <a:r>
              <a:rPr lang="ru-RU" i="1" dirty="0">
                <a:latin typeface="+mn-lt"/>
              </a:rPr>
              <a:t>емкое название проекта будет содержать 7-15 слов.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Необходимо </a:t>
            </a:r>
            <a:r>
              <a:rPr lang="ru-RU" i="1" dirty="0">
                <a:latin typeface="+mn-lt"/>
              </a:rPr>
              <a:t>избегать в названиях проектов (в качестве разрабатываемых продуктов) </a:t>
            </a:r>
            <a:r>
              <a:rPr lang="ru-RU" i="1" dirty="0" smtClean="0">
                <a:latin typeface="+mn-lt"/>
              </a:rPr>
              <a:t>слова </a:t>
            </a:r>
            <a:r>
              <a:rPr lang="ru-RU" i="1" dirty="0">
                <a:latin typeface="+mn-lt"/>
              </a:rPr>
              <a:t>«Алгоритм», «Метод» или «Способ», т.к. они не являются объектами коммерциализации (в отличие от «Технология», «Система», «Комплекс»).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17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56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/>
              <a:t>Рекомендации по оформлению заявки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980728"/>
            <a:ext cx="11185244" cy="57606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latin typeface="+mn-lt"/>
              </a:rPr>
              <a:t>2. Цель.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latin typeface="+mn-lt"/>
              </a:rPr>
              <a:t>Рекомендуется </a:t>
            </a:r>
            <a:r>
              <a:rPr lang="ru-RU" sz="2200" b="1" dirty="0">
                <a:latin typeface="+mn-lt"/>
              </a:rPr>
              <a:t>использовать простой </a:t>
            </a:r>
            <a:r>
              <a:rPr lang="ru-RU" sz="2200" b="1" dirty="0" smtClean="0">
                <a:latin typeface="+mn-lt"/>
              </a:rPr>
              <a:t>и понятный </a:t>
            </a:r>
            <a:r>
              <a:rPr lang="ru-RU" sz="2200" b="1" dirty="0">
                <a:latin typeface="+mn-lt"/>
              </a:rPr>
              <a:t>для неспециалиста язык (не использовать наукообразный текст). </a:t>
            </a:r>
            <a:endParaRPr lang="ru-RU" sz="2200" b="1" dirty="0" smtClean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i="1" dirty="0" smtClean="0">
                <a:latin typeface="+mn-lt"/>
              </a:rPr>
              <a:t>Необходимо </a:t>
            </a:r>
            <a:r>
              <a:rPr lang="ru-RU" sz="2200" i="1" dirty="0">
                <a:latin typeface="+mn-lt"/>
              </a:rPr>
              <a:t>показать, что Вы четко понимаете конечную цель Вашей работы, осознаете, какой именно научно-технический результат должен получиться в конце </a:t>
            </a:r>
            <a:r>
              <a:rPr lang="ru-RU" sz="2200" i="1" dirty="0" smtClean="0">
                <a:latin typeface="+mn-lt"/>
              </a:rPr>
              <a:t>работы </a:t>
            </a:r>
            <a:r>
              <a:rPr lang="ru-RU" sz="2200" i="1" dirty="0">
                <a:latin typeface="+mn-lt"/>
              </a:rPr>
              <a:t>над данным проектом. </a:t>
            </a:r>
            <a:endParaRPr lang="ru-RU" sz="2200" i="1" dirty="0" smtClean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dirty="0" smtClean="0">
                <a:latin typeface="+mn-lt"/>
              </a:rPr>
              <a:t>Целью </a:t>
            </a:r>
            <a:r>
              <a:rPr lang="ru-RU" sz="2200" b="1" i="1" dirty="0">
                <a:latin typeface="+mn-lt"/>
              </a:rPr>
              <a:t>НИР не может быть получение или разработка прототипа, экспериментального образца, продукта и прочего.  </a:t>
            </a:r>
            <a:r>
              <a:rPr lang="ru-RU" sz="2200" i="1" dirty="0" smtClean="0">
                <a:latin typeface="+mn-lt"/>
              </a:rPr>
              <a:t>Можно </a:t>
            </a:r>
            <a:r>
              <a:rPr lang="ru-RU" sz="2200" i="1" dirty="0">
                <a:latin typeface="+mn-lt"/>
              </a:rPr>
              <a:t>указать, что будет проведено исследование важных процессов (указать каких). В определении цели должен быть указан полезный (технический, социальный) эффект, который обеспечивается использованием полученного научного результата. </a:t>
            </a:r>
            <a:endParaRPr lang="ru-RU" sz="2200" i="1" dirty="0" smtClean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i="1" dirty="0" smtClean="0">
                <a:latin typeface="+mn-lt"/>
              </a:rPr>
              <a:t>Цель </a:t>
            </a:r>
            <a:r>
              <a:rPr lang="ru-RU" sz="2200" i="1" dirty="0">
                <a:latin typeface="+mn-lt"/>
              </a:rPr>
              <a:t>должна подразумевать положительную динамику, изменение каких-либо показателей в лучшую сторону, в виде: - улучшения показателей..., - снижения потребления., уменьшение издержек, расхода., - увеличение скорости., - повышение отдачи, точности. и т.д. </a:t>
            </a:r>
            <a:r>
              <a:rPr lang="ru-RU" sz="2200" i="1" dirty="0" smtClean="0">
                <a:latin typeface="+mn-lt"/>
              </a:rPr>
              <a:t>Например</a:t>
            </a:r>
            <a:r>
              <a:rPr lang="ru-RU" sz="2200" i="1" dirty="0">
                <a:latin typeface="+mn-lt"/>
              </a:rPr>
              <a:t>, в результате разработки планируется: «Получение программного кода, который позволит повысить скорость управления системой контроля поточной линии на предприятии ...»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18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38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/>
              <a:t>Рекомендации по оформлению заявки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052736"/>
            <a:ext cx="11113235" cy="56886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3. Задачи</a:t>
            </a:r>
            <a:r>
              <a:rPr lang="ru-RU" b="1" dirty="0">
                <a:latin typeface="+mn-lt"/>
              </a:rPr>
              <a:t>.</a:t>
            </a:r>
            <a:endParaRPr lang="ru-RU" b="1" dirty="0" smtClean="0">
              <a:latin typeface="+mn-lt"/>
            </a:endParaRP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Необходимо </a:t>
            </a:r>
            <a:r>
              <a:rPr lang="ru-RU" b="1" dirty="0">
                <a:latin typeface="+mn-lt"/>
              </a:rPr>
              <a:t>указать задачи, которые ставятся для достижения цели в рамках двухлетнего договора. Также необходимо указать итоговый результат двухлетней работы </a:t>
            </a:r>
            <a:r>
              <a:rPr lang="ru-RU" b="1" dirty="0" smtClean="0">
                <a:latin typeface="+mn-lt"/>
              </a:rPr>
              <a:t>(экспериментальный или лабораторный образец</a:t>
            </a:r>
            <a:r>
              <a:rPr lang="ru-RU" b="1" dirty="0">
                <a:latin typeface="+mn-lt"/>
              </a:rPr>
              <a:t>, </a:t>
            </a:r>
            <a:r>
              <a:rPr lang="ru-RU" b="1" dirty="0" smtClean="0">
                <a:latin typeface="+mn-lt"/>
              </a:rPr>
              <a:t>программный продукт, технология). </a:t>
            </a: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По </a:t>
            </a:r>
            <a:r>
              <a:rPr lang="ru-RU" i="1" dirty="0">
                <a:latin typeface="+mn-lt"/>
              </a:rPr>
              <a:t>пунктам указать научно-исследовательские задачи, которые будут последовательно решаться при выполнении НИР в течение двух лет.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Кратко </a:t>
            </a:r>
            <a:r>
              <a:rPr lang="ru-RU" i="1" dirty="0">
                <a:latin typeface="+mn-lt"/>
              </a:rPr>
              <a:t>и ясно (1-4 предложения) </a:t>
            </a:r>
            <a:r>
              <a:rPr lang="ru-RU" i="1" dirty="0" smtClean="0">
                <a:latin typeface="+mn-lt"/>
              </a:rPr>
              <a:t>следует указать </a:t>
            </a:r>
            <a:r>
              <a:rPr lang="ru-RU" i="1" dirty="0">
                <a:latin typeface="+mn-lt"/>
              </a:rPr>
              <a:t>конечный продукт, к созданию которого приведёт НИР. </a:t>
            </a:r>
            <a:endParaRPr lang="ru-RU" i="1" dirty="0" smtClean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latin typeface="+mn-lt"/>
              </a:rPr>
              <a:t>Следует </a:t>
            </a:r>
            <a:r>
              <a:rPr lang="ru-RU" i="1" dirty="0">
                <a:latin typeface="+mn-lt"/>
              </a:rPr>
              <a:t>учитывать, что по итогам НИР может получиться только экспериментальный или лабораторный образец, но ни в коем случае не промышленный или опытный образец. Указать, как визуально будет выглядеть продукт для конечного потребителя/клиента.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Например</a:t>
            </a:r>
            <a:r>
              <a:rPr lang="ru-RU" i="1" dirty="0">
                <a:latin typeface="+mn-lt"/>
              </a:rPr>
              <a:t>, для прибора или аппаратного комплекса — части, из которых он состоит. Для ПО — количество модулей, основные особенности интерфейса. Для препаратов — внешний вид, цвет, вкус, запах.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19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6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591944" cy="432048"/>
          </a:xfrm>
        </p:spPr>
        <p:txBody>
          <a:bodyPr/>
          <a:lstStyle/>
          <a:p>
            <a:r>
              <a:rPr lang="ru-RU" dirty="0" smtClean="0"/>
              <a:t>Фонд содействия инновациям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052736"/>
            <a:ext cx="11041227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Фонд </a:t>
            </a:r>
            <a:r>
              <a:rPr lang="ru-RU" b="1" dirty="0">
                <a:latin typeface="+mn-lt"/>
              </a:rPr>
              <a:t>содействия развитию малых форм предприятий в научно-технической </a:t>
            </a:r>
            <a:r>
              <a:rPr lang="ru-RU" b="1" dirty="0" smtClean="0">
                <a:latin typeface="+mn-lt"/>
              </a:rPr>
              <a:t>сфере </a:t>
            </a:r>
            <a:r>
              <a:rPr lang="ru-RU" dirty="0" smtClean="0">
                <a:latin typeface="+mn-lt"/>
              </a:rPr>
              <a:t>является </a:t>
            </a:r>
            <a:r>
              <a:rPr lang="ru-RU" dirty="0">
                <a:latin typeface="+mn-lt"/>
              </a:rPr>
              <a:t>государственным институтом развития и осуществляет свою деятельность с 1994 года.</a:t>
            </a:r>
          </a:p>
          <a:p>
            <a:pPr marL="0" indent="0">
              <a:buNone/>
            </a:pPr>
            <a:r>
              <a:rPr lang="ru-RU" b="1" dirty="0">
                <a:latin typeface="+mn-lt"/>
              </a:rPr>
              <a:t>Ключевая цель деятельности Фонда </a:t>
            </a:r>
            <a:r>
              <a:rPr lang="ru-RU" dirty="0">
                <a:latin typeface="+mn-lt"/>
              </a:rPr>
              <a:t>– финансовая поддержка молодых ученых и малых предприятий, которые занимаются научными разработками с высоким потенциалом коммерциализации. Это первый шаг на пути от идеи до ее реализации, к успеху отдельно взятого предприятия и государства в целом.</a:t>
            </a:r>
          </a:p>
          <a:p>
            <a:pPr marL="0" indent="0">
              <a:buNone/>
            </a:pPr>
            <a:r>
              <a:rPr lang="ru-RU" dirty="0">
                <a:latin typeface="+mn-lt"/>
              </a:rPr>
              <a:t>Результатом деятельности Фонда является создание новых инновационных продуктов на рынке, увеличение числа успешно работающих предприятий и объектов интеллектуальной собственности, вовлеченных в хозяйственный оборот.</a:t>
            </a:r>
          </a:p>
          <a:p>
            <a:pPr marL="0" indent="0">
              <a:buNone/>
            </a:pPr>
            <a:endParaRPr lang="ru-RU" b="1" dirty="0" smtClean="0">
              <a:latin typeface="+mn-lt"/>
            </a:endParaRP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Основные </a:t>
            </a:r>
            <a:r>
              <a:rPr lang="ru-RU" b="1" dirty="0">
                <a:latin typeface="+mn-lt"/>
              </a:rPr>
              <a:t>направления деятельности Фонда: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</a:rPr>
              <a:t>Вовлечение молодежи в инновационную деятельность;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</a:rPr>
              <a:t>Поддержка стартапов;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</a:rPr>
              <a:t>Содействие коммерциализации разработок и расширению бизнеса;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</a:rPr>
              <a:t>Содействие развитию высокотехнологичных секторов экономики (диверсификация бизнеса, кооперация малого и крупного бизнеса);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</a:rPr>
              <a:t>Поддержка экспортно-ориентированных компаний.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36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/>
              <a:t>Рекомендации по оформлению заявки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3" y="1052736"/>
            <a:ext cx="11113234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4. Назначение </a:t>
            </a:r>
            <a:r>
              <a:rPr lang="ru-RU" b="1" dirty="0">
                <a:latin typeface="+mn-lt"/>
              </a:rPr>
              <a:t>научно-технического продукта (изделия и т.п.)</a:t>
            </a:r>
          </a:p>
          <a:p>
            <a:pPr marL="0" indent="0">
              <a:buNone/>
            </a:pPr>
            <a:r>
              <a:rPr lang="ru-RU" b="1" dirty="0">
                <a:latin typeface="+mn-lt"/>
              </a:rPr>
              <a:t>Описать функциональное назначение проекта. </a:t>
            </a:r>
            <a:endParaRPr lang="ru-RU" b="1" dirty="0" smtClean="0">
              <a:latin typeface="+mn-lt"/>
            </a:endParaRPr>
          </a:p>
          <a:p>
            <a:pPr marL="0" indent="0">
              <a:buNone/>
            </a:pP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Можно </a:t>
            </a:r>
            <a:r>
              <a:rPr lang="ru-RU" i="1" dirty="0">
                <a:latin typeface="+mn-lt"/>
              </a:rPr>
              <a:t>указать, где будет использован результат, кто будет его потребителем. В разделе о назначении научно-технического продукта должно быть указано его название, конкретная область его применения и конкретные функции, выполняемые разрабатываемым продуктом.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Например</a:t>
            </a:r>
            <a:r>
              <a:rPr lang="ru-RU" i="1" dirty="0">
                <a:latin typeface="+mn-lt"/>
              </a:rPr>
              <a:t>: результат будет использован ведущими промышленными предприятиями для совершенствования производственных мощностей в области оптимизации скорости </a:t>
            </a:r>
            <a:r>
              <a:rPr lang="ru-RU" i="1" dirty="0" err="1">
                <a:latin typeface="+mn-lt"/>
              </a:rPr>
              <a:t>станкоотдачи</a:t>
            </a:r>
            <a:r>
              <a:rPr lang="ru-RU" i="1" dirty="0">
                <a:latin typeface="+mn-lt"/>
              </a:rPr>
              <a:t> машиностроительного оборудования на предприятиях АО "</a:t>
            </a:r>
            <a:r>
              <a:rPr lang="ru-RU" i="1" dirty="0" err="1">
                <a:latin typeface="+mn-lt"/>
              </a:rPr>
              <a:t>Норский</a:t>
            </a:r>
            <a:r>
              <a:rPr lang="ru-RU" i="1" dirty="0">
                <a:latin typeface="+mn-lt"/>
              </a:rPr>
              <a:t> керамический завод", АО "ОДК-Газовые турбины", АО "Русская механика" и пр.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20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6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/>
              <a:t>Рекомендации по оформлению заявки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1" y="1052736"/>
            <a:ext cx="11113235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5.Научная </a:t>
            </a:r>
            <a:r>
              <a:rPr lang="ru-RU" b="1" dirty="0">
                <a:latin typeface="+mn-lt"/>
              </a:rPr>
              <a:t>новизна предлагаемых в проекте решений.</a:t>
            </a:r>
          </a:p>
          <a:p>
            <a:pPr marL="0" indent="0">
              <a:buNone/>
            </a:pPr>
            <a:r>
              <a:rPr lang="ru-RU" b="1" dirty="0">
                <a:latin typeface="+mn-lt"/>
              </a:rPr>
              <a:t>Необходимо четко указать предлагаемые в Вашем проекте решения и представить их новизну: новые подходы, усовершенствования и т.п</a:t>
            </a:r>
            <a:r>
              <a:rPr lang="ru-RU" b="1" dirty="0" smtClean="0">
                <a:latin typeface="+mn-lt"/>
              </a:rPr>
              <a:t>.</a:t>
            </a:r>
          </a:p>
          <a:p>
            <a:pPr marL="0" indent="0">
              <a:buNone/>
            </a:pPr>
            <a:endParaRPr lang="ru-RU" b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Следует </a:t>
            </a:r>
            <a:r>
              <a:rPr lang="ru-RU" i="1" dirty="0">
                <a:latin typeface="+mn-lt"/>
              </a:rPr>
              <a:t>начать описание с обоснования необходимости проведения НИР по проекту, на решение какой научно-технической задачи направлен проект, какие параметры предполагается получить.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В </a:t>
            </a:r>
            <a:r>
              <a:rPr lang="ru-RU" i="1" dirty="0">
                <a:latin typeface="+mn-lt"/>
              </a:rPr>
              <a:t>разделе необходимо отразить информацию по уникальности разработки и ее отношению к существующим технологиям (продуктам).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Укажите</a:t>
            </a:r>
            <a:r>
              <a:rPr lang="ru-RU" i="1" dirty="0">
                <a:latin typeface="+mn-lt"/>
              </a:rPr>
              <a:t>, что в ходе проекта будет разработано впервые, что не имеет аналогов </a:t>
            </a:r>
            <a:r>
              <a:rPr lang="ru-RU" i="1" dirty="0" smtClean="0">
                <a:latin typeface="+mn-lt"/>
              </a:rPr>
              <a:t>в научной </a:t>
            </a:r>
            <a:r>
              <a:rPr lang="ru-RU" i="1" dirty="0">
                <a:latin typeface="+mn-lt"/>
              </a:rPr>
              <a:t>практике, в чем заключается уникальность разработки. Избегайте выражений «абсолютная новизна», «аналоги отсутствуют», «прорывная технология».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Необходимо </a:t>
            </a:r>
            <a:r>
              <a:rPr lang="ru-RU" i="1" dirty="0">
                <a:latin typeface="+mn-lt"/>
              </a:rPr>
              <a:t>кратко отразить информацию о существующих </a:t>
            </a:r>
            <a:r>
              <a:rPr lang="ru-RU" i="1" dirty="0" smtClean="0">
                <a:latin typeface="+mn-lt"/>
              </a:rPr>
              <a:t>аналогах, их недостатки, а также обосновать</a:t>
            </a:r>
            <a:r>
              <a:rPr lang="ru-RU" i="1" dirty="0">
                <a:latin typeface="+mn-lt"/>
              </a:rPr>
              <a:t>, почему необходим новый продукт.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Затем </a:t>
            </a:r>
            <a:r>
              <a:rPr lang="ru-RU" i="1" dirty="0">
                <a:latin typeface="+mn-lt"/>
              </a:rPr>
              <a:t>выделить набор определенных характеристик и параметров, которые отличают или характеризуют Вашу разработку в лучшую сторону по сравнению с существующими аналогами.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При </a:t>
            </a:r>
            <a:r>
              <a:rPr lang="ru-RU" i="1" dirty="0">
                <a:latin typeface="+mn-lt"/>
              </a:rPr>
              <a:t>сравнении следует избегать общих слов: «больше», «меньше», «лучше». Например, новизна исследования заключается: «в разработке ранее не используемой технологии автоматизации системы управления поточной линией на промышленных предприятиях».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21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47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/>
              <a:t>Рекомендации по оформлению заявки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3" y="1124744"/>
            <a:ext cx="11113234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6. Обоснование </a:t>
            </a:r>
            <a:r>
              <a:rPr lang="ru-RU" b="1" dirty="0">
                <a:latin typeface="+mn-lt"/>
              </a:rPr>
              <a:t>необходимости проведения </a:t>
            </a:r>
            <a:r>
              <a:rPr lang="ru-RU" b="1" dirty="0" smtClean="0">
                <a:latin typeface="+mn-lt"/>
              </a:rPr>
              <a:t>НИР.</a:t>
            </a:r>
          </a:p>
          <a:p>
            <a:pPr marL="0" indent="0">
              <a:buNone/>
            </a:pPr>
            <a:endParaRPr lang="ru-RU" dirty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Требуется </a:t>
            </a:r>
            <a:r>
              <a:rPr lang="ru-RU" i="1" dirty="0">
                <a:latin typeface="+mn-lt"/>
              </a:rPr>
              <a:t>представить актуальность проведения НИР, обосновать необходимость разработки указанных в предыдущем пункте предлагаемых </a:t>
            </a:r>
            <a:r>
              <a:rPr lang="ru-RU" i="1" dirty="0" smtClean="0">
                <a:latin typeface="+mn-lt"/>
              </a:rPr>
              <a:t>решений. Привести</a:t>
            </a:r>
            <a:r>
              <a:rPr lang="ru-RU" i="1" dirty="0">
                <a:latin typeface="+mn-lt"/>
              </a:rPr>
              <a:t>, при наличии, научный задел/публикации.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Научным </a:t>
            </a:r>
            <a:r>
              <a:rPr lang="ru-RU" i="1" dirty="0">
                <a:latin typeface="+mn-lt"/>
              </a:rPr>
              <a:t>заделом может быть имеющаяся интеллектуальная собственность (свидетельство о регистрации ПО, патент на изобретение, полезная модель) и / или сформированные, либо поданные заявки на ИС</a:t>
            </a:r>
            <a:r>
              <a:rPr lang="ru-RU" i="1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ru-RU" i="1" dirty="0">
                <a:latin typeface="+mn-lt"/>
              </a:rPr>
              <a:t>Пример: </a:t>
            </a:r>
            <a:r>
              <a:rPr lang="ru-RU" i="1" dirty="0" smtClean="0">
                <a:latin typeface="+mn-lt"/>
              </a:rPr>
              <a:t>актуальность можно </a:t>
            </a:r>
            <a:r>
              <a:rPr lang="ru-RU" i="1" dirty="0">
                <a:latin typeface="+mn-lt"/>
              </a:rPr>
              <a:t>охарактеризовать, например, как возможность модернизации имеющегося технического или программного решения на производственной линии конкретного предприятия в целях повышения качественных и количественных показателей производительности. </a:t>
            </a:r>
          </a:p>
          <a:p>
            <a:pPr marL="0" indent="0">
              <a:buNone/>
            </a:pPr>
            <a:endParaRPr lang="ru-RU" i="1" dirty="0">
              <a:latin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22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/>
              <a:t>Рекомендации по оформлению заявки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5" y="1196752"/>
            <a:ext cx="5328591" cy="55446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200" b="1" dirty="0" smtClean="0">
                <a:latin typeface="+mn-lt"/>
              </a:rPr>
              <a:t>7.Основные </a:t>
            </a:r>
            <a:r>
              <a:rPr lang="ru-RU" sz="4200" b="1" dirty="0">
                <a:latin typeface="+mn-lt"/>
              </a:rPr>
              <a:t>технические параметры, определяющие количественные, качественные и стоимостные характеристики продукции (в сопоставлении с существующими аналогами, в </a:t>
            </a:r>
            <a:r>
              <a:rPr lang="ru-RU" sz="4200" b="1" dirty="0" err="1">
                <a:latin typeface="+mn-lt"/>
              </a:rPr>
              <a:t>т.ч</a:t>
            </a:r>
            <a:r>
              <a:rPr lang="ru-RU" sz="4200" b="1" dirty="0">
                <a:latin typeface="+mn-lt"/>
              </a:rPr>
              <a:t>. мировыми</a:t>
            </a:r>
            <a:r>
              <a:rPr lang="ru-RU" sz="4200" b="1" dirty="0" smtClean="0">
                <a:latin typeface="+mn-lt"/>
              </a:rPr>
              <a:t>).</a:t>
            </a:r>
            <a:endParaRPr lang="ru-RU" sz="4200" b="1" dirty="0">
              <a:latin typeface="+mn-lt"/>
            </a:endParaRPr>
          </a:p>
          <a:p>
            <a:pPr marL="0" indent="0">
              <a:buNone/>
            </a:pPr>
            <a:endParaRPr lang="ru-RU" dirty="0" smtClean="0">
              <a:latin typeface="+mn-lt"/>
            </a:endParaRPr>
          </a:p>
          <a:p>
            <a:pPr marL="0" indent="0">
              <a:buNone/>
            </a:pPr>
            <a:r>
              <a:rPr lang="ru-RU" sz="3800" i="1" dirty="0" smtClean="0">
                <a:latin typeface="+mn-lt"/>
              </a:rPr>
              <a:t>Необходимо представить </a:t>
            </a:r>
            <a:r>
              <a:rPr lang="ru-RU" sz="3800" i="1" dirty="0">
                <a:latin typeface="+mn-lt"/>
              </a:rPr>
              <a:t>качественные и количественные параметры, характеризующие Вашу разработку. Провести сравнение с аналогами в соответствии с представленными характеристиками (техническими, экономическими, социальными и др.), сделав акцент на инновации, реализуемые в данном проекте. </a:t>
            </a:r>
            <a:endParaRPr lang="ru-RU" sz="3800" i="1" dirty="0" smtClean="0">
              <a:latin typeface="+mn-lt"/>
            </a:endParaRPr>
          </a:p>
          <a:p>
            <a:pPr marL="0" indent="0">
              <a:buNone/>
            </a:pPr>
            <a:r>
              <a:rPr lang="ru-RU" sz="3800" i="1" dirty="0" smtClean="0">
                <a:latin typeface="+mn-lt"/>
              </a:rPr>
              <a:t>Например</a:t>
            </a:r>
            <a:r>
              <a:rPr lang="ru-RU" sz="3800" i="1" dirty="0">
                <a:latin typeface="+mn-lt"/>
              </a:rPr>
              <a:t>: из представленных на рынке (продуктов), для оценки конкурентоспособности разрабатываемого (продукта), нами были выбраны следующие товары, обладающие наиболее близкими к разрабатываемому (продукту) характеристиками: Название, производитель; Мощность; Теплоемкость; Энергопотребление. </a:t>
            </a:r>
            <a:endParaRPr lang="ru-RU" sz="3800" i="1" dirty="0" smtClean="0">
              <a:latin typeface="+mn-lt"/>
            </a:endParaRPr>
          </a:p>
          <a:p>
            <a:pPr marL="0" indent="0">
              <a:buNone/>
            </a:pPr>
            <a:r>
              <a:rPr lang="ru-RU" sz="3800" i="1" dirty="0" smtClean="0">
                <a:latin typeface="+mn-lt"/>
              </a:rPr>
              <a:t>Необходимо </a:t>
            </a:r>
            <a:r>
              <a:rPr lang="ru-RU" sz="3800" i="1" dirty="0">
                <a:latin typeface="+mn-lt"/>
              </a:rPr>
              <a:t>определить наиболее конкурентоспособные аналоговые товары (2-3 товаров) на данном рынке, которые можно выбрать в качестве образца для сравнения при оценке конкурентоспособности предлагаемого продукта. </a:t>
            </a:r>
            <a:endParaRPr lang="ru-RU" sz="3800" i="1" dirty="0" smtClean="0">
              <a:latin typeface="+mn-lt"/>
            </a:endParaRPr>
          </a:p>
          <a:p>
            <a:pPr marL="0" indent="0">
              <a:buNone/>
            </a:pPr>
            <a:r>
              <a:rPr lang="ru-RU" sz="3800" i="1" dirty="0" smtClean="0">
                <a:latin typeface="+mn-lt"/>
              </a:rPr>
              <a:t>Сравнение </a:t>
            </a:r>
            <a:r>
              <a:rPr lang="ru-RU" sz="3800" i="1" dirty="0">
                <a:latin typeface="+mn-lt"/>
              </a:rPr>
              <a:t>необходимо провести как с аналогами отечественного, так и импортного производства</a:t>
            </a:r>
            <a:r>
              <a:rPr lang="ru-RU" sz="3800" i="1" dirty="0" smtClean="0">
                <a:latin typeface="+mn-lt"/>
              </a:rPr>
              <a:t>. </a:t>
            </a:r>
          </a:p>
          <a:p>
            <a:pPr marL="0" indent="0">
              <a:buNone/>
            </a:pPr>
            <a:r>
              <a:rPr lang="ru-RU" sz="3800" b="1" i="1" dirty="0" smtClean="0">
                <a:latin typeface="+mn-lt"/>
              </a:rPr>
              <a:t>Можно </a:t>
            </a:r>
            <a:r>
              <a:rPr lang="ru-RU" sz="3800" b="1" i="1" dirty="0">
                <a:latin typeface="+mn-lt"/>
              </a:rPr>
              <a:t>сделать таблицу: Основные характеристики продукта и преимущества перед </a:t>
            </a:r>
            <a:r>
              <a:rPr lang="ru-RU" sz="3800" b="1" i="1" dirty="0" smtClean="0">
                <a:latin typeface="+mn-lt"/>
              </a:rPr>
              <a:t>аналогами!</a:t>
            </a:r>
            <a:endParaRPr lang="ru-RU" sz="3800" b="1" i="1" dirty="0">
              <a:latin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23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308059"/>
              </p:ext>
            </p:extLst>
          </p:nvPr>
        </p:nvGraphicFramePr>
        <p:xfrm>
          <a:off x="5615948" y="1484783"/>
          <a:ext cx="6456717" cy="4536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3669">
                  <a:extLst>
                    <a:ext uri="{9D8B030D-6E8A-4147-A177-3AD203B41FA5}">
                      <a16:colId xmlns:a16="http://schemas.microsoft.com/office/drawing/2014/main" val="712721700"/>
                    </a:ext>
                  </a:extLst>
                </a:gridCol>
                <a:gridCol w="559482">
                  <a:extLst>
                    <a:ext uri="{9D8B030D-6E8A-4147-A177-3AD203B41FA5}">
                      <a16:colId xmlns:a16="http://schemas.microsoft.com/office/drawing/2014/main" val="4186585632"/>
                    </a:ext>
                  </a:extLst>
                </a:gridCol>
                <a:gridCol w="1353669">
                  <a:extLst>
                    <a:ext uri="{9D8B030D-6E8A-4147-A177-3AD203B41FA5}">
                      <a16:colId xmlns:a16="http://schemas.microsoft.com/office/drawing/2014/main" val="2289651785"/>
                    </a:ext>
                  </a:extLst>
                </a:gridCol>
                <a:gridCol w="1094637">
                  <a:extLst>
                    <a:ext uri="{9D8B030D-6E8A-4147-A177-3AD203B41FA5}">
                      <a16:colId xmlns:a16="http://schemas.microsoft.com/office/drawing/2014/main" val="2104824210"/>
                    </a:ext>
                  </a:extLst>
                </a:gridCol>
                <a:gridCol w="1094637">
                  <a:extLst>
                    <a:ext uri="{9D8B030D-6E8A-4147-A177-3AD203B41FA5}">
                      <a16:colId xmlns:a16="http://schemas.microsoft.com/office/drawing/2014/main" val="1438673992"/>
                    </a:ext>
                  </a:extLst>
                </a:gridCol>
                <a:gridCol w="1000623">
                  <a:extLst>
                    <a:ext uri="{9D8B030D-6E8A-4147-A177-3AD203B41FA5}">
                      <a16:colId xmlns:a16="http://schemas.microsoft.com/office/drawing/2014/main" val="3083894729"/>
                    </a:ext>
                  </a:extLst>
                </a:gridCol>
              </a:tblGrid>
              <a:tr h="26342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параметра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Ед. измерения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Значение параметров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95663"/>
                  </a:ext>
                </a:extLst>
              </a:tr>
              <a:tr h="790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Разрабатываемый </a:t>
                      </a:r>
                      <a:r>
                        <a:rPr lang="ru-RU" sz="1100" dirty="0">
                          <a:effectLst/>
                        </a:rPr>
                        <a:t>продукт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Товар 1.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Производитель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Товар 1.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Производитель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Комментарий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721669"/>
                  </a:ext>
                </a:extLst>
              </a:tr>
              <a:tr h="263420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Нормативно-производственные параметры: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760898"/>
                  </a:ext>
                </a:extLst>
              </a:tr>
              <a:tr h="3420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1.Мощность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сопоставим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3202980"/>
                  </a:ext>
                </a:extLst>
              </a:tr>
              <a:tr h="6492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2.Класс энергопотребления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6888489"/>
                  </a:ext>
                </a:extLst>
              </a:tr>
              <a:tr h="2634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Выше 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1036684"/>
                  </a:ext>
                </a:extLst>
              </a:tr>
              <a:tr h="2634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Лучше 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0799336"/>
                  </a:ext>
                </a:extLst>
              </a:tr>
              <a:tr h="2634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 т.д.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7210747"/>
                  </a:ext>
                </a:extLst>
              </a:tr>
              <a:tr h="263420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Потребительские параметры: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858814"/>
                  </a:ext>
                </a:extLst>
              </a:tr>
              <a:tr h="2448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1.Долговечность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007919"/>
                  </a:ext>
                </a:extLst>
              </a:tr>
              <a:tr h="4027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Ремонтопри-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3243211"/>
                  </a:ext>
                </a:extLst>
              </a:tr>
              <a:tr h="263420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Экономические параметры: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31710"/>
                  </a:ext>
                </a:extLst>
              </a:tr>
              <a:tr h="2634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1.Цена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963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168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/>
              <a:t>Рекомендации по оформлению заявки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5" y="1124744"/>
            <a:ext cx="11089232" cy="56166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8. Конструктивные </a:t>
            </a:r>
            <a:r>
              <a:rPr lang="ru-RU" b="1" dirty="0">
                <a:latin typeface="+mn-lt"/>
              </a:rPr>
              <a:t>требования (включая технологические требования, требования по надежности, эксплуатации, техническому обслуживанию, ремонту, хранению, упаковке, маркировке и транспортировке</a:t>
            </a:r>
            <a:r>
              <a:rPr lang="ru-RU" b="1" dirty="0" smtClean="0">
                <a:latin typeface="+mn-lt"/>
              </a:rPr>
              <a:t>).</a:t>
            </a:r>
            <a:endParaRPr lang="ru-RU" dirty="0">
              <a:latin typeface="+mn-lt"/>
            </a:endParaRPr>
          </a:p>
          <a:p>
            <a:pPr marL="0" indent="0">
              <a:buNone/>
            </a:pPr>
            <a:endParaRPr lang="ru-RU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В случае описания прибора, устройства, части устройства, элемента конструкции, </a:t>
            </a:r>
            <a:r>
              <a:rPr lang="ru-RU" i="1" dirty="0">
                <a:latin typeface="+mn-lt"/>
              </a:rPr>
              <a:t>нового материала или другого </a:t>
            </a:r>
            <a:r>
              <a:rPr lang="ru-RU" i="1" dirty="0" smtClean="0">
                <a:latin typeface="+mn-lt"/>
              </a:rPr>
              <a:t>материального </a:t>
            </a:r>
            <a:r>
              <a:rPr lang="ru-RU" i="1" dirty="0">
                <a:latin typeface="+mn-lt"/>
              </a:rPr>
              <a:t>образца - указать в каком виде он будет выполнен, включая описание самой структуры прибора, корпуса и упаковки.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В </a:t>
            </a:r>
            <a:r>
              <a:rPr lang="ru-RU" i="1" dirty="0">
                <a:latin typeface="+mn-lt"/>
              </a:rPr>
              <a:t>случае описания технологии, программного обеспечения или другой нематериальной продукции - описать стадии технологического процесса разработки, функционал на выходе.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Показать </a:t>
            </a:r>
            <a:r>
              <a:rPr lang="ru-RU" i="1" dirty="0">
                <a:latin typeface="+mn-lt"/>
              </a:rPr>
              <a:t>четкое понимание требований к </a:t>
            </a:r>
            <a:r>
              <a:rPr lang="ru-RU" i="1" dirty="0" smtClean="0">
                <a:latin typeface="+mn-lt"/>
              </a:rPr>
              <a:t>научно-техническому </a:t>
            </a:r>
            <a:r>
              <a:rPr lang="ru-RU" i="1" dirty="0">
                <a:latin typeface="+mn-lt"/>
              </a:rPr>
              <a:t>результату данного проекта.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Можно </a:t>
            </a:r>
            <a:r>
              <a:rPr lang="ru-RU" i="1" dirty="0">
                <a:latin typeface="+mn-lt"/>
              </a:rPr>
              <a:t>заполнять данный раздел, опираясь на следующие пункты (имеют рекомендательный характер в случае, если нет представления, что можно указать): </a:t>
            </a:r>
            <a:endParaRPr lang="ru-RU" i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+mn-lt"/>
              </a:rPr>
              <a:t>ограничения </a:t>
            </a:r>
            <a:r>
              <a:rPr lang="ru-RU" i="1" dirty="0">
                <a:latin typeface="+mn-lt"/>
              </a:rPr>
              <a:t>предлагаемой разработки. </a:t>
            </a:r>
            <a:endParaRPr lang="ru-RU" i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+mn-lt"/>
              </a:rPr>
              <a:t>ключевые условия, при которых </a:t>
            </a:r>
            <a:r>
              <a:rPr lang="ru-RU" i="1" dirty="0">
                <a:latin typeface="+mn-lt"/>
              </a:rPr>
              <a:t>будет функционировать/может быть реализовано (ПО/ прибор/установка/технология</a:t>
            </a:r>
            <a:r>
              <a:rPr lang="ru-RU" i="1" dirty="0" smtClean="0">
                <a:latin typeface="+mn-lt"/>
              </a:rPr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+mn-lt"/>
              </a:rPr>
              <a:t>условия</a:t>
            </a:r>
            <a:r>
              <a:rPr lang="ru-RU" i="1" dirty="0">
                <a:latin typeface="+mn-lt"/>
              </a:rPr>
              <a:t>, при которых будет эксплуатироваться разработка. </a:t>
            </a:r>
            <a:endParaRPr lang="ru-RU" i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+mn-lt"/>
              </a:rPr>
              <a:t>насколько </a:t>
            </a:r>
            <a:r>
              <a:rPr lang="ru-RU" i="1" dirty="0">
                <a:latin typeface="+mn-lt"/>
              </a:rPr>
              <a:t>долговечна предлагаемая разработка и как часто она требует ремонта (прибор/установка). </a:t>
            </a:r>
            <a:endParaRPr lang="ru-RU" i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+mn-lt"/>
              </a:rPr>
              <a:t>противопоказания </a:t>
            </a:r>
            <a:r>
              <a:rPr lang="ru-RU" i="1" dirty="0">
                <a:latin typeface="+mn-lt"/>
              </a:rPr>
              <a:t>и показания к применению (лекарственные средства/БАД). </a:t>
            </a:r>
            <a:endParaRPr lang="ru-RU" i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+mn-lt"/>
              </a:rPr>
              <a:t>специалист </a:t>
            </a:r>
            <a:r>
              <a:rPr lang="ru-RU" i="1" dirty="0">
                <a:latin typeface="+mn-lt"/>
              </a:rPr>
              <a:t>какой квалификации может применять предлагаемую разработку.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24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30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/>
              <a:t>Рекомендации по оформлению заявки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5" y="1124744"/>
            <a:ext cx="11185242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9. Требования </a:t>
            </a:r>
            <a:r>
              <a:rPr lang="ru-RU" b="1" dirty="0">
                <a:latin typeface="+mn-lt"/>
              </a:rPr>
              <a:t>по патентной защите (наличие патентов), существенные отличительные признаки создаваемого продукта (технологии) от имеющихся, обеспечивающие ожидаемый </a:t>
            </a:r>
            <a:r>
              <a:rPr lang="ru-RU" b="1" dirty="0" smtClean="0">
                <a:latin typeface="+mn-lt"/>
              </a:rPr>
              <a:t>эффект.</a:t>
            </a:r>
            <a:endParaRPr lang="ru-RU" b="1" dirty="0">
              <a:latin typeface="+mn-lt"/>
            </a:endParaRPr>
          </a:p>
          <a:p>
            <a:pPr marL="0" indent="0">
              <a:buNone/>
            </a:pPr>
            <a:endParaRPr lang="ru-RU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Показать </a:t>
            </a:r>
            <a:r>
              <a:rPr lang="ru-RU" i="1" dirty="0">
                <a:latin typeface="+mn-lt"/>
              </a:rPr>
              <a:t>понимание необходимости защиты ИС, полученной в результате работы над данным проектом. Привести несколько существенных отличительных признаков, предлагаемых в Вашем проекте решений, обеспечивающих ожидаемый научно-технический результат данного проекта.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По </a:t>
            </a:r>
            <a:r>
              <a:rPr lang="ru-RU" i="1" dirty="0">
                <a:latin typeface="+mn-lt"/>
              </a:rPr>
              <a:t>условиям </a:t>
            </a:r>
            <a:r>
              <a:rPr lang="ru-RU" i="1" dirty="0" smtClean="0">
                <a:latin typeface="+mn-lt"/>
              </a:rPr>
              <a:t>договора </a:t>
            </a:r>
            <a:r>
              <a:rPr lang="ru-RU" i="1" dirty="0">
                <a:latin typeface="+mn-lt"/>
              </a:rPr>
              <a:t>Вы </a:t>
            </a:r>
            <a:r>
              <a:rPr lang="ru-RU" i="1" dirty="0" smtClean="0">
                <a:latin typeface="+mn-lt"/>
              </a:rPr>
              <a:t>будете обязаны </a:t>
            </a:r>
            <a:r>
              <a:rPr lang="ru-RU" i="1" dirty="0">
                <a:latin typeface="+mn-lt"/>
              </a:rPr>
              <a:t>подать заявку на </a:t>
            </a:r>
            <a:r>
              <a:rPr lang="ru-RU" i="1" dirty="0" smtClean="0">
                <a:latin typeface="+mn-lt"/>
              </a:rPr>
              <a:t>патент или свидетельство на программный продукт. </a:t>
            </a: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Напишите</a:t>
            </a:r>
            <a:r>
              <a:rPr lang="ru-RU" i="1" dirty="0">
                <a:latin typeface="+mn-lt"/>
              </a:rPr>
              <a:t>, какой ВИД патента, примерное НАЗВАНИЕ патента и КОГДА Вы планируете подать на него заявку.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Допускается </a:t>
            </a:r>
            <a:r>
              <a:rPr lang="ru-RU" i="1" dirty="0">
                <a:latin typeface="+mn-lt"/>
              </a:rPr>
              <a:t>заявка на изобретение, на полезную модель, регистрация программы на ЭВМ или иной тип правоохранного документа, который регистрируется в ФИПС. 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25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06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/>
              <a:t>Рекомендации по оформлению заявки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5" y="1124744"/>
            <a:ext cx="11185242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10. Календарный </a:t>
            </a:r>
            <a:r>
              <a:rPr lang="ru-RU" b="1" dirty="0">
                <a:latin typeface="+mn-lt"/>
              </a:rPr>
              <a:t>план проекта в рамках договора по программе «УМНИК</a:t>
            </a:r>
            <a:r>
              <a:rPr lang="ru-RU" b="1" dirty="0" smtClean="0">
                <a:latin typeface="+mn-lt"/>
              </a:rPr>
              <a:t>».</a:t>
            </a:r>
            <a:endParaRPr lang="ru-RU" b="1" dirty="0">
              <a:latin typeface="+mn-lt"/>
            </a:endParaRPr>
          </a:p>
          <a:p>
            <a:pPr marL="0" indent="0">
              <a:buNone/>
            </a:pPr>
            <a:r>
              <a:rPr lang="ru-RU" b="1" dirty="0">
                <a:latin typeface="+mn-lt"/>
              </a:rPr>
              <a:t>Требуется </a:t>
            </a:r>
            <a:r>
              <a:rPr lang="ru-RU" b="1" dirty="0" smtClean="0">
                <a:latin typeface="+mn-lt"/>
              </a:rPr>
              <a:t>составить </a:t>
            </a:r>
            <a:r>
              <a:rPr lang="ru-RU" b="1" dirty="0">
                <a:latin typeface="+mn-lt"/>
              </a:rPr>
              <a:t>план реализации научно-технической части проекта на 2 </a:t>
            </a:r>
            <a:r>
              <a:rPr lang="ru-RU" b="1" dirty="0" smtClean="0">
                <a:latin typeface="+mn-lt"/>
              </a:rPr>
              <a:t>года (этапа). </a:t>
            </a:r>
            <a:r>
              <a:rPr lang="ru-RU" b="1" dirty="0">
                <a:latin typeface="+mn-lt"/>
              </a:rPr>
              <a:t>Каждая работа должна быть пронумерована. В Календарном плане должно быть указано по 5-6 видов работ на каждый этап. </a:t>
            </a:r>
            <a:r>
              <a:rPr lang="ru-RU" b="1" dirty="0" smtClean="0">
                <a:latin typeface="+mn-lt"/>
              </a:rPr>
              <a:t>Разделите </a:t>
            </a:r>
            <a:r>
              <a:rPr lang="ru-RU" b="1" dirty="0">
                <a:latin typeface="+mn-lt"/>
              </a:rPr>
              <a:t>1-й и 2-й этапы НИР на </a:t>
            </a:r>
            <a:r>
              <a:rPr lang="ru-RU" b="1" dirty="0" err="1">
                <a:latin typeface="+mn-lt"/>
              </a:rPr>
              <a:t>подэтапы</a:t>
            </a:r>
            <a:r>
              <a:rPr lang="ru-RU" b="1" dirty="0">
                <a:latin typeface="+mn-lt"/>
              </a:rPr>
              <a:t>. Затем разработайте план действий, как достичь результата</a:t>
            </a:r>
            <a:r>
              <a:rPr lang="ru-RU" b="1" dirty="0" smtClean="0">
                <a:latin typeface="+mn-lt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+mn-lt"/>
            </a:endParaRP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По видам работ:</a:t>
            </a:r>
            <a:endParaRPr lang="ru-RU" b="1" dirty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НЕДОПУСТИМО</a:t>
            </a:r>
            <a:r>
              <a:rPr lang="ru-RU" i="1" dirty="0">
                <a:latin typeface="+mn-lt"/>
              </a:rPr>
              <a:t>: Литературный обзор, упаковка, маркетинг, продвижение, сертификация, создание, изготовление, промышленный или опытный образец, опытная партия, клинические испытания, конструкторская документация, технологическая документация, закупка оборудования, производство и др.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Подача </a:t>
            </a:r>
            <a:r>
              <a:rPr lang="ru-RU" i="1" dirty="0">
                <a:latin typeface="+mn-lt"/>
              </a:rPr>
              <a:t>заявки на патент, создание бизнес-плана, публикация статьи, участие в конференции и </a:t>
            </a:r>
            <a:r>
              <a:rPr lang="ru-RU" i="1" dirty="0" err="1">
                <a:latin typeface="+mn-lt"/>
              </a:rPr>
              <a:t>преакселлерационая</a:t>
            </a:r>
            <a:r>
              <a:rPr lang="ru-RU" i="1" dirty="0">
                <a:latin typeface="+mn-lt"/>
              </a:rPr>
              <a:t> программа также не вписываются в календарный план. </a:t>
            </a: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РЕКОМЕНДУЕТСЯ </a:t>
            </a:r>
            <a:r>
              <a:rPr lang="ru-RU" i="1" dirty="0">
                <a:latin typeface="+mn-lt"/>
              </a:rPr>
              <a:t>ИСПОЛЬЗОВАТЬ: Разработка, исследование, экспериментальное исследование, анализ, испытания, макет, лабораторный макет, прототип, экспериментальный образец, </a:t>
            </a:r>
            <a:r>
              <a:rPr lang="ru-RU" i="1" dirty="0" smtClean="0">
                <a:latin typeface="+mn-lt"/>
              </a:rPr>
              <a:t>модификация… </a:t>
            </a:r>
            <a:endParaRPr lang="ru-RU" i="1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26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83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/>
              <a:t>Рекомендации по оформлению заявки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052736"/>
            <a:ext cx="11185244" cy="568863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+mn-lt"/>
              </a:rPr>
              <a:t>КОММЕРЦИАЛИЗУЕМОСТЬ НАУЧНО-ТЕХНИЧЕСКИХ </a:t>
            </a:r>
            <a:r>
              <a:rPr lang="ru-RU" b="1" dirty="0" smtClean="0">
                <a:latin typeface="+mn-lt"/>
              </a:rPr>
              <a:t>РЕЗУЛЬТАТОВ</a:t>
            </a:r>
          </a:p>
          <a:p>
            <a:pPr marL="0" indent="0" algn="ctr">
              <a:buNone/>
            </a:pPr>
            <a:endParaRPr lang="ru-RU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Необходимо предложить </a:t>
            </a:r>
            <a:r>
              <a:rPr lang="ru-RU" i="1" dirty="0">
                <a:latin typeface="+mn-lt"/>
              </a:rPr>
              <a:t>перспективы коммерциализации результата НИР, результаты оценки рынка для создаваемого продукта.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Обозначить </a:t>
            </a:r>
            <a:r>
              <a:rPr lang="ru-RU" i="1" dirty="0">
                <a:latin typeface="+mn-lt"/>
              </a:rPr>
              <a:t>потенциального потребителя, наличие рисков коммерциализации и меры их снижения, наличие конкурентов, дать информацию о ценах на продукт и на продукцию конкурентов, указать себестоимость продукта, объем рынка.</a:t>
            </a:r>
          </a:p>
          <a:p>
            <a:pPr marL="0" indent="0">
              <a:buNone/>
            </a:pPr>
            <a:endParaRPr lang="ru-RU" dirty="0">
              <a:latin typeface="+mn-lt"/>
            </a:endParaRP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11.Область </a:t>
            </a:r>
            <a:r>
              <a:rPr lang="ru-RU" b="1" dirty="0">
                <a:latin typeface="+mn-lt"/>
              </a:rPr>
              <a:t>применения:</a:t>
            </a:r>
          </a:p>
          <a:p>
            <a:pPr marL="0" indent="0">
              <a:buNone/>
            </a:pPr>
            <a:r>
              <a:rPr lang="ru-RU" dirty="0" smtClean="0">
                <a:latin typeface="+mn-lt"/>
              </a:rPr>
              <a:t>Называйте </a:t>
            </a:r>
            <a:r>
              <a:rPr lang="ru-RU" dirty="0">
                <a:latin typeface="+mn-lt"/>
              </a:rPr>
              <a:t>конкретно возможные области применения! Хороший пример: «Металлургия», «Медицинское приборостроение».</a:t>
            </a: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12. Объем </a:t>
            </a:r>
            <a:r>
              <a:rPr lang="ru-RU" b="1" dirty="0">
                <a:latin typeface="+mn-lt"/>
              </a:rPr>
              <a:t>внебюджетных инвестиций, собственных средств и иных источников, источники средств и формы их получения, распределение по статьям:</a:t>
            </a:r>
          </a:p>
          <a:p>
            <a:pPr marL="0" indent="0">
              <a:buNone/>
            </a:pPr>
            <a:r>
              <a:rPr lang="ru-RU" dirty="0" smtClean="0">
                <a:latin typeface="+mn-lt"/>
              </a:rPr>
              <a:t>Указывайте, </a:t>
            </a:r>
            <a:r>
              <a:rPr lang="ru-RU" dirty="0">
                <a:latin typeface="+mn-lt"/>
              </a:rPr>
              <a:t>по возможности, объем вкладываемых средств в проект из сторонних источников: гранты, конкурсы, инвестиции, собственные средства. </a:t>
            </a:r>
            <a:r>
              <a:rPr lang="ru-RU" dirty="0" smtClean="0">
                <a:latin typeface="+mn-lt"/>
              </a:rPr>
              <a:t>Покажите </a:t>
            </a:r>
            <a:r>
              <a:rPr lang="ru-RU" dirty="0">
                <a:latin typeface="+mn-lt"/>
              </a:rPr>
              <a:t>наличие/доступность материально-технических ресурсов, необходимых для успешного получения научно-технического результата данного проекта.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27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49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/>
              <a:t>Рекомендации по оформлению заявки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980728"/>
            <a:ext cx="11185243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13.Имеющиеся аналоги.</a:t>
            </a:r>
          </a:p>
          <a:p>
            <a:pPr marL="0" indent="0">
              <a:buNone/>
            </a:pPr>
            <a:endParaRPr lang="ru-RU" b="1" dirty="0">
              <a:latin typeface="+mn-lt"/>
            </a:endParaRPr>
          </a:p>
          <a:p>
            <a:pPr marL="0" indent="0">
              <a:buNone/>
            </a:pPr>
            <a:r>
              <a:rPr lang="ru-RU" i="1" dirty="0">
                <a:latin typeface="+mn-lt"/>
              </a:rPr>
              <a:t>Требуется представить результат поиска аналогов защищаемой Вами разработки, прибора, технологии, услуги и др.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Указать </a:t>
            </a:r>
            <a:r>
              <a:rPr lang="ru-RU" i="1" dirty="0">
                <a:latin typeface="+mn-lt"/>
              </a:rPr>
              <a:t>на отсутствие/недостатки полных аналогов, реализующих сходный с Вашей разработкой функционал.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Представить, </a:t>
            </a:r>
            <a:r>
              <a:rPr lang="ru-RU" i="1" dirty="0">
                <a:latin typeface="+mn-lt"/>
              </a:rPr>
              <a:t>по возможности, несколько косвенных аналогов и привести их основные недостатки.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Не </a:t>
            </a:r>
            <a:r>
              <a:rPr lang="ru-RU" i="1" dirty="0">
                <a:latin typeface="+mn-lt"/>
              </a:rPr>
              <a:t>следует указывать, что аналогов нет, как правило, в проектах предлагаются новые решения давно существующих проблем, и на текущий момент эти проблемы уже каким-либо образом решаются. </a:t>
            </a:r>
            <a:r>
              <a:rPr lang="ru-RU" i="1" dirty="0" smtClean="0">
                <a:latin typeface="+mn-lt"/>
              </a:rPr>
              <a:t>Аналоги </a:t>
            </a:r>
            <a:r>
              <a:rPr lang="ru-RU" i="1" dirty="0">
                <a:latin typeface="+mn-lt"/>
              </a:rPr>
              <a:t>могут быть не прямыми, а косвенными, но они есть!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28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82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/>
              <a:t>Рекомендации по оформлению заявки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3" y="1124744"/>
            <a:ext cx="4752527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14. План </a:t>
            </a:r>
            <a:r>
              <a:rPr lang="ru-RU" b="1" dirty="0">
                <a:latin typeface="+mn-lt"/>
              </a:rPr>
              <a:t>коммерциализации </a:t>
            </a:r>
            <a:r>
              <a:rPr lang="ru-RU" b="1" dirty="0" smtClean="0">
                <a:latin typeface="+mn-lt"/>
              </a:rPr>
              <a:t>проекта.</a:t>
            </a:r>
            <a:endParaRPr lang="ru-RU" b="1" dirty="0">
              <a:latin typeface="+mn-lt"/>
            </a:endParaRPr>
          </a:p>
          <a:p>
            <a:pPr marL="0" indent="0">
              <a:buNone/>
            </a:pPr>
            <a:r>
              <a:rPr lang="ru-RU" dirty="0">
                <a:latin typeface="+mn-lt"/>
              </a:rPr>
              <a:t>Описать планируемую бизнес-модель. </a:t>
            </a:r>
            <a:endParaRPr lang="ru-RU" dirty="0" smtClean="0">
              <a:latin typeface="+mn-lt"/>
            </a:endParaRPr>
          </a:p>
          <a:p>
            <a:pPr marL="0" indent="0">
              <a:buNone/>
            </a:pPr>
            <a:r>
              <a:rPr lang="ru-RU" dirty="0" smtClean="0">
                <a:latin typeface="+mn-lt"/>
              </a:rPr>
              <a:t>Бизнес-модель </a:t>
            </a:r>
            <a:r>
              <a:rPr lang="ru-RU" dirty="0">
                <a:latin typeface="+mn-lt"/>
              </a:rPr>
              <a:t>— описание того, как планируемая к созданию компания будет зарабатывать деньги. То есть в данном разделе необходимо дать развернутый ответ на вопросы: </a:t>
            </a:r>
            <a:endParaRPr lang="ru-RU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Что </a:t>
            </a:r>
            <a:r>
              <a:rPr lang="ru-RU" dirty="0">
                <a:latin typeface="+mn-lt"/>
              </a:rPr>
              <a:t>Вы предлагаете и кому? </a:t>
            </a:r>
            <a:endParaRPr lang="ru-RU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Как </a:t>
            </a:r>
            <a:r>
              <a:rPr lang="ru-RU" dirty="0">
                <a:latin typeface="+mn-lt"/>
              </a:rPr>
              <a:t>Вы продаете свои услуги и продукты? </a:t>
            </a:r>
            <a:endParaRPr lang="ru-RU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За </a:t>
            </a:r>
            <a:r>
              <a:rPr lang="ru-RU" dirty="0">
                <a:latin typeface="+mn-lt"/>
              </a:rPr>
              <a:t>что Вы получаете деньги?</a:t>
            </a:r>
          </a:p>
          <a:p>
            <a:pPr marL="0" indent="0">
              <a:buNone/>
            </a:pPr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29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45" r="5578" b="10830"/>
          <a:stretch/>
        </p:blipFill>
        <p:spPr>
          <a:xfrm>
            <a:off x="5447928" y="1268760"/>
            <a:ext cx="6480720" cy="47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1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CF02E7-DBA8-4816-8E69-D14572E4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7487"/>
            <a:ext cx="5591944" cy="337438"/>
          </a:xfrm>
        </p:spPr>
        <p:txBody>
          <a:bodyPr>
            <a:noAutofit/>
          </a:bodyPr>
          <a:lstStyle/>
          <a:p>
            <a:r>
              <a:rPr lang="ru-RU" dirty="0" smtClean="0"/>
              <a:t>Основные программы </a:t>
            </a:r>
            <a:endParaRPr lang="ru-RU" dirty="0"/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06EAD1A9-A689-442A-8320-DF3431F1A91E}"/>
              </a:ext>
            </a:extLst>
          </p:cNvPr>
          <p:cNvSpPr/>
          <p:nvPr/>
        </p:nvSpPr>
        <p:spPr>
          <a:xfrm>
            <a:off x="572906" y="1268760"/>
            <a:ext cx="1634662" cy="648072"/>
          </a:xfrm>
          <a:prstGeom prst="homePlate">
            <a:avLst>
              <a:gd name="adj" fmla="val 42161"/>
            </a:avLst>
          </a:prstGeom>
          <a:solidFill>
            <a:srgbClr val="7A5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: пятиугольник 62">
            <a:extLst>
              <a:ext uri="{FF2B5EF4-FFF2-40B4-BE49-F238E27FC236}">
                <a16:creationId xmlns:a16="http://schemas.microsoft.com/office/drawing/2014/main" id="{C3F4D0BF-CB68-4C1C-BE34-03B54BD3DF3F}"/>
              </a:ext>
            </a:extLst>
          </p:cNvPr>
          <p:cNvSpPr/>
          <p:nvPr/>
        </p:nvSpPr>
        <p:spPr>
          <a:xfrm>
            <a:off x="9336360" y="1268760"/>
            <a:ext cx="2426750" cy="648072"/>
          </a:xfrm>
          <a:prstGeom prst="homePlate">
            <a:avLst>
              <a:gd name="adj" fmla="val 42161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пятиугольник 61">
            <a:extLst>
              <a:ext uri="{FF2B5EF4-FFF2-40B4-BE49-F238E27FC236}">
                <a16:creationId xmlns:a16="http://schemas.microsoft.com/office/drawing/2014/main" id="{0C179089-626D-4728-9A2A-B840D96DA6E4}"/>
              </a:ext>
            </a:extLst>
          </p:cNvPr>
          <p:cNvSpPr/>
          <p:nvPr/>
        </p:nvSpPr>
        <p:spPr>
          <a:xfrm>
            <a:off x="4027491" y="1268760"/>
            <a:ext cx="1480728" cy="648072"/>
          </a:xfrm>
          <a:prstGeom prst="homePlate">
            <a:avLst>
              <a:gd name="adj" fmla="val 421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486E7B-CE4B-427A-A51A-A616D853ABAE}"/>
              </a:ext>
            </a:extLst>
          </p:cNvPr>
          <p:cNvSpPr/>
          <p:nvPr/>
        </p:nvSpPr>
        <p:spPr>
          <a:xfrm>
            <a:off x="2735053" y="1268760"/>
            <a:ext cx="1193856" cy="648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: пятиугольник 64">
            <a:extLst>
              <a:ext uri="{FF2B5EF4-FFF2-40B4-BE49-F238E27FC236}">
                <a16:creationId xmlns:a16="http://schemas.microsoft.com/office/drawing/2014/main" id="{A75FF652-3FA6-4328-B5D4-B14A68E1CDC7}"/>
              </a:ext>
            </a:extLst>
          </p:cNvPr>
          <p:cNvSpPr/>
          <p:nvPr/>
        </p:nvSpPr>
        <p:spPr>
          <a:xfrm>
            <a:off x="7328144" y="1268760"/>
            <a:ext cx="1480730" cy="648072"/>
          </a:xfrm>
          <a:prstGeom prst="homePlate">
            <a:avLst>
              <a:gd name="adj" fmla="val 42161"/>
            </a:avLst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24F6E4F2-8027-4A23-B03A-8D2EC6E031D1}"/>
              </a:ext>
            </a:extLst>
          </p:cNvPr>
          <p:cNvSpPr/>
          <p:nvPr/>
        </p:nvSpPr>
        <p:spPr>
          <a:xfrm>
            <a:off x="6035705" y="1268760"/>
            <a:ext cx="1193991" cy="64807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A070DE7E-AEEB-436B-A4A4-C35CF1006871}"/>
              </a:ext>
            </a:extLst>
          </p:cNvPr>
          <p:cNvSpPr/>
          <p:nvPr/>
        </p:nvSpPr>
        <p:spPr>
          <a:xfrm rot="5400000">
            <a:off x="3841613" y="1454638"/>
            <a:ext cx="648072" cy="2763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>
            <a:extLst>
              <a:ext uri="{FF2B5EF4-FFF2-40B4-BE49-F238E27FC236}">
                <a16:creationId xmlns:a16="http://schemas.microsoft.com/office/drawing/2014/main" id="{4956D113-6C77-4410-9D06-39E4BC53B38B}"/>
              </a:ext>
            </a:extLst>
          </p:cNvPr>
          <p:cNvSpPr/>
          <p:nvPr/>
        </p:nvSpPr>
        <p:spPr>
          <a:xfrm rot="5400000">
            <a:off x="7142266" y="1454638"/>
            <a:ext cx="648072" cy="2763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>
            <a:extLst>
              <a:ext uri="{FF2B5EF4-FFF2-40B4-BE49-F238E27FC236}">
                <a16:creationId xmlns:a16="http://schemas.microsoft.com/office/drawing/2014/main" id="{1E964CD1-29FD-474A-A04E-72CBD5FC5FC7}"/>
              </a:ext>
            </a:extLst>
          </p:cNvPr>
          <p:cNvSpPr/>
          <p:nvPr/>
        </p:nvSpPr>
        <p:spPr>
          <a:xfrm rot="5400000">
            <a:off x="3743031" y="1454638"/>
            <a:ext cx="648072" cy="2763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авнобедренный треугольник 70">
            <a:extLst>
              <a:ext uri="{FF2B5EF4-FFF2-40B4-BE49-F238E27FC236}">
                <a16:creationId xmlns:a16="http://schemas.microsoft.com/office/drawing/2014/main" id="{ED206830-80E2-488B-AEB8-3D413CEDFAF1}"/>
              </a:ext>
            </a:extLst>
          </p:cNvPr>
          <p:cNvSpPr/>
          <p:nvPr/>
        </p:nvSpPr>
        <p:spPr>
          <a:xfrm rot="5400000">
            <a:off x="7043819" y="1454638"/>
            <a:ext cx="648072" cy="276316"/>
          </a:xfrm>
          <a:prstGeom prst="triangl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Rectangle 4">
            <a:extLst>
              <a:ext uri="{FF2B5EF4-FFF2-40B4-BE49-F238E27FC236}">
                <a16:creationId xmlns:a16="http://schemas.microsoft.com/office/drawing/2014/main" id="{31011142-4287-43A4-8791-33FBA2DE4432}"/>
              </a:ext>
            </a:extLst>
          </p:cNvPr>
          <p:cNvSpPr txBox="1"/>
          <p:nvPr/>
        </p:nvSpPr>
        <p:spPr>
          <a:xfrm>
            <a:off x="767408" y="1484784"/>
            <a:ext cx="1128198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200" b="1" dirty="0">
                <a:solidFill>
                  <a:schemeClr val="bg1"/>
                </a:solidFill>
              </a:rPr>
              <a:t>ПРЕДПОСЕВ</a:t>
            </a:r>
          </a:p>
        </p:txBody>
      </p:sp>
      <p:sp>
        <p:nvSpPr>
          <p:cNvPr id="73" name="Rectangle 4">
            <a:extLst>
              <a:ext uri="{FF2B5EF4-FFF2-40B4-BE49-F238E27FC236}">
                <a16:creationId xmlns:a16="http://schemas.microsoft.com/office/drawing/2014/main" id="{484030C1-AEA5-4D8C-B495-9C190F505FBE}"/>
              </a:ext>
            </a:extLst>
          </p:cNvPr>
          <p:cNvSpPr txBox="1"/>
          <p:nvPr/>
        </p:nvSpPr>
        <p:spPr>
          <a:xfrm>
            <a:off x="4254583" y="1465838"/>
            <a:ext cx="1128198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200" b="1" dirty="0">
                <a:solidFill>
                  <a:schemeClr val="bg1"/>
                </a:solidFill>
              </a:rPr>
              <a:t>СТАРТАП</a:t>
            </a:r>
          </a:p>
        </p:txBody>
      </p:sp>
      <p:sp>
        <p:nvSpPr>
          <p:cNvPr id="74" name="Rectangle 4">
            <a:extLst>
              <a:ext uri="{FF2B5EF4-FFF2-40B4-BE49-F238E27FC236}">
                <a16:creationId xmlns:a16="http://schemas.microsoft.com/office/drawing/2014/main" id="{0D32D96C-8B82-47F0-877A-DF13B631B2BA}"/>
              </a:ext>
            </a:extLst>
          </p:cNvPr>
          <p:cNvSpPr txBox="1"/>
          <p:nvPr/>
        </p:nvSpPr>
        <p:spPr>
          <a:xfrm>
            <a:off x="2849935" y="1465838"/>
            <a:ext cx="1128198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200" b="1" dirty="0">
                <a:solidFill>
                  <a:schemeClr val="bg1"/>
                </a:solidFill>
              </a:rPr>
              <a:t>ПОСЕВ</a:t>
            </a:r>
          </a:p>
        </p:txBody>
      </p:sp>
      <p:sp>
        <p:nvSpPr>
          <p:cNvPr id="75" name="Rectangle 4">
            <a:extLst>
              <a:ext uri="{FF2B5EF4-FFF2-40B4-BE49-F238E27FC236}">
                <a16:creationId xmlns:a16="http://schemas.microsoft.com/office/drawing/2014/main" id="{DC4A7DFB-6616-40EA-AD19-4D9003F3E0FF}"/>
              </a:ext>
            </a:extLst>
          </p:cNvPr>
          <p:cNvSpPr txBox="1"/>
          <p:nvPr/>
        </p:nvSpPr>
        <p:spPr>
          <a:xfrm>
            <a:off x="6150722" y="1484784"/>
            <a:ext cx="1128198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200" b="1" dirty="0">
                <a:solidFill>
                  <a:schemeClr val="bg1"/>
                </a:solidFill>
              </a:rPr>
              <a:t>СТАРТАП</a:t>
            </a:r>
          </a:p>
        </p:txBody>
      </p:sp>
      <p:sp>
        <p:nvSpPr>
          <p:cNvPr id="76" name="Rectangle 4">
            <a:extLst>
              <a:ext uri="{FF2B5EF4-FFF2-40B4-BE49-F238E27FC236}">
                <a16:creationId xmlns:a16="http://schemas.microsoft.com/office/drawing/2014/main" id="{DEE49809-10BE-4B0D-927D-D55993BA3416}"/>
              </a:ext>
            </a:extLst>
          </p:cNvPr>
          <p:cNvSpPr txBox="1"/>
          <p:nvPr/>
        </p:nvSpPr>
        <p:spPr>
          <a:xfrm>
            <a:off x="7503736" y="1373505"/>
            <a:ext cx="1128198" cy="438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200" b="1" dirty="0">
                <a:solidFill>
                  <a:schemeClr val="bg1"/>
                </a:solidFill>
              </a:rPr>
              <a:t>РАННЯЯ СТАДИЯ</a:t>
            </a:r>
          </a:p>
        </p:txBody>
      </p:sp>
      <p:sp>
        <p:nvSpPr>
          <p:cNvPr id="77" name="Rectangle 4">
            <a:extLst>
              <a:ext uri="{FF2B5EF4-FFF2-40B4-BE49-F238E27FC236}">
                <a16:creationId xmlns:a16="http://schemas.microsoft.com/office/drawing/2014/main" id="{1B83DB22-C67D-47EB-8593-F8C3F7ED014D}"/>
              </a:ext>
            </a:extLst>
          </p:cNvPr>
          <p:cNvSpPr txBox="1"/>
          <p:nvPr/>
        </p:nvSpPr>
        <p:spPr>
          <a:xfrm>
            <a:off x="9311680" y="1484784"/>
            <a:ext cx="2304256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200" b="1" dirty="0">
                <a:solidFill>
                  <a:schemeClr val="bg1"/>
                </a:solidFill>
              </a:rPr>
              <a:t>АКТИВНЫЙ РОСТ</a:t>
            </a:r>
          </a:p>
        </p:txBody>
      </p:sp>
      <p:sp>
        <p:nvSpPr>
          <p:cNvPr id="78" name="TextBox 13">
            <a:extLst>
              <a:ext uri="{FF2B5EF4-FFF2-40B4-BE49-F238E27FC236}">
                <a16:creationId xmlns:a16="http://schemas.microsoft.com/office/drawing/2014/main" id="{62C95BBF-205A-46D1-AFFE-8F3285B13079}"/>
              </a:ext>
            </a:extLst>
          </p:cNvPr>
          <p:cNvSpPr txBox="1"/>
          <p:nvPr/>
        </p:nvSpPr>
        <p:spPr>
          <a:xfrm>
            <a:off x="515502" y="2362415"/>
            <a:ext cx="190809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</a:t>
            </a:r>
            <a:r>
              <a:rPr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научно-технических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 молодых исследователей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Прямоугольник 105">
            <a:extLst>
              <a:ext uri="{FF2B5EF4-FFF2-40B4-BE49-F238E27FC236}">
                <a16:creationId xmlns:a16="http://schemas.microsoft.com/office/drawing/2014/main" id="{7FB2002C-BC0A-4CD2-8331-189DB74346B3}"/>
              </a:ext>
            </a:extLst>
          </p:cNvPr>
          <p:cNvSpPr txBox="1"/>
          <p:nvPr/>
        </p:nvSpPr>
        <p:spPr>
          <a:xfrm>
            <a:off x="560777" y="1993087"/>
            <a:ext cx="117916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</a:lstStyle>
          <a:p>
            <a:r>
              <a:rPr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УМНИК»</a:t>
            </a:r>
          </a:p>
        </p:txBody>
      </p:sp>
      <p:sp>
        <p:nvSpPr>
          <p:cNvPr id="80" name="Прямоугольник 105">
            <a:extLst>
              <a:ext uri="{FF2B5EF4-FFF2-40B4-BE49-F238E27FC236}">
                <a16:creationId xmlns:a16="http://schemas.microsoft.com/office/drawing/2014/main" id="{FC17C308-6636-433E-A466-B3D75E04457E}"/>
              </a:ext>
            </a:extLst>
          </p:cNvPr>
          <p:cNvSpPr txBox="1"/>
          <p:nvPr/>
        </p:nvSpPr>
        <p:spPr>
          <a:xfrm>
            <a:off x="2722395" y="1993087"/>
            <a:ext cx="106054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</a:lstStyle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СТАРТ»</a:t>
            </a:r>
          </a:p>
        </p:txBody>
      </p:sp>
      <p:sp>
        <p:nvSpPr>
          <p:cNvPr id="81" name="TextBox 13">
            <a:extLst>
              <a:ext uri="{FF2B5EF4-FFF2-40B4-BE49-F238E27FC236}">
                <a16:creationId xmlns:a16="http://schemas.microsoft.com/office/drawing/2014/main" id="{E257DEFA-51CB-49CD-81FE-6569D47F568F}"/>
              </a:ext>
            </a:extLst>
          </p:cNvPr>
          <p:cNvSpPr txBox="1"/>
          <p:nvPr/>
        </p:nvSpPr>
        <p:spPr>
          <a:xfrm>
            <a:off x="2735053" y="2373818"/>
            <a:ext cx="190809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стартапов на ранних стадиях развития</a:t>
            </a:r>
          </a:p>
        </p:txBody>
      </p:sp>
      <p:sp>
        <p:nvSpPr>
          <p:cNvPr id="82" name="Прямоугольник 105">
            <a:extLst>
              <a:ext uri="{FF2B5EF4-FFF2-40B4-BE49-F238E27FC236}">
                <a16:creationId xmlns:a16="http://schemas.microsoft.com/office/drawing/2014/main" id="{891C0EAC-70A7-452D-AC9B-4F927C7280EC}"/>
              </a:ext>
            </a:extLst>
          </p:cNvPr>
          <p:cNvSpPr txBox="1"/>
          <p:nvPr/>
        </p:nvSpPr>
        <p:spPr>
          <a:xfrm>
            <a:off x="6035705" y="2004490"/>
            <a:ext cx="151419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</a:lstStyle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РАЗВИТИЕ»</a:t>
            </a:r>
          </a:p>
        </p:txBody>
      </p:sp>
      <p:sp>
        <p:nvSpPr>
          <p:cNvPr id="83" name="TextBox 13">
            <a:extLst>
              <a:ext uri="{FF2B5EF4-FFF2-40B4-BE49-F238E27FC236}">
                <a16:creationId xmlns:a16="http://schemas.microsoft.com/office/drawing/2014/main" id="{FB46F7D5-5C07-415D-920C-C5C7EC7AE92B}"/>
              </a:ext>
            </a:extLst>
          </p:cNvPr>
          <p:cNvSpPr txBox="1"/>
          <p:nvPr/>
        </p:nvSpPr>
        <p:spPr>
          <a:xfrm>
            <a:off x="6043737" y="2362415"/>
            <a:ext cx="282315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 НИОКР компаний, имеющих опыт разработки и продаж инновационной продукции</a:t>
            </a:r>
          </a:p>
        </p:txBody>
      </p:sp>
      <p:sp>
        <p:nvSpPr>
          <p:cNvPr id="84" name="Прямоугольник 105">
            <a:extLst>
              <a:ext uri="{FF2B5EF4-FFF2-40B4-BE49-F238E27FC236}">
                <a16:creationId xmlns:a16="http://schemas.microsoft.com/office/drawing/2014/main" id="{B14EF632-54FC-48BD-8395-5B2BAB5FC3DB}"/>
              </a:ext>
            </a:extLst>
          </p:cNvPr>
          <p:cNvSpPr txBox="1"/>
          <p:nvPr/>
        </p:nvSpPr>
        <p:spPr>
          <a:xfrm>
            <a:off x="9297235" y="2004490"/>
            <a:ext cx="283987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</a:lstStyle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КОММЕРЦИАЛИЗАЦИЯ»</a:t>
            </a:r>
          </a:p>
        </p:txBody>
      </p:sp>
      <p:sp>
        <p:nvSpPr>
          <p:cNvPr id="85" name="TextBox 13">
            <a:extLst>
              <a:ext uri="{FF2B5EF4-FFF2-40B4-BE49-F238E27FC236}">
                <a16:creationId xmlns:a16="http://schemas.microsoft.com/office/drawing/2014/main" id="{7C4E76F7-0462-4F2A-ADA2-DEE9FDE61BC9}"/>
              </a:ext>
            </a:extLst>
          </p:cNvPr>
          <p:cNvSpPr txBox="1"/>
          <p:nvPr/>
        </p:nvSpPr>
        <p:spPr>
          <a:xfrm>
            <a:off x="9297235" y="2341083"/>
            <a:ext cx="282315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 проектов компаний по организации производства инновационной продукции</a:t>
            </a:r>
          </a:p>
        </p:txBody>
      </p:sp>
      <p:pic>
        <p:nvPicPr>
          <p:cNvPr id="86" name="Picture 2" descr="Picture 2">
            <a:extLst>
              <a:ext uri="{FF2B5EF4-FFF2-40B4-BE49-F238E27FC236}">
                <a16:creationId xmlns:a16="http://schemas.microsoft.com/office/drawing/2014/main" id="{3CB5FD55-E6C3-4203-B662-C35255A38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29" y="3785612"/>
            <a:ext cx="356453" cy="362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icture 3" descr="Picture 3">
            <a:extLst>
              <a:ext uri="{FF2B5EF4-FFF2-40B4-BE49-F238E27FC236}">
                <a16:creationId xmlns:a16="http://schemas.microsoft.com/office/drawing/2014/main" id="{FDD9EA46-0D9B-4DC9-9DAA-83E7EA8AE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53" y="3113539"/>
            <a:ext cx="356453" cy="362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4" descr="Picture 4">
            <a:extLst>
              <a:ext uri="{FF2B5EF4-FFF2-40B4-BE49-F238E27FC236}">
                <a16:creationId xmlns:a16="http://schemas.microsoft.com/office/drawing/2014/main" id="{7AAB6392-1ECD-4EB0-B8D9-302AA469F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88" y="4378690"/>
            <a:ext cx="356453" cy="362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Google Shape;168;p5" descr="C:\Users\Handogina\Desktop\Иконки\26_FASIE_ikonki.png">
            <a:extLst>
              <a:ext uri="{FF2B5EF4-FFF2-40B4-BE49-F238E27FC236}">
                <a16:creationId xmlns:a16="http://schemas.microsoft.com/office/drawing/2014/main" id="{7DEC124A-C9DF-40B3-A95C-7BD33B55898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4969" y="5114166"/>
            <a:ext cx="356455" cy="36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Picture 2" descr="Picture 2">
            <a:extLst>
              <a:ext uri="{FF2B5EF4-FFF2-40B4-BE49-F238E27FC236}">
                <a16:creationId xmlns:a16="http://schemas.microsoft.com/office/drawing/2014/main" id="{E41CBAD8-0369-4025-8837-3462AD074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429" y="3785612"/>
            <a:ext cx="356453" cy="362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ture 3" descr="Picture 3">
            <a:extLst>
              <a:ext uri="{FF2B5EF4-FFF2-40B4-BE49-F238E27FC236}">
                <a16:creationId xmlns:a16="http://schemas.microsoft.com/office/drawing/2014/main" id="{2A216BA3-7F17-41E1-9DE9-2EF26B042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053" y="3113539"/>
            <a:ext cx="356453" cy="362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Picture 4" descr="Picture 4">
            <a:extLst>
              <a:ext uri="{FF2B5EF4-FFF2-40B4-BE49-F238E27FC236}">
                <a16:creationId xmlns:a16="http://schemas.microsoft.com/office/drawing/2014/main" id="{E3B9B6CA-68D8-4160-91C5-B391E26DA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388" y="4378690"/>
            <a:ext cx="356453" cy="362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Google Shape;168;p5" descr="C:\Users\Handogina\Desktop\Иконки\26_FASIE_ikonki.png">
            <a:extLst>
              <a:ext uri="{FF2B5EF4-FFF2-40B4-BE49-F238E27FC236}">
                <a16:creationId xmlns:a16="http://schemas.microsoft.com/office/drawing/2014/main" id="{436131F9-6453-4CD4-A356-03A7A04C079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5469" y="5114166"/>
            <a:ext cx="356455" cy="36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2" descr="Picture 2">
            <a:extLst>
              <a:ext uri="{FF2B5EF4-FFF2-40B4-BE49-F238E27FC236}">
                <a16:creationId xmlns:a16="http://schemas.microsoft.com/office/drawing/2014/main" id="{CFDBDC74-482A-45AC-9638-40E1458C8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83" y="3813046"/>
            <a:ext cx="356453" cy="362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3" descr="Picture 3">
            <a:extLst>
              <a:ext uri="{FF2B5EF4-FFF2-40B4-BE49-F238E27FC236}">
                <a16:creationId xmlns:a16="http://schemas.microsoft.com/office/drawing/2014/main" id="{EC23BD92-ECAD-415D-B86D-05622251A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307" y="3140973"/>
            <a:ext cx="356453" cy="362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4" descr="Picture 4">
            <a:extLst>
              <a:ext uri="{FF2B5EF4-FFF2-40B4-BE49-F238E27FC236}">
                <a16:creationId xmlns:a16="http://schemas.microsoft.com/office/drawing/2014/main" id="{36F3CFAF-2008-41F8-BD2B-12CD5DFFE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42" y="4406124"/>
            <a:ext cx="356453" cy="362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Google Shape;168;p5" descr="C:\Users\Handogina\Desktop\Иконки\26_FASIE_ikonki.png">
            <a:extLst>
              <a:ext uri="{FF2B5EF4-FFF2-40B4-BE49-F238E27FC236}">
                <a16:creationId xmlns:a16="http://schemas.microsoft.com/office/drawing/2014/main" id="{83E37E18-E328-47F1-A425-0158A276FAD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27723" y="5141600"/>
            <a:ext cx="356455" cy="36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Picture 2" descr="Picture 2">
            <a:extLst>
              <a:ext uri="{FF2B5EF4-FFF2-40B4-BE49-F238E27FC236}">
                <a16:creationId xmlns:a16="http://schemas.microsoft.com/office/drawing/2014/main" id="{B3BE114A-879C-47A7-9024-55FC9AF2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093" y="3851975"/>
            <a:ext cx="356453" cy="362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3" descr="Picture 3">
            <a:extLst>
              <a:ext uri="{FF2B5EF4-FFF2-40B4-BE49-F238E27FC236}">
                <a16:creationId xmlns:a16="http://schemas.microsoft.com/office/drawing/2014/main" id="{639F07F3-BA3C-42F1-8063-A084A622B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717" y="3179902"/>
            <a:ext cx="356453" cy="362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4" descr="Picture 4">
            <a:extLst>
              <a:ext uri="{FF2B5EF4-FFF2-40B4-BE49-F238E27FC236}">
                <a16:creationId xmlns:a16="http://schemas.microsoft.com/office/drawing/2014/main" id="{76F89BC1-15BB-4553-9F12-4C4C5D707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052" y="4445053"/>
            <a:ext cx="356453" cy="362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Google Shape;168;p5" descr="C:\Users\Handogina\Desktop\Иконки\26_FASIE_ikonki.png">
            <a:extLst>
              <a:ext uri="{FF2B5EF4-FFF2-40B4-BE49-F238E27FC236}">
                <a16:creationId xmlns:a16="http://schemas.microsoft.com/office/drawing/2014/main" id="{070A1854-5770-450A-A0CC-F109FC719F9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59133" y="5180529"/>
            <a:ext cx="356455" cy="36066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TextBox 72">
            <a:extLst>
              <a:ext uri="{FF2B5EF4-FFF2-40B4-BE49-F238E27FC236}">
                <a16:creationId xmlns:a16="http://schemas.microsoft.com/office/drawing/2014/main" id="{DE83AFD3-8E31-4A24-8FF5-EBE4DF3569B5}"/>
              </a:ext>
            </a:extLst>
          </p:cNvPr>
          <p:cNvSpPr txBox="1"/>
          <p:nvPr/>
        </p:nvSpPr>
        <p:spPr>
          <a:xfrm>
            <a:off x="961378" y="3156062"/>
            <a:ext cx="124619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НИР</a:t>
            </a:r>
          </a:p>
        </p:txBody>
      </p:sp>
      <p:sp>
        <p:nvSpPr>
          <p:cNvPr id="148" name="TextBox 73">
            <a:extLst>
              <a:ext uri="{FF2B5EF4-FFF2-40B4-BE49-F238E27FC236}">
                <a16:creationId xmlns:a16="http://schemas.microsoft.com/office/drawing/2014/main" id="{3FF282ED-6DD6-4522-B93E-D725535C0D02}"/>
              </a:ext>
            </a:extLst>
          </p:cNvPr>
          <p:cNvSpPr txBox="1"/>
          <p:nvPr/>
        </p:nvSpPr>
        <p:spPr>
          <a:xfrm>
            <a:off x="961378" y="3838601"/>
            <a:ext cx="962671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</a:t>
            </a:r>
            <a:r>
              <a:rPr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9" name="Прямоугольник 100">
            <a:extLst>
              <a:ext uri="{FF2B5EF4-FFF2-40B4-BE49-F238E27FC236}">
                <a16:creationId xmlns:a16="http://schemas.microsoft.com/office/drawing/2014/main" id="{18662805-4521-4F0A-B004-DFDBA083E2E5}"/>
              </a:ext>
            </a:extLst>
          </p:cNvPr>
          <p:cNvSpPr txBox="1"/>
          <p:nvPr/>
        </p:nvSpPr>
        <p:spPr>
          <a:xfrm>
            <a:off x="961139" y="4379123"/>
            <a:ext cx="80451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лицо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TextBox 74">
            <a:extLst>
              <a:ext uri="{FF2B5EF4-FFF2-40B4-BE49-F238E27FC236}">
                <a16:creationId xmlns:a16="http://schemas.microsoft.com/office/drawing/2014/main" id="{7F4220CA-D932-49B6-91DB-01C4E60BDAFF}"/>
              </a:ext>
            </a:extLst>
          </p:cNvPr>
          <p:cNvSpPr txBox="1"/>
          <p:nvPr/>
        </p:nvSpPr>
        <p:spPr>
          <a:xfrm>
            <a:off x="3203094" y="3055231"/>
            <a:ext cx="1808966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Грант на НИОКР или коммерциализацию результатов НИОКР</a:t>
            </a:r>
          </a:p>
          <a:p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1" name="TextBox 77">
            <a:extLst>
              <a:ext uri="{FF2B5EF4-FFF2-40B4-BE49-F238E27FC236}">
                <a16:creationId xmlns:a16="http://schemas.microsoft.com/office/drawing/2014/main" id="{ECD86F98-50F1-443D-A6C7-9585D929B843}"/>
              </a:ext>
            </a:extLst>
          </p:cNvPr>
          <p:cNvSpPr txBox="1"/>
          <p:nvPr/>
        </p:nvSpPr>
        <p:spPr>
          <a:xfrm>
            <a:off x="3275101" y="3839268"/>
            <a:ext cx="2189125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</a:t>
            </a:r>
            <a:r>
              <a:rPr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</a:t>
            </a:r>
            <a:r>
              <a:rPr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млн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(на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этапах)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2" name="TextBox 97">
            <a:extLst>
              <a:ext uri="{FF2B5EF4-FFF2-40B4-BE49-F238E27FC236}">
                <a16:creationId xmlns:a16="http://schemas.microsoft.com/office/drawing/2014/main" id="{7DF1B3C0-0A1E-4F9A-89D7-D99F3BFB3CAA}"/>
              </a:ext>
            </a:extLst>
          </p:cNvPr>
          <p:cNvSpPr txBox="1"/>
          <p:nvPr/>
        </p:nvSpPr>
        <p:spPr>
          <a:xfrm>
            <a:off x="3256406" y="4243339"/>
            <a:ext cx="1672747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Софинансирование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со второго этапа 50% от суммы гранта</a:t>
            </a:r>
          </a:p>
          <a:p>
            <a: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" name="TextBox 75">
            <a:extLst>
              <a:ext uri="{FF2B5EF4-FFF2-40B4-BE49-F238E27FC236}">
                <a16:creationId xmlns:a16="http://schemas.microsoft.com/office/drawing/2014/main" id="{8750D6B9-85A3-4FA3-A1BC-06E1E4031B3A}"/>
              </a:ext>
            </a:extLst>
          </p:cNvPr>
          <p:cNvSpPr txBox="1"/>
          <p:nvPr/>
        </p:nvSpPr>
        <p:spPr>
          <a:xfrm>
            <a:off x="6488370" y="3141443"/>
            <a:ext cx="164080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Грант на НИОКР</a:t>
            </a:r>
          </a:p>
        </p:txBody>
      </p:sp>
      <p:sp>
        <p:nvSpPr>
          <p:cNvPr id="154" name="TextBox 78">
            <a:extLst>
              <a:ext uri="{FF2B5EF4-FFF2-40B4-BE49-F238E27FC236}">
                <a16:creationId xmlns:a16="http://schemas.microsoft.com/office/drawing/2014/main" id="{52798003-7429-438F-B813-C9228F2D5DD3}"/>
              </a:ext>
            </a:extLst>
          </p:cNvPr>
          <p:cNvSpPr txBox="1"/>
          <p:nvPr/>
        </p:nvSpPr>
        <p:spPr>
          <a:xfrm>
            <a:off x="6560243" y="3828135"/>
            <a:ext cx="960214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</a:t>
            </a:r>
            <a:r>
              <a:rPr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 </a:t>
            </a:r>
            <a:r>
              <a:rPr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млн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5" name="TextBox 82">
            <a:extLst>
              <a:ext uri="{FF2B5EF4-FFF2-40B4-BE49-F238E27FC236}">
                <a16:creationId xmlns:a16="http://schemas.microsoft.com/office/drawing/2014/main" id="{383793F8-54D2-4324-97C8-F82CD4A4BD0C}"/>
              </a:ext>
            </a:extLst>
          </p:cNvPr>
          <p:cNvSpPr txBox="1"/>
          <p:nvPr/>
        </p:nvSpPr>
        <p:spPr>
          <a:xfrm>
            <a:off x="6536317" y="4332954"/>
            <a:ext cx="164080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600"/>
              </a:spcBef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Софинансирование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от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30% </a:t>
            </a:r>
            <a:r>
              <a:rPr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50% </a:t>
            </a:r>
            <a:r>
              <a:rPr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от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суммы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гранта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6" name="TextBox 76">
            <a:extLst>
              <a:ext uri="{FF2B5EF4-FFF2-40B4-BE49-F238E27FC236}">
                <a16:creationId xmlns:a16="http://schemas.microsoft.com/office/drawing/2014/main" id="{AA5C08BD-2A5A-4C24-B1EC-959E863CA0E8}"/>
              </a:ext>
            </a:extLst>
          </p:cNvPr>
          <p:cNvSpPr txBox="1"/>
          <p:nvPr/>
        </p:nvSpPr>
        <p:spPr>
          <a:xfrm>
            <a:off x="9877802" y="3138679"/>
            <a:ext cx="1885308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Грант на коммерциализацию результатов НИОКР</a:t>
            </a:r>
          </a:p>
          <a:p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7" name="TextBox 79">
            <a:extLst>
              <a:ext uri="{FF2B5EF4-FFF2-40B4-BE49-F238E27FC236}">
                <a16:creationId xmlns:a16="http://schemas.microsoft.com/office/drawing/2014/main" id="{2B3C58AE-A312-4D29-9B89-51D13F264804}"/>
              </a:ext>
            </a:extLst>
          </p:cNvPr>
          <p:cNvSpPr txBox="1"/>
          <p:nvPr/>
        </p:nvSpPr>
        <p:spPr>
          <a:xfrm>
            <a:off x="9928679" y="3864799"/>
            <a:ext cx="960214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млн</a:t>
            </a:r>
          </a:p>
        </p:txBody>
      </p:sp>
      <p:sp>
        <p:nvSpPr>
          <p:cNvPr id="158" name="TextBox 83">
            <a:extLst>
              <a:ext uri="{FF2B5EF4-FFF2-40B4-BE49-F238E27FC236}">
                <a16:creationId xmlns:a16="http://schemas.microsoft.com/office/drawing/2014/main" id="{1A00850E-E1CE-4EA3-B98E-0CD0942C94DC}"/>
              </a:ext>
            </a:extLst>
          </p:cNvPr>
          <p:cNvSpPr txBox="1"/>
          <p:nvPr/>
        </p:nvSpPr>
        <p:spPr>
          <a:xfrm>
            <a:off x="9879803" y="4312440"/>
            <a:ext cx="165716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>
                <a:solidFill>
                  <a:schemeClr val="tx1">
                    <a:lumMod val="65000"/>
                    <a:lumOff val="35000"/>
                  </a:schemeClr>
                </a:solidFill>
              </a:rPr>
              <a:t>Софинансирование 100% от суммы гранта</a:t>
            </a:r>
          </a:p>
        </p:txBody>
      </p:sp>
      <p:sp>
        <p:nvSpPr>
          <p:cNvPr id="160" name="Google Shape;169;p5">
            <a:extLst>
              <a:ext uri="{FF2B5EF4-FFF2-40B4-BE49-F238E27FC236}">
                <a16:creationId xmlns:a16="http://schemas.microsoft.com/office/drawing/2014/main" id="{137DEF28-C312-4D7B-B63F-112AB717EB02}"/>
              </a:ext>
            </a:extLst>
          </p:cNvPr>
          <p:cNvSpPr/>
          <p:nvPr/>
        </p:nvSpPr>
        <p:spPr>
          <a:xfrm>
            <a:off x="920490" y="5159751"/>
            <a:ext cx="171825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0000"/>
              </a:buClr>
              <a:buSzPts val="1200"/>
            </a:pPr>
            <a:r>
              <a:rPr lang="ru-RU" sz="12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 ЗАЯВОК:</a:t>
            </a:r>
            <a:endParaRPr lang="ru-RU" sz="1200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9;p5">
            <a:extLst>
              <a:ext uri="{FF2B5EF4-FFF2-40B4-BE49-F238E27FC236}">
                <a16:creationId xmlns:a16="http://schemas.microsoft.com/office/drawing/2014/main" id="{400EB708-57F5-4D06-8CA7-CC2733A90797}"/>
              </a:ext>
            </a:extLst>
          </p:cNvPr>
          <p:cNvSpPr/>
          <p:nvPr/>
        </p:nvSpPr>
        <p:spPr>
          <a:xfrm>
            <a:off x="3168362" y="5183454"/>
            <a:ext cx="171825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0000"/>
              </a:buClr>
              <a:buSzPts val="1200"/>
            </a:pPr>
            <a:r>
              <a:rPr lang="ru-RU" sz="12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 ЗАЯВОК:</a:t>
            </a:r>
            <a:endParaRPr lang="ru-RU" sz="1200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Google Shape;169;p5">
            <a:extLst>
              <a:ext uri="{FF2B5EF4-FFF2-40B4-BE49-F238E27FC236}">
                <a16:creationId xmlns:a16="http://schemas.microsoft.com/office/drawing/2014/main" id="{4D1857DD-5D33-4679-A2A8-D2ACC6DB72A7}"/>
              </a:ext>
            </a:extLst>
          </p:cNvPr>
          <p:cNvSpPr/>
          <p:nvPr/>
        </p:nvSpPr>
        <p:spPr>
          <a:xfrm>
            <a:off x="6488370" y="5176474"/>
            <a:ext cx="171825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0000"/>
              </a:buClr>
              <a:buSzPts val="1200"/>
            </a:pPr>
            <a:r>
              <a:rPr lang="ru-RU" sz="12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 ЗАЯВОК:</a:t>
            </a:r>
            <a:endParaRPr lang="ru-RU" sz="1200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Google Shape;169;p5">
            <a:extLst>
              <a:ext uri="{FF2B5EF4-FFF2-40B4-BE49-F238E27FC236}">
                <a16:creationId xmlns:a16="http://schemas.microsoft.com/office/drawing/2014/main" id="{06FB65B7-79E1-4C71-A3C1-5A8AFC6BAD57}"/>
              </a:ext>
            </a:extLst>
          </p:cNvPr>
          <p:cNvSpPr/>
          <p:nvPr/>
        </p:nvSpPr>
        <p:spPr>
          <a:xfrm>
            <a:off x="9818709" y="5185870"/>
            <a:ext cx="171825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0000"/>
              </a:buClr>
              <a:buSzPts val="1200"/>
            </a:pPr>
            <a:r>
              <a:rPr lang="ru-RU" sz="12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 ЗАЯВОК:</a:t>
            </a:r>
            <a:endParaRPr lang="ru-RU" sz="1200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Прямоугольник 100">
            <a:extLst>
              <a:ext uri="{FF2B5EF4-FFF2-40B4-BE49-F238E27FC236}">
                <a16:creationId xmlns:a16="http://schemas.microsoft.com/office/drawing/2014/main" id="{DFE33A1B-ACC2-4230-9E97-32C2D168CC7D}"/>
              </a:ext>
            </a:extLst>
          </p:cNvPr>
          <p:cNvSpPr txBox="1"/>
          <p:nvPr/>
        </p:nvSpPr>
        <p:spPr>
          <a:xfrm>
            <a:off x="961138" y="5524937"/>
            <a:ext cx="1213437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года согласно объявлению конкурсов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Прямоугольник 100">
            <a:extLst>
              <a:ext uri="{FF2B5EF4-FFF2-40B4-BE49-F238E27FC236}">
                <a16:creationId xmlns:a16="http://schemas.microsoft.com/office/drawing/2014/main" id="{A54357FD-5A20-4318-8693-68E4F4CD824F}"/>
              </a:ext>
            </a:extLst>
          </p:cNvPr>
          <p:cNvSpPr txBox="1"/>
          <p:nvPr/>
        </p:nvSpPr>
        <p:spPr>
          <a:xfrm>
            <a:off x="3168362" y="5517232"/>
            <a:ext cx="1270288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года согласно объявлению конкурсов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Прямоугольник 100">
            <a:extLst>
              <a:ext uri="{FF2B5EF4-FFF2-40B4-BE49-F238E27FC236}">
                <a16:creationId xmlns:a16="http://schemas.microsoft.com/office/drawing/2014/main" id="{5FEF6FBB-086F-4032-BCA9-A7839D35F4D8}"/>
              </a:ext>
            </a:extLst>
          </p:cNvPr>
          <p:cNvSpPr txBox="1"/>
          <p:nvPr/>
        </p:nvSpPr>
        <p:spPr>
          <a:xfrm>
            <a:off x="6494028" y="5541198"/>
            <a:ext cx="1316472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года согласно объявлению конкурсов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Прямоугольник 100">
            <a:extLst>
              <a:ext uri="{FF2B5EF4-FFF2-40B4-BE49-F238E27FC236}">
                <a16:creationId xmlns:a16="http://schemas.microsoft.com/office/drawing/2014/main" id="{85CEB480-F746-4B26-B8D6-0B593A98C466}"/>
              </a:ext>
            </a:extLst>
          </p:cNvPr>
          <p:cNvSpPr txBox="1"/>
          <p:nvPr/>
        </p:nvSpPr>
        <p:spPr>
          <a:xfrm>
            <a:off x="9886550" y="5524938"/>
            <a:ext cx="1181500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года согласно объявлению конкурсов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4592" y="6356350"/>
            <a:ext cx="191344" cy="365125"/>
          </a:xfrm>
        </p:spPr>
        <p:txBody>
          <a:bodyPr/>
          <a:lstStyle/>
          <a:p>
            <a:fld id="{6ED9D7B6-5026-4BC9-9375-82BEDF5B663D}" type="slidenum">
              <a:rPr lang="ru-RU" sz="1800" smtClean="0"/>
              <a:t>3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43306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/>
              <a:t>Рекомендации по оформлению заявки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30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97" b="14810"/>
          <a:stretch/>
        </p:blipFill>
        <p:spPr>
          <a:xfrm>
            <a:off x="6096000" y="1628800"/>
            <a:ext cx="5832648" cy="3960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3444" b="14859"/>
          <a:stretch/>
        </p:blipFill>
        <p:spPr>
          <a:xfrm>
            <a:off x="119336" y="1628800"/>
            <a:ext cx="5688632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9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 smtClean="0"/>
              <a:t>Оформление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1" y="1052736"/>
            <a:ext cx="11041226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+mn-lt"/>
              </a:rPr>
              <a:t>Обязательным прикрепленным файлом к заявке является презентация проекта:</a:t>
            </a:r>
          </a:p>
          <a:p>
            <a:pPr marL="0" indent="0">
              <a:buNone/>
            </a:pPr>
            <a:endParaRPr lang="ru-RU" sz="28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+mn-lt"/>
              </a:rPr>
              <a:t>Подготовьте </a:t>
            </a:r>
            <a:r>
              <a:rPr lang="ru-RU" sz="2800" dirty="0">
                <a:latin typeface="+mn-lt"/>
              </a:rPr>
              <a:t>презентацию на основе именно своей заявки;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+mn-lt"/>
              </a:rPr>
              <a:t>Используйте при оформлении презентации больше демонстрационного материала, таблиц, схем, графиков;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+mn-lt"/>
              </a:rPr>
              <a:t>Выбирайте цвет и шрифт </a:t>
            </a:r>
            <a:r>
              <a:rPr lang="ru-RU" sz="2800" dirty="0" smtClean="0">
                <a:latin typeface="+mn-lt"/>
              </a:rPr>
              <a:t>в </a:t>
            </a:r>
            <a:r>
              <a:rPr lang="ru-RU" sz="2800" dirty="0">
                <a:latin typeface="+mn-lt"/>
              </a:rPr>
              <a:t>соответствии с установленными требованиями;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+mn-lt"/>
              </a:rPr>
              <a:t>Используйте для оформления презентации изображения и иллюстрации высокого качества;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+mn-lt"/>
              </a:rPr>
              <a:t>Проверьте ошибки и стиль</a:t>
            </a:r>
            <a:r>
              <a:rPr lang="ru-RU" sz="2800" dirty="0" smtClean="0">
                <a:latin typeface="+mn-lt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+mn-lt"/>
              </a:rPr>
              <a:t>Укажите, </a:t>
            </a:r>
            <a:r>
              <a:rPr lang="ru-RU" sz="2800" dirty="0">
                <a:latin typeface="+mn-lt"/>
              </a:rPr>
              <a:t>кому потенциально интересен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наличии, </a:t>
            </a:r>
            <a:r>
              <a:rPr lang="ru-RU" sz="2800" dirty="0" smtClean="0">
                <a:latin typeface="+mn-lt"/>
              </a:rPr>
              <a:t>продемонстрируйте </a:t>
            </a:r>
            <a:r>
              <a:rPr lang="ru-RU" sz="2800" dirty="0">
                <a:latin typeface="+mn-lt"/>
              </a:rPr>
              <a:t>имеющиеся намерения в виде письма от потенциальных </a:t>
            </a:r>
            <a:r>
              <a:rPr lang="ru-RU" sz="2800" dirty="0" smtClean="0">
                <a:latin typeface="+mn-lt"/>
              </a:rPr>
              <a:t>заказчиков</a:t>
            </a:r>
            <a:r>
              <a:rPr lang="ru-RU" sz="2800" dirty="0">
                <a:latin typeface="+mn-lt"/>
              </a:rPr>
              <a:t>;</a:t>
            </a:r>
            <a:endParaRPr lang="ru-RU" sz="28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+mn-lt"/>
              </a:rPr>
              <a:t>Сообщите </a:t>
            </a:r>
            <a:r>
              <a:rPr lang="ru-RU" sz="2800" dirty="0">
                <a:latin typeface="+mn-lt"/>
              </a:rPr>
              <a:t>о себе и своей команде, </a:t>
            </a:r>
            <a:r>
              <a:rPr lang="ru-RU" sz="2800" dirty="0" smtClean="0">
                <a:latin typeface="+mn-lt"/>
              </a:rPr>
              <a:t>представьте </a:t>
            </a:r>
            <a:r>
              <a:rPr lang="ru-RU" sz="2800" dirty="0">
                <a:latin typeface="+mn-lt"/>
              </a:rPr>
              <a:t>квалификацию и компетенции всех участников, </a:t>
            </a:r>
            <a:r>
              <a:rPr lang="ru-RU" sz="2800" dirty="0" smtClean="0">
                <a:latin typeface="+mn-lt"/>
              </a:rPr>
              <a:t>продемонстрируйте </a:t>
            </a:r>
            <a:r>
              <a:rPr lang="ru-RU" sz="2800" dirty="0">
                <a:latin typeface="+mn-lt"/>
              </a:rPr>
              <a:t>свою </a:t>
            </a:r>
            <a:r>
              <a:rPr lang="ru-RU" sz="2800" dirty="0" smtClean="0">
                <a:latin typeface="+mn-lt"/>
              </a:rPr>
              <a:t>мотивацию</a:t>
            </a:r>
            <a:r>
              <a:rPr lang="ru-RU" sz="2800" dirty="0">
                <a:latin typeface="+mn-lt"/>
              </a:rPr>
              <a:t>;</a:t>
            </a:r>
            <a:endParaRPr lang="ru-RU" sz="28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+mn-lt"/>
              </a:rPr>
              <a:t>Не </a:t>
            </a:r>
            <a:r>
              <a:rPr lang="ru-RU" sz="2800" dirty="0">
                <a:latin typeface="+mn-lt"/>
              </a:rPr>
              <a:t>забудьте указать свои контакты для связи и привлечения </a:t>
            </a:r>
            <a:r>
              <a:rPr lang="ru-RU" sz="2800" dirty="0" smtClean="0">
                <a:latin typeface="+mn-lt"/>
              </a:rPr>
              <a:t>партнеров, заинтересованных </a:t>
            </a:r>
            <a:r>
              <a:rPr lang="ru-RU" sz="2800" dirty="0">
                <a:latin typeface="+mn-lt"/>
              </a:rPr>
              <a:t>в Вашем проекте.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31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20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260648"/>
            <a:ext cx="5496611" cy="432048"/>
          </a:xfrm>
        </p:spPr>
        <p:txBody>
          <a:bodyPr/>
          <a:lstStyle/>
          <a:p>
            <a:r>
              <a:rPr lang="ru-RU" dirty="0" smtClean="0"/>
              <a:t>Таким образом: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1" y="1340768"/>
            <a:ext cx="6696743" cy="5328592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При оформлении заявки используйте рекомендации от организатора!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Название </a:t>
            </a:r>
            <a:r>
              <a:rPr lang="ru-RU" dirty="0">
                <a:latin typeface="+mn-lt"/>
              </a:rPr>
              <a:t>заявки должно отражать суть проекта </a:t>
            </a:r>
            <a:r>
              <a:rPr lang="ru-RU" dirty="0" smtClean="0">
                <a:latin typeface="+mn-lt"/>
              </a:rPr>
              <a:t>и начинаться с слова </a:t>
            </a:r>
            <a:r>
              <a:rPr lang="ru-RU" b="1" dirty="0" smtClean="0">
                <a:latin typeface="+mn-lt"/>
              </a:rPr>
              <a:t>«</a:t>
            </a:r>
            <a:r>
              <a:rPr lang="ru-RU" b="1" dirty="0">
                <a:latin typeface="+mn-lt"/>
              </a:rPr>
              <a:t>Разработка</a:t>
            </a:r>
            <a:r>
              <a:rPr lang="ru-RU" b="1" dirty="0" smtClean="0">
                <a:latin typeface="+mn-lt"/>
              </a:rPr>
              <a:t>….»</a:t>
            </a:r>
            <a:r>
              <a:rPr lang="ru-RU" dirty="0" smtClean="0">
                <a:latin typeface="+mn-lt"/>
              </a:rPr>
              <a:t>;</a:t>
            </a:r>
            <a:endParaRPr lang="ru-RU" dirty="0">
              <a:latin typeface="+mn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</a:rPr>
              <a:t>Заявка на сайте должна быть заполнена </a:t>
            </a:r>
            <a:r>
              <a:rPr lang="ru-RU" b="1" dirty="0" smtClean="0">
                <a:latin typeface="+mn-lt"/>
              </a:rPr>
              <a:t>КОРРЕКТНО</a:t>
            </a:r>
            <a:r>
              <a:rPr lang="ru-RU" dirty="0" smtClean="0">
                <a:latin typeface="+mn-lt"/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Не используйте сложные профессиональные термины, все должно быть понятно любому человеку;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Вычитайте в заявке текст и проверьте ошибки;</a:t>
            </a:r>
            <a:endParaRPr lang="ru-RU" dirty="0">
              <a:latin typeface="+mn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+mn-lt"/>
              </a:rPr>
              <a:t>Обязательно помните, что на </a:t>
            </a:r>
            <a:r>
              <a:rPr lang="ru-RU" b="1" dirty="0">
                <a:latin typeface="+mn-lt"/>
              </a:rPr>
              <a:t>полуфинале оценивается научная часть проекта, </a:t>
            </a:r>
            <a:r>
              <a:rPr lang="ru-RU" b="1" dirty="0" smtClean="0">
                <a:latin typeface="+mn-lt"/>
              </a:rPr>
              <a:t>а на </a:t>
            </a:r>
            <a:r>
              <a:rPr lang="ru-RU" b="1" dirty="0">
                <a:latin typeface="+mn-lt"/>
              </a:rPr>
              <a:t>финале – бизнес </a:t>
            </a:r>
            <a:r>
              <a:rPr lang="ru-RU" b="1" dirty="0" smtClean="0">
                <a:latin typeface="+mn-lt"/>
              </a:rPr>
              <a:t>составляющая</a:t>
            </a:r>
            <a:r>
              <a:rPr lang="ru-RU" dirty="0" smtClean="0">
                <a:latin typeface="+mn-lt"/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dirty="0">
              <a:latin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32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2459796"/>
            <a:ext cx="5054902" cy="3201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392" y="4797152"/>
            <a:ext cx="2450920" cy="688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6160" y="1628800"/>
            <a:ext cx="4406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Составляющие успеха «УМНИК»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91009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7896200" y="1772816"/>
            <a:ext cx="4176464" cy="36004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5100" b="1" dirty="0">
                <a:solidFill>
                  <a:prstClr val="black"/>
                </a:solidFill>
                <a:latin typeface="+mn-lt"/>
              </a:rPr>
              <a:t>Стрелкова Наталья Владимировна </a:t>
            </a:r>
            <a:endParaRPr lang="ru-RU" sz="5100" b="1" dirty="0" smtClean="0">
              <a:solidFill>
                <a:prstClr val="black"/>
              </a:solidFill>
              <a:latin typeface="+mn-lt"/>
            </a:endParaRPr>
          </a:p>
          <a:p>
            <a:pPr algn="ctr">
              <a:buNone/>
            </a:pPr>
            <a:r>
              <a:rPr lang="ru-RU" sz="4400" dirty="0">
                <a:solidFill>
                  <a:prstClr val="black"/>
                </a:solidFill>
                <a:latin typeface="+mn-lt"/>
              </a:rPr>
              <a:t>куратор по программам Фонда содействия инновациям в Самарской области, ГАУ «Центр инновационного развития и кластерных инициатив Самарской области»</a:t>
            </a:r>
          </a:p>
          <a:p>
            <a:pPr algn="ctr">
              <a:buFont typeface="Arial" pitchFamily="34" charset="0"/>
              <a:buNone/>
            </a:pPr>
            <a:r>
              <a:rPr lang="ru-RU" sz="4400" b="1" dirty="0" smtClean="0">
                <a:solidFill>
                  <a:prstClr val="black"/>
                </a:solidFill>
                <a:latin typeface="+mn-lt"/>
              </a:rPr>
              <a:t>Контакты</a:t>
            </a:r>
            <a:r>
              <a:rPr lang="ru-RU" sz="4400" b="1" dirty="0">
                <a:solidFill>
                  <a:prstClr val="black"/>
                </a:solidFill>
                <a:latin typeface="+mn-lt"/>
              </a:rPr>
              <a:t>: </a:t>
            </a:r>
          </a:p>
          <a:p>
            <a:pPr marL="0" indent="0" algn="ctr">
              <a:buNone/>
            </a:pPr>
            <a:r>
              <a:rPr lang="ru-RU" sz="4400" dirty="0">
                <a:latin typeface="+mn-lt"/>
              </a:rPr>
              <a:t>Тел.:+7(8482)93-00-93(добав.932)</a:t>
            </a:r>
          </a:p>
          <a:p>
            <a:pPr marL="0" indent="0" algn="ctr">
              <a:buNone/>
            </a:pPr>
            <a:r>
              <a:rPr lang="en-US" sz="4400" dirty="0">
                <a:latin typeface="+mn-lt"/>
              </a:rPr>
              <a:t>E-mail</a:t>
            </a:r>
            <a:r>
              <a:rPr lang="ru-RU" sz="4400" dirty="0">
                <a:latin typeface="+mn-lt"/>
              </a:rPr>
              <a:t>: </a:t>
            </a:r>
            <a:r>
              <a:rPr lang="en-US" sz="4400" dirty="0" err="1">
                <a:latin typeface="+mn-lt"/>
                <a:hlinkClick r:id="rId2"/>
              </a:rPr>
              <a:t>umnik</a:t>
            </a:r>
            <a:r>
              <a:rPr lang="ru-RU" sz="4400" dirty="0">
                <a:latin typeface="+mn-lt"/>
                <a:hlinkClick r:id="rId2"/>
              </a:rPr>
              <a:t>.</a:t>
            </a:r>
            <a:r>
              <a:rPr lang="en-US" sz="4400" dirty="0" err="1">
                <a:latin typeface="+mn-lt"/>
                <a:hlinkClick r:id="rId2"/>
              </a:rPr>
              <a:t>dolinatlt</a:t>
            </a:r>
            <a:r>
              <a:rPr lang="ru-RU" sz="4400" dirty="0">
                <a:latin typeface="+mn-lt"/>
                <a:hlinkClick r:id="rId2"/>
              </a:rPr>
              <a:t>@</a:t>
            </a:r>
            <a:r>
              <a:rPr lang="en-US" sz="4400" dirty="0">
                <a:latin typeface="+mn-lt"/>
                <a:hlinkClick r:id="rId2"/>
              </a:rPr>
              <a:t>mail</a:t>
            </a:r>
            <a:r>
              <a:rPr lang="ru-RU" sz="4400" dirty="0">
                <a:latin typeface="+mn-lt"/>
                <a:hlinkClick r:id="rId2"/>
              </a:rPr>
              <a:t>.</a:t>
            </a:r>
            <a:r>
              <a:rPr lang="en-US" sz="4400" dirty="0" err="1" smtClean="0">
                <a:latin typeface="+mn-lt"/>
                <a:hlinkClick r:id="rId2"/>
              </a:rPr>
              <a:t>ru</a:t>
            </a:r>
            <a:endParaRPr lang="ru-RU" sz="4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4400" dirty="0">
                <a:latin typeface="+mn-lt"/>
                <a:hlinkClick r:id="rId3"/>
              </a:rPr>
              <a:t>https://umnik.fasie.ru/samara</a:t>
            </a:r>
            <a:r>
              <a:rPr lang="en-US" sz="4400" dirty="0" smtClean="0">
                <a:latin typeface="+mn-lt"/>
                <a:hlinkClick r:id="rId3"/>
              </a:rPr>
              <a:t>/</a:t>
            </a:r>
            <a:endParaRPr lang="ru-RU" sz="4400" dirty="0" smtClean="0">
              <a:latin typeface="+mn-lt"/>
            </a:endParaRPr>
          </a:p>
          <a:p>
            <a:pPr marL="0" indent="0" algn="ctr">
              <a:buNone/>
            </a:pPr>
            <a:endParaRPr lang="en-US" sz="4400" dirty="0">
              <a:latin typeface="+mn-lt"/>
            </a:endParaRPr>
          </a:p>
          <a:p>
            <a:pPr marL="0" indent="0" algn="ctr">
              <a:buNone/>
            </a:pPr>
            <a:endParaRPr lang="ru-RU" sz="4400" dirty="0">
              <a:latin typeface="+mn-lt"/>
            </a:endParaRP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155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 smtClean="0"/>
              <a:t>Программа «УМНИК»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052736"/>
            <a:ext cx="11041227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Программа </a:t>
            </a:r>
            <a:r>
              <a:rPr lang="ru-RU" b="1" dirty="0">
                <a:latin typeface="+mn-lt"/>
              </a:rPr>
              <a:t>«УМНИК» </a:t>
            </a:r>
            <a:r>
              <a:rPr lang="ru-RU" dirty="0" smtClean="0">
                <a:latin typeface="+mn-lt"/>
              </a:rPr>
              <a:t>- </a:t>
            </a:r>
            <a:r>
              <a:rPr lang="ru-RU" dirty="0">
                <a:latin typeface="+mn-lt"/>
              </a:rPr>
              <a:t>эффективный инструмент привлечения государственного финансирования на реализацию инновационного технологического проекта. </a:t>
            </a:r>
          </a:p>
          <a:p>
            <a:pPr marL="0" indent="0">
              <a:buNone/>
            </a:pPr>
            <a:r>
              <a:rPr lang="ru-RU" dirty="0">
                <a:latin typeface="+mn-lt"/>
              </a:rPr>
              <a:t>Название программы </a:t>
            </a:r>
            <a:r>
              <a:rPr lang="ru-RU" b="1" dirty="0">
                <a:latin typeface="+mn-lt"/>
              </a:rPr>
              <a:t>«УМНИК» </a:t>
            </a:r>
            <a:r>
              <a:rPr lang="ru-RU" dirty="0">
                <a:latin typeface="+mn-lt"/>
              </a:rPr>
              <a:t>расшифровывается как </a:t>
            </a:r>
            <a:r>
              <a:rPr lang="ru-RU" b="1" i="1" dirty="0">
                <a:latin typeface="+mn-lt"/>
              </a:rPr>
              <a:t>Участник молодежного научно-инновационного конкурса.</a:t>
            </a:r>
          </a:p>
          <a:p>
            <a:pPr marL="0" indent="0">
              <a:buNone/>
            </a:pPr>
            <a:r>
              <a:rPr lang="ru-RU" dirty="0" smtClean="0">
                <a:latin typeface="+mn-lt"/>
              </a:rPr>
              <a:t>Финансовая </a:t>
            </a:r>
            <a:r>
              <a:rPr lang="ru-RU" dirty="0">
                <a:latin typeface="+mn-lt"/>
              </a:rPr>
              <a:t>поддержка предоставляется в виде безвозмездной и безвозвратной субсидии в денежной </a:t>
            </a:r>
            <a:r>
              <a:rPr lang="ru-RU" dirty="0" smtClean="0">
                <a:latin typeface="+mn-lt"/>
              </a:rPr>
              <a:t>форме, </a:t>
            </a:r>
            <a:r>
              <a:rPr lang="ru-RU" dirty="0">
                <a:latin typeface="+mn-lt"/>
              </a:rPr>
              <a:t>выделяемой на проведение НИР, заявителям, отобранным по результатам конкурсного </a:t>
            </a:r>
            <a:r>
              <a:rPr lang="ru-RU" dirty="0" smtClean="0">
                <a:latin typeface="+mn-lt"/>
              </a:rPr>
              <a:t>отбора.</a:t>
            </a:r>
            <a:endParaRPr lang="ru-RU" dirty="0">
              <a:latin typeface="+mn-lt"/>
            </a:endParaRPr>
          </a:p>
          <a:p>
            <a:pPr marL="0" indent="0">
              <a:buNone/>
            </a:pPr>
            <a:r>
              <a:rPr lang="ru-RU" dirty="0">
                <a:latin typeface="+mn-lt"/>
              </a:rPr>
              <a:t>Финансирование проектов реализуется в соответствии с договором о предоставлении гранта на выполнение НИР и оценку перспектив коммерческого использования результатов НИР в рамках реализации проекта.</a:t>
            </a: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Направления:</a:t>
            </a:r>
            <a:endParaRPr lang="ru-RU" b="1" dirty="0">
              <a:latin typeface="+mn-lt"/>
            </a:endParaRPr>
          </a:p>
          <a:p>
            <a:pPr lvl="0"/>
            <a:r>
              <a:rPr lang="ru-RU" dirty="0">
                <a:latin typeface="+mn-lt"/>
              </a:rPr>
              <a:t>Н1. Цифровые технологии;</a:t>
            </a:r>
          </a:p>
          <a:p>
            <a:pPr lvl="0"/>
            <a:r>
              <a:rPr lang="ru-RU" dirty="0">
                <a:latin typeface="+mn-lt"/>
              </a:rPr>
              <a:t>Н2. Медицина и технологии здоровьесбережения;</a:t>
            </a:r>
          </a:p>
          <a:p>
            <a:pPr lvl="0"/>
            <a:r>
              <a:rPr lang="ru-RU" dirty="0">
                <a:latin typeface="+mn-lt"/>
              </a:rPr>
              <a:t>Н3. Новые материалы и химические технологии;</a:t>
            </a:r>
          </a:p>
          <a:p>
            <a:pPr lvl="0"/>
            <a:r>
              <a:rPr lang="ru-RU" dirty="0">
                <a:latin typeface="+mn-lt"/>
              </a:rPr>
              <a:t>Н4. Новые приборы и интеллектуальные производственные технологии;</a:t>
            </a:r>
          </a:p>
          <a:p>
            <a:pPr lvl="0"/>
            <a:r>
              <a:rPr lang="ru-RU" dirty="0">
                <a:latin typeface="+mn-lt"/>
              </a:rPr>
              <a:t>Н5. Биотехнологии;</a:t>
            </a:r>
          </a:p>
          <a:p>
            <a:pPr lvl="0"/>
            <a:r>
              <a:rPr lang="ru-RU" dirty="0">
                <a:latin typeface="+mn-lt"/>
              </a:rPr>
              <a:t>Н6. Ресурсосберегающая энергетика</a:t>
            </a:r>
            <a:r>
              <a:rPr lang="ru-RU" dirty="0" smtClean="0">
                <a:latin typeface="+mn-lt"/>
              </a:rPr>
              <a:t>.</a:t>
            </a:r>
          </a:p>
          <a:p>
            <a:pPr marL="0" lvl="0" indent="0">
              <a:buNone/>
            </a:pPr>
            <a:endParaRPr lang="ru-RU" dirty="0" smtClean="0">
              <a:latin typeface="+mn-lt"/>
            </a:endParaRPr>
          </a:p>
          <a:p>
            <a:pPr marL="0" lvl="0" indent="0">
              <a:buNone/>
            </a:pPr>
            <a:r>
              <a:rPr lang="ru-RU" dirty="0" smtClean="0">
                <a:latin typeface="+mn-lt"/>
              </a:rPr>
              <a:t>В </a:t>
            </a:r>
            <a:r>
              <a:rPr lang="ru-RU" dirty="0">
                <a:latin typeface="+mn-lt"/>
              </a:rPr>
              <a:t>конкурсе могут принимать участие физические лица, являющиеся </a:t>
            </a:r>
            <a:r>
              <a:rPr lang="ru-RU" b="1" dirty="0">
                <a:latin typeface="+mn-lt"/>
              </a:rPr>
              <a:t>гражданами Российской Федерации</a:t>
            </a:r>
            <a:r>
              <a:rPr lang="ru-RU" dirty="0">
                <a:latin typeface="+mn-lt"/>
              </a:rPr>
              <a:t>, ранее не побеждавшие в п</a:t>
            </a:r>
            <a:r>
              <a:rPr lang="ru-RU" dirty="0" smtClean="0">
                <a:latin typeface="+mn-lt"/>
              </a:rPr>
              <a:t>рограмме «УМНИК», </a:t>
            </a:r>
            <a:r>
              <a:rPr lang="ru-RU" dirty="0">
                <a:latin typeface="+mn-lt"/>
              </a:rPr>
              <a:t>на момент подачи заявки </a:t>
            </a:r>
            <a:r>
              <a:rPr lang="ru-RU" b="1" dirty="0">
                <a:latin typeface="+mn-lt"/>
              </a:rPr>
              <a:t>в возрасте от 18 до 30 лет </a:t>
            </a:r>
            <a:r>
              <a:rPr lang="ru-RU" dirty="0">
                <a:latin typeface="+mn-lt"/>
              </a:rPr>
              <a:t>включительно. </a:t>
            </a:r>
            <a:endParaRPr lang="ru-RU" dirty="0" smtClean="0">
              <a:latin typeface="+mn-lt"/>
            </a:endParaRPr>
          </a:p>
          <a:p>
            <a:pPr marL="0" lvl="0" indent="0">
              <a:buNone/>
            </a:pPr>
            <a:r>
              <a:rPr lang="ru-RU" dirty="0" smtClean="0">
                <a:latin typeface="+mn-lt"/>
              </a:rPr>
              <a:t>Каждый </a:t>
            </a:r>
            <a:r>
              <a:rPr lang="ru-RU" dirty="0">
                <a:latin typeface="+mn-lt"/>
              </a:rPr>
              <a:t>проект подается и представляется одним физическим лицом, с которым </a:t>
            </a:r>
            <a:r>
              <a:rPr lang="ru-RU" dirty="0" smtClean="0">
                <a:latin typeface="+mn-lt"/>
              </a:rPr>
              <a:t>Фонд заключает </a:t>
            </a:r>
            <a:r>
              <a:rPr lang="ru-RU" dirty="0">
                <a:latin typeface="+mn-lt"/>
              </a:rPr>
              <a:t>договор в случае победы в конкурсе.</a:t>
            </a:r>
          </a:p>
          <a:p>
            <a:pPr marL="0" indent="0">
              <a:buNone/>
            </a:pPr>
            <a:endParaRPr lang="ru-RU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9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 smtClean="0"/>
              <a:t>Работа с системой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59" y="1052736"/>
            <a:ext cx="11041228" cy="554461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+mn-lt"/>
              </a:rPr>
              <a:t>Оформление и подача заявок производится в специализированной системе по адресу </a:t>
            </a:r>
            <a:r>
              <a:rPr lang="ru-RU" b="1" dirty="0" smtClean="0">
                <a:latin typeface="+mn-lt"/>
              </a:rPr>
              <a:t>umnik.fasie.ru</a:t>
            </a:r>
          </a:p>
          <a:p>
            <a:pPr marL="0" indent="0">
              <a:buNone/>
            </a:pPr>
            <a:endParaRPr lang="ru-RU" b="1" dirty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В Систему вносятся личные данные, технические сведения о проекте, описывается потенциал коммерциализации и прикрепляется презентация проекта.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Все разделы заявки в Системе должны быть заполнены. Наименование НИР должно начинаться со слова «Разработка» и предусматривать в своем составе упоминание потенциального объекта коммерциализации (продукта, услуги или технологии).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При подаче заявки производится выбор одного из аккредитованных Фондом мероприятий, в рамках которого заявителем планируется прохождение очного/заочного полуфинального отбора. Перечень аккредитованных мероприятий и сроки их проведения публикуются по адресу </a:t>
            </a:r>
            <a:r>
              <a:rPr lang="ru-RU" b="1" dirty="0">
                <a:latin typeface="+mn-lt"/>
              </a:rPr>
              <a:t>fasie.ru </a:t>
            </a:r>
            <a:r>
              <a:rPr lang="ru-RU" dirty="0">
                <a:latin typeface="+mn-lt"/>
              </a:rPr>
              <a:t>и в Системе.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Объем предоставляемого Фондом гранта составляет 500 000 рублей.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Гранты победителям Программы предоставляются единовременно на 2 этапа выполнения </a:t>
            </a:r>
            <a:r>
              <a:rPr lang="ru-RU" dirty="0" smtClean="0">
                <a:latin typeface="+mn-lt"/>
              </a:rPr>
              <a:t>работ в течение 1 года </a:t>
            </a:r>
            <a:r>
              <a:rPr lang="ru-RU" dirty="0">
                <a:latin typeface="+mn-lt"/>
              </a:rPr>
              <a:t>в соответствии с календарным планом, предусмотренным договором.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Перечисление средств гранта </a:t>
            </a:r>
            <a:r>
              <a:rPr lang="ru-RU" dirty="0" smtClean="0">
                <a:latin typeface="+mn-lt"/>
              </a:rPr>
              <a:t>победителю </a:t>
            </a:r>
            <a:r>
              <a:rPr lang="ru-RU" dirty="0">
                <a:latin typeface="+mn-lt"/>
              </a:rPr>
              <a:t>осуществляется на личный расчетный счет, открытый в кредитной организации</a:t>
            </a:r>
            <a:r>
              <a:rPr lang="ru-RU" dirty="0" smtClean="0">
                <a:latin typeface="+mn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Полученные средства гранта в случае их использования не по целевому назначению подлежат возврату в Фонд.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4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 smtClean="0"/>
              <a:t>Обязательства победителя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1" y="1124744"/>
            <a:ext cx="11113235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+mn-lt"/>
              </a:rPr>
              <a:t>По итогам выполнения Работ </a:t>
            </a:r>
            <a:r>
              <a:rPr lang="ru-RU" b="1" dirty="0" err="1">
                <a:latin typeface="+mn-lt"/>
              </a:rPr>
              <a:t>грантополучателем</a:t>
            </a:r>
            <a:r>
              <a:rPr lang="ru-RU" b="1" dirty="0">
                <a:latin typeface="+mn-lt"/>
              </a:rPr>
              <a:t> должны быть достигнуты следующие результаты: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подана </a:t>
            </a:r>
            <a:r>
              <a:rPr lang="ru-RU" dirty="0">
                <a:latin typeface="+mn-lt"/>
              </a:rPr>
              <a:t>заявка на регистрацию прав на результаты интеллектуальной деятельности </a:t>
            </a:r>
            <a:r>
              <a:rPr lang="ru-RU" dirty="0" smtClean="0">
                <a:latin typeface="+mn-lt"/>
              </a:rPr>
              <a:t>(РИД</a:t>
            </a:r>
            <a:r>
              <a:rPr lang="ru-RU" dirty="0">
                <a:latin typeface="+mn-lt"/>
              </a:rPr>
              <a:t>), созданные в рамках выполнения НИР;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разработан </a:t>
            </a:r>
            <a:r>
              <a:rPr lang="ru-RU" dirty="0">
                <a:latin typeface="+mn-lt"/>
              </a:rPr>
              <a:t>бизнес-план проекта;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пройдена </a:t>
            </a:r>
            <a:r>
              <a:rPr lang="ru-RU" dirty="0" err="1">
                <a:latin typeface="+mn-lt"/>
              </a:rPr>
              <a:t>преакселерационная</a:t>
            </a:r>
            <a:r>
              <a:rPr lang="ru-RU" dirty="0">
                <a:latin typeface="+mn-lt"/>
              </a:rPr>
              <a:t> программа на базе организации, аккредитованной Фондом на право осуществления </a:t>
            </a:r>
            <a:r>
              <a:rPr lang="ru-RU" dirty="0" err="1">
                <a:latin typeface="+mn-lt"/>
              </a:rPr>
              <a:t>преакселерационной</a:t>
            </a:r>
            <a:r>
              <a:rPr lang="ru-RU" dirty="0">
                <a:latin typeface="+mn-lt"/>
              </a:rPr>
              <a:t> деятельности в интересах </a:t>
            </a:r>
            <a:r>
              <a:rPr lang="ru-RU" dirty="0" smtClean="0">
                <a:latin typeface="+mn-lt"/>
              </a:rPr>
              <a:t>победителей </a:t>
            </a:r>
            <a:r>
              <a:rPr lang="ru-RU" dirty="0">
                <a:latin typeface="+mn-lt"/>
              </a:rPr>
              <a:t>программы «УМНИК», с целью проработки перспектив коммерческого использования результатов НИР;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разработана </a:t>
            </a:r>
            <a:r>
              <a:rPr lang="ru-RU" dirty="0">
                <a:latin typeface="+mn-lt"/>
              </a:rPr>
              <a:t>дорожная карта развития проекта.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9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 smtClean="0"/>
              <a:t>Этапы </a:t>
            </a:r>
            <a:r>
              <a:rPr lang="ru-RU" dirty="0"/>
              <a:t>рассмотрения заявок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124744"/>
            <a:ext cx="11113236" cy="56166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n-lt"/>
              </a:rPr>
              <a:t>П</a:t>
            </a:r>
            <a:r>
              <a:rPr lang="ru-RU" dirty="0" smtClean="0">
                <a:latin typeface="+mn-lt"/>
              </a:rPr>
              <a:t>роведение </a:t>
            </a:r>
            <a:r>
              <a:rPr lang="ru-RU" dirty="0">
                <a:latin typeface="+mn-lt"/>
              </a:rPr>
              <a:t>экспертизы на соответствие формальным требованиям Положения;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n-lt"/>
              </a:rPr>
              <a:t>П</a:t>
            </a:r>
            <a:r>
              <a:rPr lang="ru-RU" dirty="0" smtClean="0">
                <a:latin typeface="+mn-lt"/>
              </a:rPr>
              <a:t>роведение </a:t>
            </a:r>
            <a:r>
              <a:rPr lang="ru-RU" dirty="0">
                <a:latin typeface="+mn-lt"/>
              </a:rPr>
              <a:t>полуфинальной экспертизы;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n-lt"/>
              </a:rPr>
              <a:t>П</a:t>
            </a:r>
            <a:r>
              <a:rPr lang="ru-RU" dirty="0" smtClean="0">
                <a:latin typeface="+mn-lt"/>
              </a:rPr>
              <a:t>роведение </a:t>
            </a:r>
            <a:r>
              <a:rPr lang="ru-RU" dirty="0">
                <a:latin typeface="+mn-lt"/>
              </a:rPr>
              <a:t>обезличенной экспертизы;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n-lt"/>
              </a:rPr>
              <a:t>Р</a:t>
            </a:r>
            <a:r>
              <a:rPr lang="ru-RU" dirty="0" smtClean="0">
                <a:latin typeface="+mn-lt"/>
              </a:rPr>
              <a:t>ассмотрение </a:t>
            </a:r>
            <a:r>
              <a:rPr lang="ru-RU" dirty="0">
                <a:latin typeface="+mn-lt"/>
              </a:rPr>
              <a:t>заявок экспертным </a:t>
            </a:r>
            <a:r>
              <a:rPr lang="ru-RU" dirty="0" smtClean="0">
                <a:latin typeface="+mn-lt"/>
              </a:rPr>
              <a:t>жюри на финальном отборе;</a:t>
            </a:r>
            <a:endParaRPr lang="ru-RU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n-lt"/>
              </a:rPr>
              <a:t>Р</a:t>
            </a:r>
            <a:r>
              <a:rPr lang="ru-RU" dirty="0" smtClean="0">
                <a:latin typeface="+mn-lt"/>
              </a:rPr>
              <a:t>ассмотрение </a:t>
            </a:r>
            <a:r>
              <a:rPr lang="ru-RU" dirty="0">
                <a:latin typeface="+mn-lt"/>
              </a:rPr>
              <a:t>заявок экспертным советом Фонда;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n-lt"/>
              </a:rPr>
              <a:t>Р</a:t>
            </a:r>
            <a:r>
              <a:rPr lang="ru-RU" dirty="0" smtClean="0">
                <a:latin typeface="+mn-lt"/>
              </a:rPr>
              <a:t>ассмотрение </a:t>
            </a:r>
            <a:r>
              <a:rPr lang="ru-RU" dirty="0">
                <a:latin typeface="+mn-lt"/>
              </a:rPr>
              <a:t>заявок конкурсной комиссией Фонда;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n-lt"/>
              </a:rPr>
              <a:t>У</a:t>
            </a:r>
            <a:r>
              <a:rPr lang="ru-RU" dirty="0" smtClean="0">
                <a:latin typeface="+mn-lt"/>
              </a:rPr>
              <a:t>тверждение </a:t>
            </a:r>
            <a:r>
              <a:rPr lang="ru-RU" dirty="0">
                <a:latin typeface="+mn-lt"/>
              </a:rPr>
              <a:t>итогов конкурса дирекцией Фонда.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9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 smtClean="0"/>
              <a:t>Порядок отбора заявок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3" y="1196752"/>
            <a:ext cx="11185243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+mn-lt"/>
              </a:rPr>
              <a:t>Формальный отбор:</a:t>
            </a:r>
            <a:endParaRPr lang="ru-RU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осуществляется </a:t>
            </a:r>
            <a:r>
              <a:rPr lang="ru-RU" dirty="0">
                <a:latin typeface="+mn-lt"/>
              </a:rPr>
              <a:t>после подачи заявки в Системе на одно из аккредитованных Фондом мероприятий;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после </a:t>
            </a:r>
            <a:r>
              <a:rPr lang="ru-RU" dirty="0">
                <a:latin typeface="+mn-lt"/>
              </a:rPr>
              <a:t>окончания срока приема заявок региональный представитель Фонда или куратор Программы в организации, проводящей отбор (далее – Представитель), осуществляет проверку поданных заявок по формальным признакам. Заявки, не соответствующие </a:t>
            </a:r>
            <a:r>
              <a:rPr lang="ru-RU" dirty="0" smtClean="0">
                <a:latin typeface="+mn-lt"/>
              </a:rPr>
              <a:t>им, </a:t>
            </a:r>
            <a:r>
              <a:rPr lang="ru-RU" dirty="0">
                <a:latin typeface="+mn-lt"/>
              </a:rPr>
              <a:t>снимаются с дальнейшего рассмотрения;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заявки</a:t>
            </a:r>
            <a:r>
              <a:rPr lang="ru-RU" dirty="0">
                <a:latin typeface="+mn-lt"/>
              </a:rPr>
              <a:t>, прошедшие отбор по формальным признакам, допускаются для дальнейшего рассмотрения.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15947" cy="432048"/>
          </a:xfrm>
        </p:spPr>
        <p:txBody>
          <a:bodyPr/>
          <a:lstStyle/>
          <a:p>
            <a:r>
              <a:rPr lang="ru-RU" dirty="0"/>
              <a:t>Порядок отбора заявок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59" y="1196752"/>
            <a:ext cx="11041228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atin typeface="+mn-lt"/>
              </a:rPr>
              <a:t>Полуфинальный отбор:</a:t>
            </a:r>
            <a:endParaRPr lang="ru-RU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осуществляется </a:t>
            </a:r>
            <a:r>
              <a:rPr lang="ru-RU" dirty="0">
                <a:latin typeface="+mn-lt"/>
              </a:rPr>
              <a:t>в очном/заочном формате на базе аккредитованных Фондом полуфинальных площадок;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оценка </a:t>
            </a:r>
            <a:r>
              <a:rPr lang="ru-RU" dirty="0">
                <a:latin typeface="+mn-lt"/>
              </a:rPr>
              <a:t>заявки проводится экспертами аккредитованной полуфинальной площадки по критерию «Научно-технический уровень продукта, лежащего в основе проекта</a:t>
            </a:r>
            <a:r>
              <a:rPr lang="ru-RU" dirty="0" smtClean="0">
                <a:latin typeface="+mn-lt"/>
              </a:rPr>
              <a:t>»;</a:t>
            </a:r>
            <a:endParaRPr lang="ru-RU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по </a:t>
            </a:r>
            <a:r>
              <a:rPr lang="ru-RU" dirty="0">
                <a:latin typeface="+mn-lt"/>
              </a:rPr>
              <a:t>результатам экспертной оценки в Системе заявителям выставляются рейтинговые баллы, и определяется перечень заявок, рекомендуемых для дальнейшего рассмотрения.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9305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3548</Words>
  <Application>Microsoft Office PowerPoint</Application>
  <PresentationFormat>Широкоэкранный</PresentationFormat>
  <Paragraphs>386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Quattrocento Sans</vt:lpstr>
      <vt:lpstr>Tahoma</vt:lpstr>
      <vt:lpstr>Times New Roman</vt:lpstr>
      <vt:lpstr>Wingdings</vt:lpstr>
      <vt:lpstr>1_Тема Office</vt:lpstr>
      <vt:lpstr>Тема Office</vt:lpstr>
      <vt:lpstr>Программа «УМНИК-2022»</vt:lpstr>
      <vt:lpstr>Фонд содействия инновациям</vt:lpstr>
      <vt:lpstr>Основные программы </vt:lpstr>
      <vt:lpstr>Программа «УМНИК»</vt:lpstr>
      <vt:lpstr>Работа с системой</vt:lpstr>
      <vt:lpstr>Обязательства победителя</vt:lpstr>
      <vt:lpstr>Этапы рассмотрения заявок</vt:lpstr>
      <vt:lpstr>Порядок отбора заявок</vt:lpstr>
      <vt:lpstr>Порядок отбора заявок</vt:lpstr>
      <vt:lpstr>Порядок отбора заявок</vt:lpstr>
      <vt:lpstr>Критерий «Научно-технический уровень продукта, лежащего в основе проекта»</vt:lpstr>
      <vt:lpstr>Проведение финального отбора</vt:lpstr>
      <vt:lpstr>Критерий «Перспективы коммерциализации проекта» </vt:lpstr>
      <vt:lpstr>Критерий «Квалификация заявителя»</vt:lpstr>
      <vt:lpstr>«УМНИК-Самарская область 2022»</vt:lpstr>
      <vt:lpstr>Разделы заявки «УМНИК»</vt:lpstr>
      <vt:lpstr>Рекомендации по оформлению заявки</vt:lpstr>
      <vt:lpstr>Рекомендации по оформлению заявки</vt:lpstr>
      <vt:lpstr>Рекомендации по оформлению заявки</vt:lpstr>
      <vt:lpstr>Рекомендации по оформлению заявки</vt:lpstr>
      <vt:lpstr>Рекомендации по оформлению заявки</vt:lpstr>
      <vt:lpstr>Рекомендации по оформлению заявки</vt:lpstr>
      <vt:lpstr>Рекомендации по оформлению заявки</vt:lpstr>
      <vt:lpstr>Рекомендации по оформлению заявки</vt:lpstr>
      <vt:lpstr>Рекомендации по оформлению заявки</vt:lpstr>
      <vt:lpstr>Рекомендации по оформлению заявки</vt:lpstr>
      <vt:lpstr>Рекомендации по оформлению заявки</vt:lpstr>
      <vt:lpstr>Рекомендации по оформлению заявки</vt:lpstr>
      <vt:lpstr>Рекомендации по оформлению заявки</vt:lpstr>
      <vt:lpstr>Рекомендации по оформлению заявки</vt:lpstr>
      <vt:lpstr>Оформление презентации</vt:lpstr>
      <vt:lpstr>Таким образом: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УМНИК</dc:title>
  <dc:creator>user</dc:creator>
  <cp:lastModifiedBy>Наталья Стрелкова</cp:lastModifiedBy>
  <cp:revision>106</cp:revision>
  <dcterms:created xsi:type="dcterms:W3CDTF">2019-08-20T07:22:50Z</dcterms:created>
  <dcterms:modified xsi:type="dcterms:W3CDTF">2022-09-01T08:19:32Z</dcterms:modified>
</cp:coreProperties>
</file>