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5" r:id="rId2"/>
  </p:sldMasterIdLst>
  <p:notesMasterIdLst>
    <p:notesMasterId r:id="rId15"/>
  </p:notesMasterIdLst>
  <p:handoutMasterIdLst>
    <p:handoutMasterId r:id="rId16"/>
  </p:handoutMasterIdLst>
  <p:sldIdLst>
    <p:sldId id="256" r:id="rId3"/>
    <p:sldId id="269" r:id="rId4"/>
    <p:sldId id="270" r:id="rId5"/>
    <p:sldId id="275" r:id="rId6"/>
    <p:sldId id="274" r:id="rId7"/>
    <p:sldId id="273" r:id="rId8"/>
    <p:sldId id="272" r:id="rId9"/>
    <p:sldId id="271" r:id="rId10"/>
    <p:sldId id="277" r:id="rId11"/>
    <p:sldId id="276" r:id="rId12"/>
    <p:sldId id="278" r:id="rId13"/>
    <p:sldId id="25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EF"/>
    <a:srgbClr val="5E3D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1" autoAdjust="0"/>
    <p:restoredTop sz="94643" autoAdjust="0"/>
  </p:normalViewPr>
  <p:slideViewPr>
    <p:cSldViewPr>
      <p:cViewPr varScale="1">
        <p:scale>
          <a:sx n="123" d="100"/>
          <a:sy n="123" d="100"/>
        </p:scale>
        <p:origin x="21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967592-B37D-4A7B-92D2-7F0A7EB4C5C1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485CE7-35A6-458B-9242-C348FC5321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964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747F5-6EFA-4EC4-B6C6-B391083C0A4E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F9586-D0AE-4714-9600-B5596362A0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687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Y:\Отдел ИК и СМ\Овчинников\ФОНД 2 - ЦВП\- БРЕНДБУК\Для-презентации-3.png"/>
          <p:cNvPicPr>
            <a:picLocks noChangeAspect="1" noChangeArrowheads="1"/>
          </p:cNvPicPr>
          <p:nvPr userDrawn="1"/>
        </p:nvPicPr>
        <p:blipFill>
          <a:blip r:embed="rId2" cstate="print"/>
          <a:srcRect l="9335" r="290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59832" y="2276872"/>
            <a:ext cx="5544616" cy="1080120"/>
          </a:xfrm>
        </p:spPr>
        <p:txBody>
          <a:bodyPr/>
          <a:lstStyle>
            <a:lvl1pPr>
              <a:defRPr sz="28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0" y="3717032"/>
            <a:ext cx="9144000" cy="504056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3059832" y="3789040"/>
            <a:ext cx="3600400" cy="360040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Место проведения</a:t>
            </a:r>
            <a:endParaRPr lang="ru-RU" dirty="0"/>
          </a:p>
        </p:txBody>
      </p:sp>
      <p:pic>
        <p:nvPicPr>
          <p:cNvPr id="3077" name="Picture 5" descr="Y:\Отдел ИК и СМ\Овчинников\ФОНД 2 - ЦВП\- БРЕНДБУК\Для-презентации-2-1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132856"/>
            <a:ext cx="2443908" cy="1440160"/>
          </a:xfrm>
          <a:prstGeom prst="rect">
            <a:avLst/>
          </a:prstGeom>
          <a:noFill/>
        </p:spPr>
      </p:pic>
      <p:cxnSp>
        <p:nvCxnSpPr>
          <p:cNvPr id="22" name="Прямая соединительная линия 21"/>
          <p:cNvCxnSpPr/>
          <p:nvPr userDrawn="1"/>
        </p:nvCxnSpPr>
        <p:spPr>
          <a:xfrm>
            <a:off x="2915816" y="2276872"/>
            <a:ext cx="0" cy="108012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6" name="Picture 4" descr="Y:\Отдел ИК и СМ\Овчинников\ФОНД 2 - ЦВП\- БРЕНДБУК\Для-презентации-4.png"/>
          <p:cNvPicPr>
            <a:picLocks noChangeAspect="1" noChangeArrowheads="1"/>
          </p:cNvPicPr>
          <p:nvPr userDrawn="1"/>
        </p:nvPicPr>
        <p:blipFill>
          <a:blip r:embed="rId4" cstate="print"/>
          <a:srcRect r="32306" b="17040"/>
          <a:stretch>
            <a:fillRect/>
          </a:stretch>
        </p:blipFill>
        <p:spPr bwMode="auto">
          <a:xfrm>
            <a:off x="5220072" y="2780928"/>
            <a:ext cx="3923928" cy="4077072"/>
          </a:xfrm>
          <a:prstGeom prst="rect">
            <a:avLst/>
          </a:prstGeom>
          <a:noFill/>
        </p:spPr>
      </p:pic>
      <p:sp>
        <p:nvSpPr>
          <p:cNvPr id="25" name="Дата 3"/>
          <p:cNvSpPr>
            <a:spLocks noGrp="1"/>
          </p:cNvSpPr>
          <p:nvPr>
            <p:ph type="dt" sz="half" idx="2"/>
          </p:nvPr>
        </p:nvSpPr>
        <p:spPr>
          <a:xfrm>
            <a:off x="467544" y="3789040"/>
            <a:ext cx="15841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fld id="{4F239E58-EE24-4863-BED4-D747BEE77A1B}" type="datetime1">
              <a:rPr lang="ru-RU" smtClean="0"/>
              <a:pPr/>
              <a:t>11.05.2022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Горизонта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Y:\Отдел ИК и СМ\Овчинников\ФОНД 2 - ЦВП\- БРЕНДБУК\Для-презентации-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942975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 userDrawn="1"/>
        </p:nvSpPr>
        <p:spPr>
          <a:xfrm>
            <a:off x="0" y="260648"/>
            <a:ext cx="4211960" cy="432048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532440" y="6309320"/>
            <a:ext cx="611560" cy="432048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896" cy="4824536"/>
          </a:xfr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07504" y="6309320"/>
            <a:ext cx="1224136" cy="432048"/>
          </a:xfrm>
        </p:spPr>
        <p:txBody>
          <a:bodyPr/>
          <a:lstStyle>
            <a:lvl1pPr>
              <a:defRPr sz="1400" b="1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fld id="{9E487C9F-BD98-468E-AB74-D4582B3B478C}" type="datetime1">
              <a:rPr lang="ru-RU" smtClean="0"/>
              <a:pPr/>
              <a:t>11.05.2022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32440" y="6309320"/>
            <a:ext cx="576064" cy="432048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fld id="{637F723A-77FC-40A0-B1B0-9768910C67E5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1" name="Picture 3" descr="Y:\Отдел ИК и СМ\Овчинников\ФОНД 2 - ЦВП\- БРЕНДБУК\Для-презентации-2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76495" y="188640"/>
            <a:ext cx="1267505" cy="66441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Вертика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Y:\Отдел ИК и СМ\Овчинников\ФОНД 2 - ЦВП\- БРЕНДБУК\Для-презентации-1-1-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9632" cy="6858000"/>
          </a:xfrm>
          <a:prstGeom prst="rect">
            <a:avLst/>
          </a:prstGeom>
          <a:noFill/>
        </p:spPr>
      </p:pic>
      <p:pic>
        <p:nvPicPr>
          <p:cNvPr id="2054" name="Picture 6" descr="Y:\Отдел ИК и СМ\Овчинников\ФОНД 2 - ЦВП\- БРЕНДБУК\Для-презентации-1-1-2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4368" y="0"/>
            <a:ext cx="1259632" cy="685800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 userDrawn="1"/>
        </p:nvSpPr>
        <p:spPr>
          <a:xfrm>
            <a:off x="0" y="260648"/>
            <a:ext cx="4211960" cy="432048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3" descr="Y:\Отдел ИК и СМ\Овчинников\ФОНД 2 - ЦВП\- БРЕНДБУК\Для-презентации-2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76495" y="188640"/>
            <a:ext cx="1267505" cy="664418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 userDrawn="1"/>
        </p:nvSpPr>
        <p:spPr>
          <a:xfrm>
            <a:off x="8532440" y="6309320"/>
            <a:ext cx="611560" cy="432048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764704"/>
            <a:ext cx="6624736" cy="5904656"/>
          </a:xfr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07504" y="6309320"/>
            <a:ext cx="1296144" cy="432048"/>
          </a:xfrm>
        </p:spPr>
        <p:txBody>
          <a:bodyPr/>
          <a:lstStyle>
            <a:lvl1pPr>
              <a:defRPr sz="1400" b="1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fld id="{F857E44E-A0FB-42A2-970A-D94DDDB3543D}" type="datetime1">
              <a:rPr lang="ru-RU" smtClean="0"/>
              <a:pPr/>
              <a:t>11.05.2022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32440" y="6309320"/>
            <a:ext cx="576064" cy="432048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fld id="{637F723A-77FC-40A0-B1B0-9768910C67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асибо за внимание!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Y:\Отдел ИК и СМ\Овчинников\ФОНД 2 - ЦВП\- БРЕНДБУК\Для-презентации-5.png"/>
          <p:cNvPicPr>
            <a:picLocks noChangeAspect="1" noChangeArrowheads="1"/>
          </p:cNvPicPr>
          <p:nvPr userDrawn="1"/>
        </p:nvPicPr>
        <p:blipFill>
          <a:blip r:embed="rId2" cstate="print"/>
          <a:srcRect l="3352" r="5582"/>
          <a:stretch>
            <a:fillRect/>
          </a:stretch>
        </p:blipFill>
        <p:spPr bwMode="auto">
          <a:xfrm>
            <a:off x="0" y="0"/>
            <a:ext cx="8819456" cy="6858000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 userDrawn="1"/>
        </p:nvSpPr>
        <p:spPr>
          <a:xfrm>
            <a:off x="3275856" y="0"/>
            <a:ext cx="5616624" cy="6858000"/>
          </a:xfrm>
          <a:prstGeom prst="rect">
            <a:avLst/>
          </a:prstGeom>
          <a:gradFill>
            <a:gsLst>
              <a:gs pos="100000">
                <a:schemeClr val="bg1"/>
              </a:gs>
              <a:gs pos="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6300192" y="18448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6012160" y="5445224"/>
            <a:ext cx="3131840" cy="432048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 userDrawn="1"/>
        </p:nvSpPr>
        <p:spPr>
          <a:xfrm>
            <a:off x="6156176" y="5445224"/>
            <a:ext cx="2987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Спасибо за внимание!</a:t>
            </a:r>
            <a:endParaRPr lang="ru-RU" sz="20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6" name="Picture 5" descr="Y:\Отдел ИК и СМ\Овчинников\ФОНД 2 - ЦВП\- БРЕНДБУК\Для-презентации-2-1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404664"/>
            <a:ext cx="2443908" cy="1440160"/>
          </a:xfrm>
          <a:prstGeom prst="rect">
            <a:avLst/>
          </a:prstGeom>
          <a:noFill/>
        </p:spPr>
      </p:pic>
      <p:sp>
        <p:nvSpPr>
          <p:cNvPr id="19" name="Текст 18"/>
          <p:cNvSpPr>
            <a:spLocks noGrp="1"/>
          </p:cNvSpPr>
          <p:nvPr>
            <p:ph type="body" sz="quarter" idx="11" hasCustomPrompt="1"/>
          </p:nvPr>
        </p:nvSpPr>
        <p:spPr>
          <a:xfrm>
            <a:off x="6516688" y="1989138"/>
            <a:ext cx="2159768" cy="3168054"/>
          </a:xfrm>
        </p:spPr>
        <p:txBody>
          <a:bodyPr>
            <a:normAutofit/>
          </a:bodyPr>
          <a:lstStyle>
            <a:lvl1pPr algn="ctr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ctr"/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Информация </a:t>
            </a:r>
          </a:p>
          <a:p>
            <a:pPr algn="ctr"/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 выступившем</a:t>
            </a:r>
          </a:p>
          <a:p>
            <a:pPr algn="ctr"/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сотруднике</a:t>
            </a:r>
            <a:endParaRPr lang="ru-RU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48264" y="6093296"/>
            <a:ext cx="1368152" cy="432048"/>
          </a:xfrm>
        </p:spPr>
        <p:txBody>
          <a:bodyPr/>
          <a:lstStyle>
            <a:lvl1pPr algn="ctr">
              <a:defRPr sz="1400" b="1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fld id="{5A8285E7-9AC7-4C9A-9CB5-201A5A7BCBBD}" type="datetime1">
              <a:rPr lang="ru-RU" smtClean="0"/>
              <a:pPr/>
              <a:t>11.05.2022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Y:\Отдел ИК и СМ\Овчинников\ФОНД 2 - ЦВП\- БРЕНДБУК\Для-презентации-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35" r="290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 userDrawn="1"/>
        </p:nvSpPr>
        <p:spPr>
          <a:xfrm>
            <a:off x="0" y="3716338"/>
            <a:ext cx="9144000" cy="504825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6" name="Picture 5" descr="Y:\Отдел ИК и СМ\Овчинников\ФОНД 2 - ЦВП\- БРЕНДБУК\Для-презентации-2-1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133600"/>
            <a:ext cx="2444750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2916238" y="2276475"/>
            <a:ext cx="0" cy="1081088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4" descr="Y:\Отдел ИК и СМ\Овчинников\ФОНД 2 - ЦВП\- БРЕНДБУК\Для-презентации-4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306" b="17039"/>
          <a:stretch>
            <a:fillRect/>
          </a:stretch>
        </p:blipFill>
        <p:spPr bwMode="auto">
          <a:xfrm>
            <a:off x="5219700" y="2781300"/>
            <a:ext cx="3924300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59832" y="2276872"/>
            <a:ext cx="5544616" cy="1080120"/>
          </a:xfrm>
        </p:spPr>
        <p:txBody>
          <a:bodyPr/>
          <a:lstStyle>
            <a:lvl1pPr>
              <a:defRPr sz="28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59832" y="3789040"/>
            <a:ext cx="3600400" cy="360040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>
          <a:xfrm>
            <a:off x="468313" y="3789363"/>
            <a:ext cx="1582737" cy="365125"/>
          </a:xfrm>
        </p:spPr>
        <p:txBody>
          <a:bodyPr/>
          <a:lstStyle>
            <a:lvl1pPr algn="l">
              <a:defRPr sz="18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C3BE95CC-1051-4A0F-93CC-3D947CF71B9D}" type="datetime1">
              <a:rPr lang="ru-RU">
                <a:solidFill>
                  <a:prstClr val="white"/>
                </a:solidFill>
              </a:rPr>
              <a:pPr>
                <a:defRPr/>
              </a:pPr>
              <a:t>11.05.2022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39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Горизонта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Y:\Отдел ИК и СМ\Овчинников\ФОНД 2 - ЦВП\- БРЕНДБУК\Для-презентации-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 userDrawn="1"/>
        </p:nvSpPr>
        <p:spPr>
          <a:xfrm>
            <a:off x="0" y="260350"/>
            <a:ext cx="4211638" cy="431800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8532813" y="6308725"/>
            <a:ext cx="611187" cy="433388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7" name="Picture 3" descr="Y:\Отдел ИК и СМ\Овчинников\ФОНД 2 - ЦВП\- БРЕНДБУК\Для-презентации-2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7175" y="188913"/>
            <a:ext cx="1266825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896" cy="4824536"/>
          </a:xfr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>
          <a:xfrm>
            <a:off x="107950" y="6308725"/>
            <a:ext cx="1223963" cy="433388"/>
          </a:xfrm>
        </p:spPr>
        <p:txBody>
          <a:bodyPr/>
          <a:lstStyle>
            <a:lvl1pPr>
              <a:defRPr sz="1400" b="1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CB6A9355-E394-4489-8F0A-E02E509B8524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8532813" y="6308725"/>
            <a:ext cx="576262" cy="43338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C665FE9-9BAC-4209-9A4E-1EDDC23E6687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001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Вертика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Y:\Отдел ИК и СМ\Овчинников\ФОНД 2 - ЦВП\- БРЕНДБУК\Для-презентации-1-1-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88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Y:\Отдел ИК и СМ\Овчинников\ФОНД 2 - ЦВП\- БРЕНДБУК\Для-презентации-1-1-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0"/>
            <a:ext cx="125888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 userDrawn="1"/>
        </p:nvSpPr>
        <p:spPr>
          <a:xfrm>
            <a:off x="0" y="260350"/>
            <a:ext cx="4211638" cy="431800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7" name="Picture 3" descr="Y:\Отдел ИК и СМ\Овчинников\ФОНД 2 - ЦВП\- БРЕНДБУК\Для-презентации-2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7175" y="188913"/>
            <a:ext cx="1266825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 userDrawn="1"/>
        </p:nvSpPr>
        <p:spPr>
          <a:xfrm>
            <a:off x="8532813" y="6308725"/>
            <a:ext cx="611187" cy="433388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764704"/>
            <a:ext cx="6624736" cy="5904656"/>
          </a:xfr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>
          <a:xfrm>
            <a:off x="107950" y="6308725"/>
            <a:ext cx="1295400" cy="433388"/>
          </a:xfrm>
        </p:spPr>
        <p:txBody>
          <a:bodyPr/>
          <a:lstStyle>
            <a:lvl1pPr>
              <a:defRPr sz="1400" b="1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F74F0BEA-E283-451E-B1C6-D3FCD1A77313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8532813" y="6308725"/>
            <a:ext cx="576262" cy="43338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9982AFA-EC6A-4DFD-90BA-F54A0A387A78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914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асибо за внимание!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Y:\Отдел ИК и СМ\Овчинников\ФОНД 2 - ЦВП\- БРЕНДБУК\Для-презентации-5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2" r="5582"/>
          <a:stretch>
            <a:fillRect/>
          </a:stretch>
        </p:blipFill>
        <p:spPr bwMode="auto">
          <a:xfrm>
            <a:off x="0" y="0"/>
            <a:ext cx="88201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 userDrawn="1"/>
        </p:nvSpPr>
        <p:spPr>
          <a:xfrm>
            <a:off x="3275856" y="0"/>
            <a:ext cx="5616624" cy="6858000"/>
          </a:xfrm>
          <a:prstGeom prst="rect">
            <a:avLst/>
          </a:prstGeom>
          <a:gradFill>
            <a:gsLst>
              <a:gs pos="100000">
                <a:schemeClr val="bg1"/>
              </a:gs>
              <a:gs pos="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TextBox 6"/>
          <p:cNvSpPr txBox="1">
            <a:spLocks noChangeArrowheads="1"/>
          </p:cNvSpPr>
          <p:nvPr userDrawn="1"/>
        </p:nvSpPr>
        <p:spPr bwMode="auto">
          <a:xfrm>
            <a:off x="6300788" y="1844675"/>
            <a:ext cx="25923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6011863" y="5445125"/>
            <a:ext cx="3132137" cy="431800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TextBox 8"/>
          <p:cNvSpPr txBox="1">
            <a:spLocks noChangeArrowheads="1"/>
          </p:cNvSpPr>
          <p:nvPr userDrawn="1"/>
        </p:nvSpPr>
        <p:spPr bwMode="auto">
          <a:xfrm>
            <a:off x="6156325" y="5445125"/>
            <a:ext cx="2987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>
                <a:solidFill>
                  <a:prstClr val="white"/>
                </a:solidFill>
                <a:latin typeface="Tahoma" pitchFamily="34" charset="0"/>
                <a:cs typeface="Tahoma" pitchFamily="34" charset="0"/>
              </a:rPr>
              <a:t>Спасибо за внимание!</a:t>
            </a:r>
          </a:p>
        </p:txBody>
      </p:sp>
      <p:pic>
        <p:nvPicPr>
          <p:cNvPr id="8" name="Picture 5" descr="Y:\Отдел ИК и СМ\Овчинников\ФОНД 2 - ЦВП\- БРЕНДБУК\Для-презентации-2-1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404813"/>
            <a:ext cx="2443162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Текст 18"/>
          <p:cNvSpPr>
            <a:spLocks noGrp="1"/>
          </p:cNvSpPr>
          <p:nvPr>
            <p:ph type="body" sz="quarter" idx="11"/>
          </p:nvPr>
        </p:nvSpPr>
        <p:spPr>
          <a:xfrm>
            <a:off x="6516688" y="1989138"/>
            <a:ext cx="2159768" cy="3168054"/>
          </a:xfrm>
        </p:spPr>
        <p:txBody>
          <a:bodyPr>
            <a:normAutofit/>
          </a:bodyPr>
          <a:lstStyle>
            <a:lvl1pPr algn="ctr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2"/>
          </p:nvPr>
        </p:nvSpPr>
        <p:spPr>
          <a:xfrm>
            <a:off x="6948488" y="6092825"/>
            <a:ext cx="1368425" cy="431800"/>
          </a:xfrm>
        </p:spPr>
        <p:txBody>
          <a:bodyPr/>
          <a:lstStyle>
            <a:lvl1pPr algn="ctr">
              <a:defRPr sz="1400" b="1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A2CC228-1825-432B-A739-69638EB184F8}" type="datetime1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11.05.2022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616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03544-6465-429D-A4C2-44932D95C8A1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162800" y="152400"/>
            <a:ext cx="1752600" cy="22860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3429000" y="6556375"/>
            <a:ext cx="2133600" cy="2444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635FA75-5329-4447-8B89-1CB926F47629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935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388843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412776"/>
            <a:ext cx="8064896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07504" y="6309320"/>
            <a:ext cx="10801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D8F53-F674-4B99-BFCB-5174CDC942CC}" type="datetime1">
              <a:rPr lang="ru-RU" smtClean="0"/>
              <a:pPr/>
              <a:t>11.05.2022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323850" y="260350"/>
            <a:ext cx="388778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9750" y="1412875"/>
            <a:ext cx="8064500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07950" y="6308725"/>
            <a:ext cx="10795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E862BE-0A34-49D1-AFC3-DA2A8FDEF9A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11.05.2022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967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15816" y="2204864"/>
            <a:ext cx="4824536" cy="1080120"/>
          </a:xfrm>
        </p:spPr>
        <p:txBody>
          <a:bodyPr/>
          <a:lstStyle/>
          <a:p>
            <a:pPr algn="ctr"/>
            <a:r>
              <a:rPr lang="ru-RU" sz="8000" dirty="0" smtClean="0"/>
              <a:t>УМНИК</a:t>
            </a:r>
            <a:r>
              <a:rPr lang="ru-RU" sz="6000" dirty="0" smtClean="0"/>
              <a:t> </a:t>
            </a:r>
            <a:endParaRPr lang="ru-RU" sz="6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32040" y="3789040"/>
            <a:ext cx="1440160" cy="365125"/>
          </a:xfrm>
        </p:spPr>
        <p:txBody>
          <a:bodyPr/>
          <a:lstStyle/>
          <a:p>
            <a:pPr algn="r"/>
            <a:r>
              <a:rPr lang="ru-RU" sz="2800" dirty="0" smtClean="0"/>
              <a:t>2022 </a:t>
            </a:r>
            <a:r>
              <a:rPr lang="ru-RU" sz="2800" dirty="0"/>
              <a:t>г.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60648"/>
            <a:ext cx="828092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«Название проекта»</a:t>
            </a:r>
            <a:br>
              <a:rPr lang="ru-RU" sz="2000" b="1" dirty="0"/>
            </a:br>
            <a:r>
              <a:rPr lang="ru-RU" sz="2000" dirty="0"/>
              <a:t>Направление: Н1– Информационные технологии; Н2 – Медицина будущего; Н3 – Современные материалы и технологии их создания; Н4 – Новые приборы и аппаратные комплексы; Н5 – Биотехнологии. </a:t>
            </a:r>
            <a:br>
              <a:rPr lang="ru-RU" sz="2000" dirty="0"/>
            </a:br>
            <a:r>
              <a:rPr lang="ru-RU" sz="2000" b="1" dirty="0"/>
              <a:t>(Выбрать одно из направлений)</a:t>
            </a:r>
          </a:p>
        </p:txBody>
      </p:sp>
      <p:sp>
        <p:nvSpPr>
          <p:cNvPr id="1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4509120"/>
            <a:ext cx="5616624" cy="216024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+mj-lt"/>
              </a:rPr>
              <a:t>ФИО студент, магистр, аспирант и т.п.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+mj-lt"/>
              </a:rPr>
              <a:t>Названия: </a:t>
            </a:r>
            <a:r>
              <a:rPr lang="ru-RU" sz="2400" dirty="0">
                <a:solidFill>
                  <a:schemeClr val="tx1"/>
                </a:solidFill>
                <a:latin typeface="+mj-lt"/>
              </a:rPr>
              <a:t>город, </a:t>
            </a:r>
            <a:r>
              <a:rPr lang="ru-RU" sz="2400" dirty="0" smtClean="0">
                <a:solidFill>
                  <a:schemeClr val="tx1"/>
                </a:solidFill>
                <a:latin typeface="+mj-lt"/>
              </a:rPr>
              <a:t>ВУЗ, предприятие и 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350"/>
            <a:ext cx="5508104" cy="431800"/>
          </a:xfrm>
          <a:solidFill>
            <a:srgbClr val="00AEEF"/>
          </a:solidFill>
        </p:spPr>
        <p:txBody>
          <a:bodyPr/>
          <a:lstStyle/>
          <a:p>
            <a:r>
              <a:rPr lang="ru-RU" dirty="0"/>
              <a:t>Партнеры, заинтересованные организации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Укажите кому потенциально интересен Ваш проект, кто готов оказать поддержку его развитию, кто готов предоставить дополнительные ресурсы (оборудование, финансы, помещение, комплектующие, образцы). При наличии продемонстрируйте имеющиеся намерения в виде письма от организации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665FE9-9BAC-4209-9A4E-1EDDC23E668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10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01620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350"/>
            <a:ext cx="4211638" cy="431800"/>
          </a:xfrm>
        </p:spPr>
        <p:txBody>
          <a:bodyPr/>
          <a:lstStyle/>
          <a:p>
            <a:r>
              <a:rPr lang="ru-RU" dirty="0" smtClean="0"/>
              <a:t>Команда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Расскажите о себе и своей команде, сообщите о компетенциях членов Вашей команды.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665FE9-9BAC-4209-9A4E-1EDDC23E668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11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013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 txBox="1">
            <a:spLocks/>
          </p:cNvSpPr>
          <p:nvPr/>
        </p:nvSpPr>
        <p:spPr>
          <a:xfrm>
            <a:off x="5148064" y="2132856"/>
            <a:ext cx="3816424" cy="204482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itchFamily="34" charset="0"/>
              <a:buNone/>
            </a:pPr>
            <a:r>
              <a:rPr lang="ru-RU" dirty="0" smtClean="0"/>
              <a:t>ФИО </a:t>
            </a:r>
          </a:p>
          <a:p>
            <a:pPr algn="ctr">
              <a:buFont typeface="Arial" pitchFamily="34" charset="0"/>
              <a:buNone/>
            </a:pPr>
            <a:r>
              <a:rPr lang="ru-RU" dirty="0" smtClean="0"/>
              <a:t>Контакты: </a:t>
            </a:r>
          </a:p>
          <a:p>
            <a:pPr algn="ctr">
              <a:buFont typeface="Arial" pitchFamily="34" charset="0"/>
              <a:buNone/>
            </a:pPr>
            <a:r>
              <a:rPr lang="ru-RU" dirty="0" smtClean="0"/>
              <a:t>Телефон сотовый;</a:t>
            </a:r>
          </a:p>
          <a:p>
            <a:pPr algn="ctr">
              <a:buFont typeface="Arial" pitchFamily="34" charset="0"/>
              <a:buNone/>
            </a:pPr>
            <a:r>
              <a:rPr lang="ru-RU" dirty="0" smtClean="0"/>
              <a:t>Электронная почта.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Структура презентации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665FE9-9BAC-4209-9A4E-1EDDC23E668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2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Text Box 3"/>
          <p:cNvSpPr txBox="1">
            <a:spLocks noGrp="1" noChangeArrowheads="1"/>
          </p:cNvSpPr>
          <p:nvPr>
            <p:ph idx="1"/>
          </p:nvPr>
        </p:nvSpPr>
        <p:spPr bwMode="auto">
          <a:xfrm>
            <a:off x="251520" y="1052736"/>
            <a:ext cx="8064896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603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9pPr>
          </a:lstStyle>
          <a:p>
            <a:pPr marL="514350" lvl="0" indent="-514350" eaLnBrk="1" fontAlgn="auto" hangingPunct="1">
              <a:spcAft>
                <a:spcPts val="0"/>
              </a:spcAft>
              <a:buFont typeface="+mj-lt"/>
              <a:buAutoNum type="arabicPeriod"/>
              <a:tabLst/>
            </a:pPr>
            <a:r>
              <a:rPr lang="ru-RU" sz="27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Актуальность идеи (проблематика)</a:t>
            </a:r>
          </a:p>
          <a:p>
            <a:pPr marL="514350" lvl="0" indent="-514350" eaLnBrk="1" fontAlgn="auto" hangingPunct="1">
              <a:spcAft>
                <a:spcPts val="0"/>
              </a:spcAft>
              <a:buFont typeface="+mj-lt"/>
              <a:buAutoNum type="arabicPeriod"/>
              <a:tabLst/>
            </a:pPr>
            <a:r>
              <a:rPr lang="ru-RU" sz="27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Предлагаемое решение </a:t>
            </a:r>
            <a:r>
              <a:rPr lang="ru-RU" sz="27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(конечный </a:t>
            </a:r>
            <a:r>
              <a:rPr lang="ru-RU" sz="27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продукт)</a:t>
            </a:r>
          </a:p>
          <a:p>
            <a:pPr marL="514350" lvl="0" indent="-514350" eaLnBrk="1" fontAlgn="auto" hangingPunct="1">
              <a:spcAft>
                <a:spcPts val="0"/>
              </a:spcAft>
              <a:buFont typeface="+mj-lt"/>
              <a:buAutoNum type="arabicPeriod"/>
              <a:tabLst/>
            </a:pPr>
            <a:r>
              <a:rPr lang="ru-RU" sz="27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Обоснование научной новизны проекта</a:t>
            </a:r>
          </a:p>
          <a:p>
            <a:pPr marL="514350" lvl="0" indent="-514350" eaLnBrk="1" fontAlgn="auto" hangingPunct="1">
              <a:spcAft>
                <a:spcPts val="0"/>
              </a:spcAft>
              <a:buFont typeface="+mj-lt"/>
              <a:buAutoNum type="arabicPeriod"/>
              <a:tabLst/>
            </a:pPr>
            <a:r>
              <a:rPr lang="ru-RU" sz="27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Техническая значимость (преимущества перед существующими аналогами)</a:t>
            </a:r>
          </a:p>
          <a:p>
            <a:pPr marL="514350" lvl="0" indent="-514350" eaLnBrk="1" fontAlgn="auto" hangingPunct="1">
              <a:spcAft>
                <a:spcPts val="0"/>
              </a:spcAft>
              <a:buFont typeface="+mj-lt"/>
              <a:buAutoNum type="arabicPeriod"/>
              <a:tabLst/>
            </a:pPr>
            <a:r>
              <a:rPr lang="ru-RU" sz="27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Перспектива коммерциализации результата НИОКР </a:t>
            </a:r>
            <a:r>
              <a:rPr lang="ru-RU" sz="27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(сферы </a:t>
            </a:r>
            <a:r>
              <a:rPr lang="ru-RU" sz="27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применения и конкретный потребитель)</a:t>
            </a:r>
          </a:p>
          <a:p>
            <a:pPr marL="514350" lvl="0" indent="-514350" eaLnBrk="1" fontAlgn="auto" hangingPunct="1">
              <a:spcAft>
                <a:spcPts val="0"/>
              </a:spcAft>
              <a:buFont typeface="+mj-lt"/>
              <a:buAutoNum type="arabicPeriod"/>
              <a:tabLst/>
            </a:pPr>
            <a:r>
              <a:rPr lang="ru-RU" sz="27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План реализации проекта </a:t>
            </a:r>
          </a:p>
          <a:p>
            <a:pPr marL="514350" lvl="0" indent="-514350" eaLnBrk="1" fontAlgn="auto" hangingPunct="1">
              <a:spcAft>
                <a:spcPts val="0"/>
              </a:spcAft>
              <a:buFont typeface="+mj-lt"/>
              <a:buAutoNum type="arabicPeriod"/>
              <a:tabLst/>
            </a:pPr>
            <a:r>
              <a:rPr lang="ru-RU" sz="27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Защита прав на интеллектуальную собственность</a:t>
            </a:r>
          </a:p>
          <a:p>
            <a:pPr marL="514350" lvl="0" indent="-514350" eaLnBrk="1" fontAlgn="auto" hangingPunct="1">
              <a:spcAft>
                <a:spcPts val="0"/>
              </a:spcAft>
              <a:buFont typeface="+mj-lt"/>
              <a:buAutoNum type="arabicPeriod"/>
              <a:tabLst/>
            </a:pPr>
            <a:r>
              <a:rPr lang="ru-RU" sz="27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Партнеры, заинтересованные </a:t>
            </a:r>
            <a:r>
              <a:rPr lang="ru-RU" sz="27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организации</a:t>
            </a:r>
          </a:p>
          <a:p>
            <a:pPr marL="514350" lvl="0" indent="-514350" eaLnBrk="1" fontAlgn="auto" hangingPunct="1">
              <a:spcAft>
                <a:spcPts val="0"/>
              </a:spcAft>
              <a:buFont typeface="+mj-lt"/>
              <a:buAutoNum type="arabicPeriod"/>
              <a:tabLst/>
            </a:pPr>
            <a:r>
              <a:rPr lang="ru-RU" sz="27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Команда проекта</a:t>
            </a:r>
            <a:endParaRPr lang="ru-RU" sz="27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076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350"/>
            <a:ext cx="4572000" cy="431800"/>
          </a:xfrm>
        </p:spPr>
        <p:txBody>
          <a:bodyPr/>
          <a:lstStyle/>
          <a:p>
            <a:r>
              <a:rPr lang="ru-RU" dirty="0"/>
              <a:t>Актуальность идеи (проблематика)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fontAlgn="auto" hangingPunct="1">
              <a:spcAft>
                <a:spcPts val="0"/>
              </a:spcAft>
            </a:pPr>
            <a:r>
              <a:rPr lang="ru-RU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Обозначьте наличие и уровень существующей проблемы, на решение которой направлена Ваша идея. Идея, сформулированная в проекте, должна иметь  значение для решения современных проблем и задач как в отдельном регионе, так и в России в целом</a:t>
            </a:r>
            <a:r>
              <a:rPr lang="ru-RU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.</a:t>
            </a:r>
            <a:endParaRPr lang="ru-RU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665FE9-9BAC-4209-9A4E-1EDDC23E668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3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15355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350"/>
            <a:ext cx="5436096" cy="431800"/>
          </a:xfrm>
          <a:solidFill>
            <a:srgbClr val="00AEEF"/>
          </a:solidFill>
        </p:spPr>
        <p:txBody>
          <a:bodyPr/>
          <a:lstStyle/>
          <a:p>
            <a:r>
              <a:rPr lang="ru-RU" dirty="0"/>
              <a:t>Предлагаемое решение (Конечный продукт)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fontAlgn="auto" hangingPunct="1">
              <a:spcAft>
                <a:spcPts val="0"/>
              </a:spcAft>
            </a:pPr>
            <a:r>
              <a:rPr lang="ru-RU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Дайте информацию по продукту, который Вы будете создавать и реализовывать. Используйте фотографии продукта и/или схемы, поясняющие ключевые инновационные моменты продукта.  Если есть возможность, во время выступления покажите лабораторный образец или макет</a:t>
            </a:r>
            <a:r>
              <a:rPr lang="ru-RU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.</a:t>
            </a:r>
            <a:endParaRPr lang="ru-RU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665FE9-9BAC-4209-9A4E-1EDDC23E668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4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37908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5112246" cy="431800"/>
          </a:xfrm>
          <a:solidFill>
            <a:srgbClr val="00AEEF"/>
          </a:solidFill>
        </p:spPr>
        <p:txBody>
          <a:bodyPr/>
          <a:lstStyle/>
          <a:p>
            <a:r>
              <a:rPr lang="ru-RU" dirty="0"/>
              <a:t>Обоснование научной новизны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Отразите научные исследования, в результате которых возникла идея, а также условия, необходимые для ее реализации. Поясните, имеете ли Вы доступ к оборудованию для проведения НИОКР, экспериментальную базу для проведения испытаний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665FE9-9BAC-4209-9A4E-1EDDC23E668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5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 (схемы, формулы)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47426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7884368" cy="720080"/>
          </a:xfrm>
          <a:solidFill>
            <a:srgbClr val="00AEEF"/>
          </a:solidFill>
        </p:spPr>
        <p:txBody>
          <a:bodyPr/>
          <a:lstStyle/>
          <a:p>
            <a:pPr algn="ctr"/>
            <a:r>
              <a:rPr lang="ru-RU" dirty="0"/>
              <a:t>Техническая значимость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ru-RU" dirty="0"/>
              <a:t>преимущества перед существующими аналогами)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Представьте сравнительный анализ Вашего продукта с существующими аналогичными способами решения проблемы, обозначьте Ваши преимущества и недостатки, отметьте  в чем проявляется решающее влияние Вашей идеи на современную технику и технологии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665FE9-9BAC-4209-9A4E-1EDDC23E668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6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 (таблицу)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20783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7956376" cy="720080"/>
          </a:xfrm>
          <a:solidFill>
            <a:srgbClr val="00AEEF"/>
          </a:solidFill>
        </p:spPr>
        <p:txBody>
          <a:bodyPr/>
          <a:lstStyle/>
          <a:p>
            <a:pPr algn="ctr"/>
            <a:r>
              <a:rPr lang="ru-RU" dirty="0" smtClean="0"/>
              <a:t>Перспективы </a:t>
            </a:r>
            <a:r>
              <a:rPr lang="ru-RU" dirty="0"/>
              <a:t>коммерциализации результата НИОКР (Сферы применения и конкретный потребитель)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7888" y="1196752"/>
            <a:ext cx="8064896" cy="4824536"/>
          </a:xfrm>
        </p:spPr>
        <p:txBody>
          <a:bodyPr/>
          <a:lstStyle/>
          <a:p>
            <a:r>
              <a:rPr lang="ru-RU" dirty="0"/>
              <a:t>Представьте результаты оценки рынка для создаваемого продукта. Обозначьте потенциального потребителя, наличие рисков коммерциализации и мер их снижения, наличие конкурентов, дайте информацию о ценах на Ваш продукт и на продукцию конкурентов, укажите себестоимость Вашего продукта, объем рынка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665FE9-9BAC-4209-9A4E-1EDDC23E668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7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 (фото)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38277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 реализации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Представьте план реализации идеи в конечный продукт, т.е. от начальной стадии (идеи) до готового продукта (работоспособной технологии) с указанием временных и финансовых затрат. Кратко обозначьте направление использования инвестиций.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665FE9-9BAC-4209-9A4E-1EDDC23E668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8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 (таблицу)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90184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350"/>
            <a:ext cx="6516216" cy="431800"/>
          </a:xfrm>
          <a:solidFill>
            <a:srgbClr val="00AEEF"/>
          </a:solidFill>
        </p:spPr>
        <p:txBody>
          <a:bodyPr/>
          <a:lstStyle/>
          <a:p>
            <a:r>
              <a:rPr lang="ru-RU" dirty="0"/>
              <a:t>Защита прав на интеллектуальную собственность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96752"/>
            <a:ext cx="8064896" cy="4824536"/>
          </a:xfrm>
        </p:spPr>
        <p:txBody>
          <a:bodyPr/>
          <a:lstStyle/>
          <a:p>
            <a:r>
              <a:rPr lang="ru-RU" dirty="0"/>
              <a:t>Обозначьте что необходимо защитить в Вашем проекте (патент </a:t>
            </a:r>
            <a:r>
              <a:rPr lang="ru-RU" dirty="0" smtClean="0"/>
              <a:t>на полезную </a:t>
            </a:r>
            <a:r>
              <a:rPr lang="ru-RU" dirty="0"/>
              <a:t>модель, </a:t>
            </a:r>
            <a:r>
              <a:rPr lang="ru-RU" dirty="0" smtClean="0"/>
              <a:t>изобретение; свидетельство на программу для ЭВМ). </a:t>
            </a:r>
            <a:r>
              <a:rPr lang="ru-RU" dirty="0"/>
              <a:t>На кого будут оформлены права на ИС. </a:t>
            </a:r>
            <a:endParaRPr lang="ru-RU" dirty="0" smtClean="0"/>
          </a:p>
          <a:p>
            <a:r>
              <a:rPr lang="ru-RU" dirty="0" smtClean="0"/>
              <a:t>Если </a:t>
            </a:r>
            <a:r>
              <a:rPr lang="ru-RU" dirty="0"/>
              <a:t>есть уже </a:t>
            </a:r>
            <a:r>
              <a:rPr lang="ru-RU" dirty="0" smtClean="0"/>
              <a:t>какие-либо документы, </a:t>
            </a:r>
            <a:r>
              <a:rPr lang="ru-RU" dirty="0"/>
              <a:t>подтверждающие Ваши права на ИС  - приведите на слайде.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665FE9-9BAC-4209-9A4E-1EDDC23E668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9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282488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2053</TotalTime>
  <Words>573</Words>
  <Application>Microsoft Office PowerPoint</Application>
  <PresentationFormat>Экран (4:3)</PresentationFormat>
  <Paragraphs>56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SimSun</vt:lpstr>
      <vt:lpstr>Arial</vt:lpstr>
      <vt:lpstr>Calibri</vt:lpstr>
      <vt:lpstr>Tahoma</vt:lpstr>
      <vt:lpstr>Тема Office</vt:lpstr>
      <vt:lpstr>3_Тема Office</vt:lpstr>
      <vt:lpstr>УМНИК </vt:lpstr>
      <vt:lpstr>Структура презентации</vt:lpstr>
      <vt:lpstr>Актуальность идеи (проблематика)</vt:lpstr>
      <vt:lpstr>Предлагаемое решение (Конечный продукт)</vt:lpstr>
      <vt:lpstr>Обоснование научной новизны проекта</vt:lpstr>
      <vt:lpstr>Техническая значимость  (преимущества перед существующими аналогами)</vt:lpstr>
      <vt:lpstr>Перспективы коммерциализации результата НИОКР (Сферы применения и конкретный потребитель)</vt:lpstr>
      <vt:lpstr>План реализации </vt:lpstr>
      <vt:lpstr>Защита прав на интеллектуальную собственность</vt:lpstr>
      <vt:lpstr>Партнеры, заинтересованные организации</vt:lpstr>
      <vt:lpstr>Команда проекта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Ovchinnikov</dc:creator>
  <cp:lastModifiedBy>Наталья Стрелкова</cp:lastModifiedBy>
  <cp:revision>152</cp:revision>
  <dcterms:created xsi:type="dcterms:W3CDTF">2016-05-06T08:59:45Z</dcterms:created>
  <dcterms:modified xsi:type="dcterms:W3CDTF">2022-05-11T13:39:16Z</dcterms:modified>
</cp:coreProperties>
</file>