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C9EA0-CB56-4010-A04B-87F9AE605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C90478-330C-4413-B48E-6B1FB0E4A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0BA767-DBB6-4ACE-9FD5-E8F47BD7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25E7-098E-4624-9247-143C23E257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413CC-6BCF-4C3F-B030-817EF03B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F18C5-68F6-458F-A542-79197230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7E8-1AD4-4009-91E1-A40D52A83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22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40998-64EB-49DE-9F86-DAB662C9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F56239-C4A9-4428-9F9D-EC00E751B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8F2D2A-A930-4FB1-9B8B-BB1313EA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25E7-098E-4624-9247-143C23E257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DE0FF-F9FB-491D-942B-0F684E2F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2BA2A-CF3C-4170-AF45-C9A6003E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7E8-1AD4-4009-91E1-A40D52A83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95C1F7-A1D8-4FEA-AC53-EF1D49B90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32517-D287-4844-9046-39025F56E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0932D-5047-4F3F-824F-056EA933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25E7-098E-4624-9247-143C23E257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63BA49-8087-4C05-BD95-86B0574A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7449C-44D7-4B98-A134-8E273604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7E8-1AD4-4009-91E1-A40D52A83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9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09744-60B5-45F1-A35C-BEFFDF21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3F27-67D9-47A7-97A7-9749DD2AC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BA3706-6192-41BE-A472-929BDDF7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25E7-098E-4624-9247-143C23E257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17384D-A9F9-4CE1-A8A4-F261F1AA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B2C9D7-2FB9-4F8C-B5B7-377C2FDE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7E8-1AD4-4009-91E1-A40D52A83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3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D98DF-B77C-49B0-B6DA-DFE43CA9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753380-71C8-46C3-A979-029430CDD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62E7D6-AAC1-4D28-9BBD-B63B9C8A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25E7-098E-4624-9247-143C23E257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6F95A-E511-4A80-9E46-A75F197B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1AB3B-A48B-48BA-AB2F-EF17F641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7E8-1AD4-4009-91E1-A40D52A83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1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3B64E-2686-4AAB-A1D7-079D7362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7D86E3-37DD-4289-A7F5-FF01C8EC0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098EA0-46CC-4620-BA15-3688E9B9A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9590B-CE05-452B-A766-CAABEFCE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25E7-098E-4624-9247-143C23E257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8ABA1E-D29C-44D5-993A-F88AE090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8B30D5-5802-4DE1-87BC-D4CAEF61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7E8-1AD4-4009-91E1-A40D52A83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7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94A8D-534B-45E6-B977-5FC25AC8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04CB26-4F2C-48F4-A17F-40D35E491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E98380-C0F9-414D-BEEF-AFBAFA99B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122028-A1A2-446F-8258-926F653FE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9A42EC-1829-450C-B51D-CB3A49584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3019EF-8E8A-4772-884B-9B2941149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25E7-098E-4624-9247-143C23E257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9508E7-2A5B-49F9-B916-C5A6B30BE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6A1606-ED83-4FC3-AAE9-8A2BC1CA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7E8-1AD4-4009-91E1-A40D52A83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6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59A13-515A-4DAD-A47A-77DA7CED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9C048A-77B3-4E9F-8AC8-1A4F2C54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25E7-098E-4624-9247-143C23E257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AE86F9-8B00-4120-BA80-F4DA2876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9F58C3-AA14-4E11-AA28-26E65C80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7E8-1AD4-4009-91E1-A40D52A83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5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1732D-B9AF-4DD8-A2F6-D623C5AA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25E7-098E-4624-9247-143C23E257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3E4A31-1D31-4EFB-93AD-2019B1E8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F510F2-8431-4DF3-8C66-E1C253C5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7E8-1AD4-4009-91E1-A40D52A83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4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55953-13BB-40DD-BCF7-0CEF23D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EB22AD-197B-485A-AC74-9449E6109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C2B646-1BD9-4F31-BE1B-32414FFB9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2D758-F7E6-49A9-B950-96AA9F70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25E7-098E-4624-9247-143C23E257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E50426-B225-4A0E-BBDA-76D7DD65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4CFECD-6531-4E86-9E96-6E1ACD2A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7E8-1AD4-4009-91E1-A40D52A83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1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54565-C7BB-4102-8711-95B8D18C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77BA5E-1CFB-41FA-80C5-8BD34B4BB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3772BE-66CC-43B4-86B1-468C6B0F0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62BD8C-D0B6-4B08-BE8F-97E6C57C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25E7-098E-4624-9247-143C23E257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B06C25-A21F-4D01-8411-8CD10A5C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8D70C9-6A20-4B09-8AF2-67803EF2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7E8-1AD4-4009-91E1-A40D52A83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3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CC6F2-109F-4399-A0F6-FB10B10D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FF8FF8-EA46-43D2-9B1C-2CB0F3A41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54E8F-8E24-4B33-9FF3-C60CD49DF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825E7-098E-4624-9247-143C23E257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94C78-C08D-48E4-B587-6BEC88BDB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72EE20-5FCB-4B7C-BD23-4F2DA8233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667E8-1AD4-4009-91E1-A40D52A83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7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tdtv.ru/127306-solnechnye-paneli-v-ogorode-kak-nemetskij-fermer-uvelichivaet-priby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al.ru/press-center/press-releases/rusal-podtverdil-bespretsedentno-nizkiy-uglerodnyy-sled-alyuminiya-allow-inerta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phyt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3511-DA8A-40B6-ABF7-00BBD5FD0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3D9356-A5D6-41C5-80FB-19A620084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1B8A7A-662A-4593-8260-4E67E90EB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86"/>
            <a:ext cx="12161250" cy="6875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058A48-54CB-4669-9C88-D2D1E7967248}"/>
              </a:ext>
            </a:extLst>
          </p:cNvPr>
          <p:cNvSpPr txBox="1"/>
          <p:nvPr/>
        </p:nvSpPr>
        <p:spPr>
          <a:xfrm>
            <a:off x="3576917" y="3420307"/>
            <a:ext cx="3451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16 ноября 2023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БЕНЧМАРКИ</a:t>
            </a:r>
          </a:p>
        </p:txBody>
      </p:sp>
    </p:spTree>
    <p:extLst>
      <p:ext uri="{BB962C8B-B14F-4D97-AF65-F5344CB8AC3E}">
        <p14:creationId xmlns:p14="http://schemas.microsoft.com/office/powerpoint/2010/main" val="251149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AB221-768C-4D82-ABCB-D958FCA64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1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CBF9773-AE3D-4565-A785-A966D288AA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0165" y="3276599"/>
            <a:ext cx="4258235" cy="42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FC6B1D-CC94-4FFA-BD22-AD74EF3F0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0" y="2052974"/>
            <a:ext cx="6812870" cy="3863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7E85ED-9885-4993-A4B7-0F5892B99353}"/>
              </a:ext>
            </a:extLst>
          </p:cNvPr>
          <p:cNvSpPr txBox="1"/>
          <p:nvPr/>
        </p:nvSpPr>
        <p:spPr>
          <a:xfrm>
            <a:off x="7781365" y="2008617"/>
            <a:ext cx="40968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sng" dirty="0">
                <a:effectLst/>
                <a:latin typeface="Roboto" panose="02000000000000000000" pitchFamily="2" charset="0"/>
              </a:rPr>
              <a:t>Stella </a:t>
            </a:r>
            <a:r>
              <a:rPr lang="ru-RU" b="0" i="0" u="sng" dirty="0" err="1">
                <a:effectLst/>
                <a:latin typeface="Roboto" panose="02000000000000000000" pitchFamily="2" charset="0"/>
              </a:rPr>
              <a:t>McCartney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представил сумки, изготовленные из не содержащей пластика веганской альтернативы кожи животных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Mirum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разработанной компанией </a:t>
            </a:r>
            <a:r>
              <a:rPr lang="ru-RU" b="0" i="0" u="sng" dirty="0">
                <a:effectLst/>
                <a:latin typeface="Roboto" panose="02000000000000000000" pitchFamily="2" charset="0"/>
              </a:rPr>
              <a:t>Natural </a:t>
            </a:r>
            <a:r>
              <a:rPr lang="ru-RU" b="0" i="0" u="sng" dirty="0" err="1">
                <a:effectLst/>
                <a:latin typeface="Roboto" panose="02000000000000000000" pitchFamily="2" charset="0"/>
              </a:rPr>
              <a:t>Fiber</a:t>
            </a:r>
            <a:r>
              <a:rPr lang="ru-RU" b="0" i="0" u="sng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u="sng" dirty="0" err="1">
                <a:effectLst/>
                <a:latin typeface="Roboto" panose="02000000000000000000" pitchFamily="2" charset="0"/>
              </a:rPr>
              <a:t>Welding</a:t>
            </a:r>
            <a:r>
              <a:rPr lang="ru-RU" b="0" i="0" u="sng" dirty="0">
                <a:effectLst/>
                <a:latin typeface="Roboto" panose="02000000000000000000" pitchFamily="2" charset="0"/>
              </a:rPr>
              <a:t>.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Для окрашивания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Mirum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используются пигменты, не содержащие пластмасс, она пригодна для вторичной переработки и имеет значительно меньший углеродный след по сравнению с обычными кожей животного и синтетического происхождения.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2B90A9-E38A-4AA0-9872-E313F123A123}"/>
              </a:ext>
            </a:extLst>
          </p:cNvPr>
          <p:cNvSpPr txBox="1"/>
          <p:nvPr/>
        </p:nvSpPr>
        <p:spPr>
          <a:xfrm>
            <a:off x="2554941" y="6094269"/>
            <a:ext cx="3316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https://www.nfw.earth/materials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04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BA502-1E2C-4DF3-89E5-B61BFC30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C09E39-CD15-4536-AAD0-3F9480B61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570" y="1396813"/>
            <a:ext cx="7346317" cy="2522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E636C0-C05B-4FB8-9183-0C47EA1F8179}"/>
              </a:ext>
            </a:extLst>
          </p:cNvPr>
          <p:cNvSpPr txBox="1"/>
          <p:nvPr/>
        </p:nvSpPr>
        <p:spPr>
          <a:xfrm>
            <a:off x="838200" y="3998032"/>
            <a:ext cx="105155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Калифорнийский стартап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Rondo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Energy </a:t>
            </a:r>
            <a:r>
              <a:rPr lang="ru-RU" b="0" i="0" dirty="0">
                <a:effectLst/>
                <a:latin typeface="Roboto" panose="02000000000000000000" pitchFamily="2" charset="0"/>
              </a:rPr>
              <a:t>привлёк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60 миллионов долларов инвестиций на </a:t>
            </a:r>
            <a:r>
              <a:rPr lang="ru-RU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разработку и строительство установок генерации промышленного тепла и электроэнергии с нулевым выбросом углерода.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 системе накопления энергии от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Rondo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Energy электроэнергия раскаляет нагревательные элементы, которые передают тепло кирпичам, нагревая их до 1500 градусов Цельсия. Кирпичи могут одновременно аккумулировать и отдавать тепло. Батарея служит 50 лет. Технология улучшает интеграцию возобновляемых источников энергии и содействует декарбонизации промышленности. (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https://rondo.com/press-releases/rondo-energy-secures-60-million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2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7CE95-42DB-4B7F-B587-69A9012B2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810E1E-4EB3-41EE-A6FD-12258C714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C3B44F-CBEC-48E1-AD59-F3A621125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906967" cy="32783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340EAC-E5D2-446C-BB1F-D6612ED6EF2E}"/>
              </a:ext>
            </a:extLst>
          </p:cNvPr>
          <p:cNvSpPr txBox="1"/>
          <p:nvPr/>
        </p:nvSpPr>
        <p:spPr>
          <a:xfrm>
            <a:off x="6942392" y="1825625"/>
            <a:ext cx="46937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Баварский фермер в сотрудничестве с двумя научно-исследовательскими институтами с осени 2022 года </a:t>
            </a:r>
            <a:r>
              <a:rPr lang="ru-RU" b="0" i="0" dirty="0">
                <a:effectLst/>
                <a:latin typeface="Roboto" panose="02000000000000000000" pitchFamily="2" charset="0"/>
              </a:rPr>
              <a:t>реализует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на своем поле площадью 1,3 га экспериментальный проект по </a:t>
            </a:r>
            <a:r>
              <a:rPr lang="ru-RU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выращиванию хмеля в тени солнечных панелей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Панели установлены на 6-метровых опорах, по которым вьется хмель. Они могут обеспечить электричеством 250 домохозяйств, а хмель получает необходимую при недостатке влаги тень. Урожай хмеля соберут в августе, но доход от работы солнечных панелей будет вдвое больше.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C4D04-2036-403A-A6FB-99C6A179203D}"/>
              </a:ext>
            </a:extLst>
          </p:cNvPr>
          <p:cNvSpPr txBox="1"/>
          <p:nvPr/>
        </p:nvSpPr>
        <p:spPr>
          <a:xfrm>
            <a:off x="838200" y="517882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3"/>
              </a:rPr>
              <a:t>Солнечные панели в огороде: как немецкий фермер увеличивает прибыль — Новости мира сегодня NTD (ntdtv.ru)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2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86FC2-19CC-4830-8478-C0523F84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4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94D2EC2-B592-48B4-B577-263B0474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4" y="1690688"/>
            <a:ext cx="5335121" cy="34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20071-F0CA-4FD7-8F93-32C22A5039BE}"/>
              </a:ext>
            </a:extLst>
          </p:cNvPr>
          <p:cNvSpPr txBox="1"/>
          <p:nvPr/>
        </p:nvSpPr>
        <p:spPr>
          <a:xfrm>
            <a:off x="6347011" y="1927028"/>
            <a:ext cx="549536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РУСАЛ прошёл международную верификацию углеродного следа алюминия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ALLOW INERTA. Независимым верификатором показателей выбросов парниковых газов при производстве алюминия на Красноярском алюминиевом заводе РУСАЛа выступила </a:t>
            </a:r>
            <a:r>
              <a:rPr lang="ru-RU" b="0" i="0" dirty="0">
                <a:effectLst/>
                <a:latin typeface="Roboto" panose="02000000000000000000" pitchFamily="2" charset="0"/>
              </a:rPr>
              <a:t>TÜV AUSTRIA Standards &amp;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Compliance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Подтверждено, что при производстве алюминия ALLOW INERTA методом инертного анода на тонну металла с учетом прямых и косвенных энергетических выбросов (области охвата 1 и 2) выделяется всего 0,01 тонны эквивалента CO2, что в десятки раз ниже среднеотраслевых показателей.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778E9-6D3E-4546-969F-EAB16A91E233}"/>
              </a:ext>
            </a:extLst>
          </p:cNvPr>
          <p:cNvSpPr txBox="1"/>
          <p:nvPr/>
        </p:nvSpPr>
        <p:spPr>
          <a:xfrm>
            <a:off x="838200" y="4741762"/>
            <a:ext cx="2595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Пресс-релизы (</a:t>
            </a:r>
            <a:r>
              <a:rPr lang="en-US" dirty="0">
                <a:hlinkClick r:id="rId3"/>
              </a:rPr>
              <a:t>rusal.ru)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99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CCD1F-E2D0-431C-A1E3-52D4DD63F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941B41-FBB1-4B5D-92D9-9912D8CC5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94" y="1476696"/>
            <a:ext cx="4907488" cy="4843421"/>
          </a:xfrm>
          <a:prstGeom prst="rect">
            <a:avLst/>
          </a:prstGeom>
        </p:spPr>
      </p:pic>
      <p:sp>
        <p:nvSpPr>
          <p:cNvPr id="14" name="AutoShape 8">
            <a:extLst>
              <a:ext uri="{FF2B5EF4-FFF2-40B4-BE49-F238E27FC236}">
                <a16:creationId xmlns:a16="http://schemas.microsoft.com/office/drawing/2014/main" id="{7230F1A9-C53D-4625-B539-55DCB8EEA7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502ABE-4E5F-4A47-839B-2A06A6C2734A}"/>
              </a:ext>
            </a:extLst>
          </p:cNvPr>
          <p:cNvSpPr txBox="1"/>
          <p:nvPr/>
        </p:nvSpPr>
        <p:spPr>
          <a:xfrm>
            <a:off x="5894294" y="1305207"/>
            <a:ext cx="573741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Японская </a:t>
            </a:r>
            <a:r>
              <a:rPr lang="ru-RU" dirty="0" err="1">
                <a:solidFill>
                  <a:srgbClr val="000000"/>
                </a:solidFill>
                <a:latin typeface="Roboto" panose="02000000000000000000" pitchFamily="2" charset="0"/>
              </a:rPr>
              <a:t>Osaki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 panose="02000000000000000000" pitchFamily="2" charset="0"/>
              </a:rPr>
              <a:t>CoolGen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Corporation </a:t>
            </a:r>
            <a:r>
              <a:rPr lang="ru-RU" b="1" dirty="0">
                <a:solidFill>
                  <a:srgbClr val="00B050"/>
                </a:solidFill>
                <a:latin typeface="Roboto" panose="02000000000000000000" pitchFamily="2" charset="0"/>
              </a:rPr>
              <a:t>внедряет технологию получения электроэнергии из угля с минимальными выбросами CO2: </a:t>
            </a:r>
          </a:p>
          <a:p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• уголь газифицируется кислородом для получения синтез-газа, основными компонентами которого являются монооксид углерода (CO) и водород (H2), </a:t>
            </a:r>
          </a:p>
          <a:p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• синтез-газ очищается от серы и примесей,</a:t>
            </a:r>
          </a:p>
          <a:p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• основной объем синтез-газа подается на блок комбинированного цикла, где тепловая энергия, образующаяся в результате сжигания на газовой турбине, направляется в соседнюю паровую турбину, а она генерирует дополнительную мощность,</a:t>
            </a:r>
          </a:p>
          <a:p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• остальная часть синтез-газа направляется на установку улавливания CO2, где монооксид углерода (СО) при взаимодействии с паром превращается в углекислый газ и удерживается в абсорбере,</a:t>
            </a:r>
          </a:p>
          <a:p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 • лишенный CO2 синтез-газ превращается в богатое водородом топливо. </a:t>
            </a:r>
          </a:p>
          <a:p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Оно поступает в </a:t>
            </a:r>
            <a:r>
              <a:rPr lang="ru-RU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твердооксидный</a:t>
            </a:r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 топливный элемент, который также используется для производства электроэнергии.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553BC5-39EA-4D3E-B5D4-6F670B8C6CCE}"/>
              </a:ext>
            </a:extLst>
          </p:cNvPr>
          <p:cNvSpPr txBox="1"/>
          <p:nvPr/>
        </p:nvSpPr>
        <p:spPr>
          <a:xfrm>
            <a:off x="838200" y="63954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https://www.osaki-coolgen.jp/en/technology/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90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24E49-E393-4BF7-81FE-DE1109D22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6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39FA3E-9074-4D42-92CF-22405488F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802" y="1583578"/>
            <a:ext cx="5826254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B6C76C-F260-432A-A784-A9A1672555C2}"/>
              </a:ext>
            </a:extLst>
          </p:cNvPr>
          <p:cNvSpPr txBox="1"/>
          <p:nvPr/>
        </p:nvSpPr>
        <p:spPr>
          <a:xfrm>
            <a:off x="6817658" y="1528556"/>
            <a:ext cx="48274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Стартап </a:t>
            </a:r>
            <a:r>
              <a:rPr lang="ru-RU" b="1" i="0" u="sng" dirty="0" err="1">
                <a:solidFill>
                  <a:srgbClr val="00B050"/>
                </a:solidFill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Graphyte</a:t>
            </a:r>
            <a:r>
              <a:rPr lang="ru-RU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 утилизирует углерод дешевле 100 долларов за тонну по гибридной технологии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сочетающей инженерные разработки с естественными процессами фотосинтеза для удаления углекислого газа из атмосферы и хранения его под землей. Биомасса сушится, стерилизуется, уплотняется в блоки, оборачивается запатентованным полимерным барьером и укладывается в специальное подземное хранилище с датчиками СО2. Стартап намерен закупать у местных компаний отходы биомассы и продавать промышленным компаниям свои услуги по удалению углерода.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410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551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Кейс 1</vt:lpstr>
      <vt:lpstr>Кейс 2</vt:lpstr>
      <vt:lpstr>Кейс 3</vt:lpstr>
      <vt:lpstr>Кейс 4</vt:lpstr>
      <vt:lpstr>Кейс 5</vt:lpstr>
      <vt:lpstr>Кейс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 O</dc:creator>
  <cp:lastModifiedBy>O O</cp:lastModifiedBy>
  <cp:revision>15</cp:revision>
  <dcterms:created xsi:type="dcterms:W3CDTF">2023-11-16T04:01:05Z</dcterms:created>
  <dcterms:modified xsi:type="dcterms:W3CDTF">2023-11-16T04:29:56Z</dcterms:modified>
</cp:coreProperties>
</file>