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12192000"/>
  <p:notesSz cx="6858000" cy="9144000"/>
  <p:embeddedFontLst>
    <p:embeddedFont>
      <p:font typeface="Mulish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23" roundtripDataSignature="AMtx7mhCa5ZYw6VaQt2xxky0d4Uuf1cR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ulish-bold.fntdata"/><Relationship Id="rId11" Type="http://schemas.openxmlformats.org/officeDocument/2006/relationships/slide" Target="slides/slide6.xml"/><Relationship Id="rId22" Type="http://schemas.openxmlformats.org/officeDocument/2006/relationships/font" Target="fonts/Mulish-boldItalic.fntdata"/><Relationship Id="rId10" Type="http://schemas.openxmlformats.org/officeDocument/2006/relationships/slide" Target="slides/slide5.xml"/><Relationship Id="rId21" Type="http://schemas.openxmlformats.org/officeDocument/2006/relationships/font" Target="fonts/Mulish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Mulish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Титульный слайд используется для первичного представления стартапа. На нем размещаются название проекта, логотип, слоган и краткое описание (в одно предложение), позволяющее сразу понять суть и направление проекта. При наличии может быть дополнительно указана ссылка на официальный сайт, онлайн-страницу продукта или сообщество проекта.</a:t>
            </a:r>
            <a:endParaRPr sz="900">
              <a:solidFill>
                <a:schemeClr val="dk1"/>
              </a:solidFill>
            </a:endParaRPr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/>
              <a:t>Что показывать: выберите ключевые для вашего проекта метрики, которые покажут его финансовую логику. Это не бухгалтерский отчет, а выжимка.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/>
              <a:t>Например: выручка на горизонте 1-3 лет (оптимистичный/пессимистичный сценарии), основные статьи расходов, расчет точки безубыточности.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/>
              <a:t>Важные показатели на выбор: план продаж, маржинальность, юнит-экономика, потребность в оборотном капитале, ключевые финансовые коэффициенты, окупаемость, рентабельность и т.д.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/>
              <a:t>Главное: показать логику расчета и реалистичность прогнозов.</a:t>
            </a:r>
            <a:endParaRPr/>
          </a:p>
        </p:txBody>
      </p:sp>
      <p:sp>
        <p:nvSpPr>
          <p:cNvPr id="145" name="Google Shape;145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/>
              <a:t>Рост или дорожная карта (куда движемся дальше).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/>
              <a:t>Что показывать: этот слайд про прошлое, настоящее и ближайшее будущее.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/>
              <a:t>Ключевые точки: что уже прошли, где сейчас, что дальше? Цели на 6-12-18 месяцев: не абстрактные («стать лидером»), а измеримые (добиться X выручки, занять Y% ниши, выйти в регион Z, запустить новую фичу A).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/>
              <a:t>Показатели роста: какие метрики вы будете отслеживать как индикаторы успеха.</a:t>
            </a:r>
            <a:endParaRPr/>
          </a:p>
        </p:txBody>
      </p:sp>
      <p:sp>
        <p:nvSpPr>
          <p:cNvPr id="152" name="Google Shape;152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/>
              <a:t>Что показывать: </a:t>
            </a:r>
            <a:r>
              <a:rPr lang="ru-RU">
                <a:solidFill>
                  <a:schemeClr val="dk1"/>
                </a:solidFill>
              </a:rPr>
              <a:t>важно показать, что команда настроена серьезно и не только осведомлена о возможных рисках, но и знает, как справляться с вероятными проблемами.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/>
              <a:t>Составьте таблицу или матрицу с ключевыми рисками (рыночные, операционные, финансовые, кадровые), оценкой их вероятности и влияния.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/>
              <a:t>Для каждого значимого риска кратко укажите план по его смягчению (что будем делать, чтобы он не реализовался; или как минимизируем ущерб, если это случится). Покажите, что вы учитываете риски.</a:t>
            </a:r>
            <a:endParaRPr/>
          </a:p>
        </p:txBody>
      </p:sp>
      <p:sp>
        <p:nvSpPr>
          <p:cNvPr id="159" name="Google Shape;159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 sz="1150">
                <a:solidFill>
                  <a:schemeClr val="dk1"/>
                </a:solidFill>
              </a:rPr>
              <a:t>Что показываем: на данном слайде формируется запрос на привлечение ресурсов для развития стартапа в качестве логического продолжения представленной бизнес-модели и финансовых расчетов. Указываются необходимый объем финансирования, цели использования средств и ожидаемый эффект для проекта (например: вывод продукта на рынок, преодоление “долины смерти”, рост выручки в N раз). Запрос может предполагать различные формы привлечения ресурсов - инвестиции, внешнее финансирование или собственные средства команды. Также раскрывается предложение для партнеров или инвесторов: форма участия, продаваемая доля и обоснование оценки компании. Слайд фиксирует потребность стартапа в ресурсах для реализации и масштабирования проекта и демонстрирует понимание командой логики устойчивого роста.</a:t>
            </a:r>
            <a:endParaRPr/>
          </a:p>
        </p:txBody>
      </p:sp>
      <p:sp>
        <p:nvSpPr>
          <p:cNvPr id="166" name="Google Shape;166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Что показывать: четко сформулируйте проблему вашей целевой аудитории. Не просто «неудобно», а конкретно: какие потери (время, деньги, детали, сырье, человеко-часы и пр.) они несут из-за этого. Обоснуйте, что проблема реальна и значима: приведите данные из маркетинговых исследований, открытой статистики, отраслевых отчетов. Покажите масштаб боли цифрами.</a:t>
            </a:r>
            <a:endParaRPr sz="900"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/>
              <a:t>Что показывать: подробно раскройте предлагаемое вами решение выявленной проблемы. Краткое описание </a:t>
            </a:r>
            <a:r>
              <a:rPr lang="ru-RU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rPr>
              <a:t>продукта (технологии или услуги)</a:t>
            </a:r>
            <a:r>
              <a:rPr lang="ru-RU"/>
              <a:t>, логика работы, его ключевые функции и принцип действия, за счет каких механизмов достигается устранение обозначенных потерь (“болей”) целевой аудитории.</a:t>
            </a:r>
            <a:endParaRPr/>
          </a:p>
        </p:txBody>
      </p:sp>
      <p:sp>
        <p:nvSpPr>
          <p:cNvPr id="96" name="Google Shape;96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/>
              <a:t>Что показывать: чем ваш подход/продукт/технология принципиально лучше или отличается от существующих? Далее – доказательства, что ваша идея востребована. Представьте результаты первичного тестирования гипотез: например, выводы из 5-10 «глубинных» интервью с потенциальными клиентами и др.</a:t>
            </a:r>
            <a:endParaRPr/>
          </a:p>
        </p:txBody>
      </p:sp>
      <p:sp>
        <p:nvSpPr>
          <p:cNvPr id="103" name="Google Shape;103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/>
              <a:t>Что показывать: </a:t>
            </a:r>
            <a:r>
              <a:rPr lang="ru-RU" sz="1150">
                <a:solidFill>
                  <a:schemeClr val="dk1"/>
                </a:solidFill>
              </a:rPr>
              <a:t>на этом слайде наглядно демонстрируется продукт и его реализация. В зависимости от типа продукта показываются профессиональные изображения, схемы или скриншоты ключевых экранов, отражающие основную функциональность и пользовательский опыт. Дополнительно указывается статус правовой защиты (при наличии). В том числе могут быть размещены QR-коды для доступа к прототипу, демо-версии, дополнительным материалам и т.д. с учетом особенностей вашего проекта. Цель слайда - визуально подтвердить работоспособность решения и его практическую применимость.</a:t>
            </a:r>
            <a:endParaRPr sz="11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0" name="Google Shape;110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/>
              <a:t>Что показывать: фактические итоги тестового запуска, например, за 1, 2, 3 месяца (не планы!).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/>
              <a:t>Количественные метрики: что измеряли (например: регистрации, конверсия в покупку, средний чек, удержание) и какие цифры получили.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/>
              <a:t>Качественные выводы: главные инсайты из обратной связи (опросы, интервью). Соответствуют ли результаты вашим ожиданиям? Какие гипотезы подтвердились/опроверглись?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/>
              <a:t>Кратко опишите, как вы собирали эти данные.</a:t>
            </a:r>
            <a:endParaRPr/>
          </a:p>
        </p:txBody>
      </p:sp>
      <p:sp>
        <p:nvSpPr>
          <p:cNvPr id="117" name="Google Shape;117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/>
              <a:t>Бизнес-модель (как вы будете создавать ценность и зарабатывать). Что показывать: лучше всего – визуализированная схема. Обязательно раскройте: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ru-RU"/>
              <a:t>Ценностное предложение: ваша ключевая выгода для клиента.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ru-RU"/>
              <a:t>Потоки доходов: как именно будут поступать деньги (продажа подписки, транзакционная комиссия, лицензия и т.д.).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ru-RU"/>
              <a:t>Ключевые ресурсы и деятельность: что и как вы делаете для создания ценности.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ru-RU"/>
              <a:t>Каналы сбыта: как клиент о вас узнает и купит.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ru-RU"/>
              <a:t>Структура издержек: основные статьи расходов.</a:t>
            </a:r>
            <a:endParaRPr/>
          </a:p>
        </p:txBody>
      </p:sp>
      <p:sp>
        <p:nvSpPr>
          <p:cNvPr id="124" name="Google Shape;124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/>
              <a:t>Что показывать: определите ваш рынок (нишу) и покажите его потенциал.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/>
              <a:t>Объем рынка (TAM/SAM/SOM): цифры в денежном выражении.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/>
              <a:t>Тренды и драйверы роста: что заставляет рынок расти, какие темпы роста? Приведите данные аналитических изданий (с прогнозом на 3-5 лет).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/>
              <a:t>Вывод: почему сейчас удачный момент для выхода?</a:t>
            </a:r>
            <a:endParaRPr/>
          </a:p>
        </p:txBody>
      </p:sp>
      <p:sp>
        <p:nvSpPr>
          <p:cNvPr id="131" name="Google Shape;131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/>
              <a:t>Что показывать: таблица или матрица сравнения с 3-5 ключевыми конкурентами/альтернативами по важным для клиента критериям (цена, функционал, удобство, качество и т.д.).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/>
              <a:t>Наглядно выделите ваши ключевые преимущества (уникальное торговое предложение).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/>
              <a:t>Стратегия: как вы планируете отстроиться от конкурентов и защитить свои позиции?</a:t>
            </a:r>
            <a:endParaRPr/>
          </a:p>
        </p:txBody>
      </p:sp>
      <p:sp>
        <p:nvSpPr>
          <p:cNvPr id="138" name="Google Shape;138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>
                <a:latin typeface="Mulish"/>
                <a:ea typeface="Mulish"/>
                <a:cs typeface="Mulish"/>
                <a:sym typeface="Mulish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Mulish"/>
                <a:ea typeface="Mulish"/>
                <a:cs typeface="Mulish"/>
                <a:sym typeface="Mulish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Mulish"/>
                <a:ea typeface="Mulish"/>
                <a:cs typeface="Mulish"/>
                <a:sym typeface="Mulish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Mulish"/>
                <a:ea typeface="Mulish"/>
                <a:cs typeface="Mulish"/>
                <a:sym typeface="Mulish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Mulish"/>
                <a:ea typeface="Mulish"/>
                <a:cs typeface="Mulish"/>
                <a:sym typeface="Mulish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Mulish"/>
                <a:ea typeface="Mulish"/>
                <a:cs typeface="Mulish"/>
                <a:sym typeface="Mulish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4000">
                <a:latin typeface="Mulish"/>
                <a:ea typeface="Mulish"/>
                <a:cs typeface="Mulish"/>
                <a:sym typeface="Mulish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200">
                <a:latin typeface="Mulish"/>
                <a:ea typeface="Mulish"/>
                <a:cs typeface="Mulish"/>
                <a:sym typeface="Mulish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>
                <a:latin typeface="Mulish"/>
                <a:ea typeface="Mulish"/>
                <a:cs typeface="Mulish"/>
                <a:sym typeface="Mulish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Mulish"/>
                <a:ea typeface="Mulish"/>
                <a:cs typeface="Mulish"/>
                <a:sym typeface="Mulish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Mulish"/>
                <a:ea typeface="Mulish"/>
                <a:cs typeface="Mulish"/>
                <a:sym typeface="Mulish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Mulish"/>
                <a:ea typeface="Mulish"/>
                <a:cs typeface="Mulish"/>
                <a:sym typeface="Mulish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Mulish"/>
                <a:ea typeface="Mulish"/>
                <a:cs typeface="Mulish"/>
                <a:sym typeface="Mulish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Mulish"/>
                <a:ea typeface="Mulish"/>
                <a:cs typeface="Mulish"/>
                <a:sym typeface="Mulish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>
                <a:latin typeface="Mulish"/>
                <a:ea typeface="Mulish"/>
                <a:cs typeface="Mulish"/>
                <a:sym typeface="Mulish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Mulish"/>
                <a:ea typeface="Mulish"/>
                <a:cs typeface="Mulish"/>
                <a:sym typeface="Mulish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>
                <a:latin typeface="Mulish"/>
                <a:ea typeface="Mulish"/>
                <a:cs typeface="Mulish"/>
                <a:sym typeface="Mulish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Mulish"/>
                <a:ea typeface="Mulish"/>
                <a:cs typeface="Mulish"/>
                <a:sym typeface="Mulish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Mulish"/>
                <a:ea typeface="Mulish"/>
                <a:cs typeface="Mulish"/>
                <a:sym typeface="Mulish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latin typeface="Mulish"/>
                <a:ea typeface="Mulish"/>
                <a:cs typeface="Mulish"/>
                <a:sym typeface="Mulish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latin typeface="Mulish"/>
                <a:ea typeface="Mulish"/>
                <a:cs typeface="Mulish"/>
                <a:sym typeface="Mulish"/>
              </a:defRPr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Mulish"/>
                <a:ea typeface="Mulish"/>
                <a:cs typeface="Mulish"/>
                <a:sym typeface="Mulish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latin typeface="Mulish"/>
                <a:ea typeface="Mulish"/>
                <a:cs typeface="Mulish"/>
                <a:sym typeface="Mulish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Mulish"/>
                <a:ea typeface="Mulish"/>
                <a:cs typeface="Mulish"/>
                <a:sym typeface="Mulish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516294" y="655832"/>
            <a:ext cx="8235820" cy="10143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b="1" i="1" lang="ru-RU">
                <a:solidFill>
                  <a:schemeClr val="lt1"/>
                </a:solidFill>
              </a:rPr>
              <a:t>ПРОЕКТ</a:t>
            </a:r>
            <a:endParaRPr/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516294" y="359270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ru-RU">
                <a:solidFill>
                  <a:schemeClr val="lt1"/>
                </a:solidFill>
              </a:rPr>
              <a:t>Описание проекта и слоган</a:t>
            </a:r>
            <a:endParaRPr/>
          </a:p>
        </p:txBody>
      </p:sp>
      <p:sp>
        <p:nvSpPr>
          <p:cNvPr id="86" name="Google Shape;86;p1"/>
          <p:cNvSpPr txBox="1"/>
          <p:nvPr/>
        </p:nvSpPr>
        <p:spPr>
          <a:xfrm>
            <a:off x="516294" y="1691530"/>
            <a:ext cx="8235820" cy="10143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0" i="1" lang="ru-RU" sz="4000" u="none" cap="none" strike="noStrike">
                <a:solidFill>
                  <a:schemeClr val="lt1"/>
                </a:solidFill>
                <a:latin typeface="Mulish"/>
                <a:ea typeface="Mulish"/>
                <a:cs typeface="Mulish"/>
                <a:sym typeface="Mulish"/>
              </a:rPr>
              <a:t>Название проекта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"/>
          <p:cNvSpPr txBox="1"/>
          <p:nvPr/>
        </p:nvSpPr>
        <p:spPr>
          <a:xfrm>
            <a:off x="544382" y="2200736"/>
            <a:ext cx="11103300" cy="16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148" name="Google Shape;148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i="1" lang="ru-RU" sz="4000">
                <a:solidFill>
                  <a:srgbClr val="FD5427"/>
                </a:solidFill>
              </a:rPr>
              <a:t>ФИНАНСОВЫЕ ПОКАЗАТЕЛИ</a:t>
            </a:r>
            <a:endParaRPr/>
          </a:p>
        </p:txBody>
      </p:sp>
      <p:sp>
        <p:nvSpPr>
          <p:cNvPr id="149" name="Google Shape;149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0" i="0" lang="ru-RU" sz="2000" u="none" cap="none" strike="noStrike">
                <a:solidFill>
                  <a:srgbClr val="000000"/>
                </a:solidFill>
                <a:latin typeface="Mulish"/>
                <a:ea typeface="Mulish"/>
                <a:cs typeface="Mulish"/>
                <a:sym typeface="Mulish"/>
              </a:rPr>
              <a:t>Финансовые показатели стартапа </a:t>
            </a:r>
            <a:r>
              <a:rPr lang="ru-RU" sz="2000">
                <a:latin typeface="Mulish"/>
                <a:ea typeface="Mulish"/>
                <a:cs typeface="Mulish"/>
                <a:sym typeface="Mulish"/>
              </a:rPr>
              <a:t>(Раскрываются: комплексная финансовая модель стартапа, план доходов и расходов, расчет прибыли и убытков, расчет зоны устойчивого роста, расчет потребности в оборотном капитале, расчет потребности в финансировании, анализ «точки безубыточности», анализ чувствительности, расчет основных показателей юнит-экономики и др.)</a:t>
            </a:r>
            <a:endParaRPr b="0" i="0" sz="2000" u="none" cap="none" strike="noStrike">
              <a:solidFill>
                <a:schemeClr val="dk1"/>
              </a:solidFill>
              <a:latin typeface="Mulish"/>
              <a:ea typeface="Mulish"/>
              <a:cs typeface="Mulish"/>
              <a:sym typeface="Mulish"/>
            </a:endParaRPr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1"/>
          <p:cNvSpPr txBox="1"/>
          <p:nvPr/>
        </p:nvSpPr>
        <p:spPr>
          <a:xfrm>
            <a:off x="541350" y="1945025"/>
            <a:ext cx="10795500" cy="21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155" name="Google Shape;155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i="1" lang="ru-RU" sz="4000">
                <a:solidFill>
                  <a:srgbClr val="FD5427"/>
                </a:solidFill>
              </a:rPr>
              <a:t>РОСТ</a:t>
            </a:r>
            <a:endParaRPr/>
          </a:p>
        </p:txBody>
      </p:sp>
      <p:sp>
        <p:nvSpPr>
          <p:cNvPr id="156" name="Google Shape;156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ru-RU" sz="2000">
                <a:latin typeface="Mulish"/>
                <a:ea typeface="Mulish"/>
                <a:cs typeface="Mulish"/>
                <a:sym typeface="Mulish"/>
              </a:rPr>
              <a:t>Ро</a:t>
            </a:r>
            <a:r>
              <a:rPr lang="ru-RU" sz="20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rPr>
              <a:t>ст/дорожная карта (Отражается: операционная перспектива проекта, количественные цели и ожидаемые финансово-операционные результаты         на среднесрочный период, детализированный план ближайших действий               с выделением ключевых контрольных точек</a:t>
            </a:r>
            <a:r>
              <a:rPr lang="ru-RU" sz="2000">
                <a:latin typeface="Mulish"/>
                <a:ea typeface="Mulish"/>
                <a:cs typeface="Mulish"/>
                <a:sym typeface="Mulish"/>
              </a:rPr>
              <a:t> и </a:t>
            </a:r>
            <a:r>
              <a:rPr lang="ru-RU" sz="20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rPr>
              <a:t>с акцентом на уже достигнутые результаты и текущее состояние проекта)</a:t>
            </a:r>
            <a:endParaRPr b="0" i="0" sz="2000" u="none" cap="none" strike="noStrike">
              <a:solidFill>
                <a:schemeClr val="dk1"/>
              </a:solidFill>
              <a:latin typeface="Mulish"/>
              <a:ea typeface="Mulish"/>
              <a:cs typeface="Mulish"/>
              <a:sym typeface="Mulish"/>
            </a:endParaRPr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2"/>
          <p:cNvSpPr txBox="1"/>
          <p:nvPr/>
        </p:nvSpPr>
        <p:spPr>
          <a:xfrm>
            <a:off x="575057" y="2085932"/>
            <a:ext cx="10869900" cy="20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Mulish"/>
              <a:ea typeface="Mulish"/>
              <a:cs typeface="Mulish"/>
              <a:sym typeface="Mulish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1" sz="2400" u="none" cap="none" strike="noStrike">
              <a:solidFill>
                <a:srgbClr val="000000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162" name="Google Shape;162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i="1" lang="ru-RU" sz="4000">
                <a:solidFill>
                  <a:srgbClr val="FD5427"/>
                </a:solidFill>
              </a:rPr>
              <a:t>РИСКИ</a:t>
            </a:r>
            <a:endParaRPr/>
          </a:p>
        </p:txBody>
      </p:sp>
      <p:sp>
        <p:nvSpPr>
          <p:cNvPr id="163" name="Google Shape;163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0" i="0" lang="ru-RU" sz="2000" u="none" cap="none" strike="noStrike">
                <a:solidFill>
                  <a:srgbClr val="000000"/>
                </a:solidFill>
                <a:latin typeface="Mulish"/>
                <a:ea typeface="Mulish"/>
                <a:cs typeface="Mulish"/>
                <a:sym typeface="Mulish"/>
              </a:rPr>
              <a:t>Риски </a:t>
            </a:r>
            <a:r>
              <a:rPr lang="ru-RU" sz="2000">
                <a:latin typeface="Mulish"/>
                <a:ea typeface="Mulish"/>
                <a:cs typeface="Mulish"/>
                <a:sym typeface="Mulish"/>
              </a:rPr>
              <a:t>(Р</a:t>
            </a:r>
            <a:r>
              <a:rPr lang="ru-RU" sz="20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rPr>
              <a:t>азработанный план контроля рисков и минимизации ущерба при наступлении неблагоприятного результата - </a:t>
            </a:r>
            <a:r>
              <a:rPr lang="ru-RU" sz="2000">
                <a:latin typeface="Mulish"/>
                <a:ea typeface="Mulish"/>
                <a:cs typeface="Mulish"/>
                <a:sym typeface="Mulish"/>
              </a:rPr>
              <a:t>описание возможных рисков, существующих на рынке для стартапа, которые могут негативно повлиять           на успех стартапа (изменение конъюнктуры, появление новых технологий, деятельность конкурентов, уход ключевых сотрудников и т.п.))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3"/>
          <p:cNvSpPr txBox="1"/>
          <p:nvPr/>
        </p:nvSpPr>
        <p:spPr>
          <a:xfrm>
            <a:off x="539720" y="2588966"/>
            <a:ext cx="11112600" cy="10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169" name="Google Shape;169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i="1" lang="ru-RU" sz="4000">
                <a:solidFill>
                  <a:srgbClr val="FD5427"/>
                </a:solidFill>
              </a:rPr>
              <a:t>ИНВЕСТИЦИИ</a:t>
            </a:r>
            <a:endParaRPr/>
          </a:p>
        </p:txBody>
      </p:sp>
      <p:sp>
        <p:nvSpPr>
          <p:cNvPr id="170" name="Google Shape;170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0" i="0" lang="ru-RU" sz="2000" u="none" cap="none" strike="noStrike">
                <a:solidFill>
                  <a:srgbClr val="000000"/>
                </a:solidFill>
                <a:latin typeface="Mulish"/>
                <a:ea typeface="Mulish"/>
                <a:cs typeface="Mulish"/>
                <a:sym typeface="Mulish"/>
              </a:rPr>
              <a:t>Инвестиции </a:t>
            </a:r>
            <a:r>
              <a:rPr lang="ru-RU" sz="2000">
                <a:latin typeface="Mulish"/>
                <a:ea typeface="Mulish"/>
                <a:cs typeface="Mulish"/>
                <a:sym typeface="Mulish"/>
              </a:rPr>
              <a:t>(Указываются: необходимый объем инвестиций, цели инвестирования, ожидаемый результат для развития стартапа. Формируется конкретный запрос к инвестору с раскрытием продаваемой доли и обоснованием стоимости компании)</a:t>
            </a:r>
            <a:endParaRPr b="0" i="0" sz="2000" u="none" cap="none" strike="noStrike">
              <a:solidFill>
                <a:schemeClr val="dk1"/>
              </a:solidFill>
              <a:latin typeface="Mulish"/>
              <a:ea typeface="Mulish"/>
              <a:cs typeface="Mulish"/>
              <a:sym typeface="Mulish"/>
            </a:endParaRPr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/>
          <p:nvPr/>
        </p:nvSpPr>
        <p:spPr>
          <a:xfrm>
            <a:off x="569351" y="2683279"/>
            <a:ext cx="10776674" cy="1491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92" name="Google Shape;92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i="1" lang="ru-RU">
                <a:solidFill>
                  <a:srgbClr val="FD5427"/>
                </a:solidFill>
              </a:rPr>
              <a:t>ПРОБЛЕМА</a:t>
            </a:r>
            <a:endParaRPr/>
          </a:p>
        </p:txBody>
      </p:sp>
      <p:sp>
        <p:nvSpPr>
          <p:cNvPr id="93" name="Google Shape;93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0" i="0" lang="ru-RU" sz="2000" u="none" cap="none" strike="noStrik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rPr>
              <a:t>Проблема (</a:t>
            </a:r>
            <a:r>
              <a:rPr b="0" i="0" lang="ru-RU" sz="2000" u="none" cap="none" strike="noStrike">
                <a:latin typeface="Mulish"/>
                <a:ea typeface="Mulish"/>
                <a:cs typeface="Mulish"/>
                <a:sym typeface="Mulish"/>
              </a:rPr>
              <a:t>К</a:t>
            </a:r>
            <a:r>
              <a:rPr lang="ru-RU" sz="20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rPr>
              <a:t>раткое описание существующей на рынке проблемы, которую должен решить данный стартап. Актуальность проблемы должна быть обоснована и подтверждена статистикой, маркетинговыми исследованиями</a:t>
            </a:r>
            <a:br>
              <a:rPr lang="ru-RU" sz="20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rPr>
            </a:br>
            <a:r>
              <a:rPr lang="ru-RU" sz="20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rPr>
              <a:t>и другими данными</a:t>
            </a:r>
            <a:r>
              <a:rPr b="0" i="0" lang="ru-RU" sz="2000" u="none" cap="none" strike="noStrik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rPr>
              <a:t>)</a:t>
            </a:r>
            <a:endParaRPr b="0" i="0" sz="2000" u="none" cap="none" strike="noStrike">
              <a:solidFill>
                <a:srgbClr val="000000"/>
              </a:solidFill>
              <a:latin typeface="Mulish"/>
              <a:ea typeface="Mulish"/>
              <a:cs typeface="Mulish"/>
              <a:sym typeface="Mulish"/>
            </a:endParaRPr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/>
          <p:nvPr/>
        </p:nvSpPr>
        <p:spPr>
          <a:xfrm>
            <a:off x="541359" y="2893948"/>
            <a:ext cx="11045700" cy="10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99" name="Google Shape;99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i="1" lang="ru-RU">
                <a:solidFill>
                  <a:srgbClr val="FD5427"/>
                </a:solidFill>
              </a:rPr>
              <a:t>РЕШЕНИЕ</a:t>
            </a:r>
            <a:endParaRPr/>
          </a:p>
        </p:txBody>
      </p:sp>
      <p:sp>
        <p:nvSpPr>
          <p:cNvPr id="100" name="Google Shape;100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0" i="0" lang="ru-RU" sz="2000" u="none" cap="none" strike="noStrik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rPr>
              <a:t>Решение </a:t>
            </a:r>
            <a:r>
              <a:rPr lang="ru-RU" sz="20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rPr>
              <a:t>(Предлагается обоснование для решения проблемы, дается описание продукта (технологии или услуги) с целью реализации стартапа)</a:t>
            </a:r>
            <a:endParaRPr b="0" i="0" sz="2000" u="none" cap="none" strike="noStrike">
              <a:solidFill>
                <a:srgbClr val="000000"/>
              </a:solidFill>
              <a:latin typeface="Mulish"/>
              <a:ea typeface="Mulish"/>
              <a:cs typeface="Mulish"/>
              <a:sym typeface="Mulish"/>
            </a:endParaRPr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/>
          <p:nvPr/>
        </p:nvSpPr>
        <p:spPr>
          <a:xfrm>
            <a:off x="541359" y="2893948"/>
            <a:ext cx="10035201" cy="10701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106" name="Google Shape;106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i="1" lang="ru-RU">
                <a:solidFill>
                  <a:srgbClr val="FD5427"/>
                </a:solidFill>
              </a:rPr>
              <a:t>УНИКАЛЬНОСТЬ</a:t>
            </a:r>
            <a:endParaRPr/>
          </a:p>
        </p:txBody>
      </p:sp>
      <p:sp>
        <p:nvSpPr>
          <p:cNvPr id="107" name="Google Shape;107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0" i="0" lang="ru-RU" sz="2000" u="none" cap="none" strike="noStrike">
                <a:solidFill>
                  <a:srgbClr val="000000"/>
                </a:solidFill>
                <a:latin typeface="Mulish"/>
                <a:ea typeface="Mulish"/>
                <a:cs typeface="Mulish"/>
                <a:sym typeface="Mulish"/>
              </a:rPr>
              <a:t>Уникальность идеи стартапа </a:t>
            </a:r>
            <a:r>
              <a:rPr lang="ru-RU" sz="2000">
                <a:latin typeface="Mulish"/>
                <a:ea typeface="Mulish"/>
                <a:cs typeface="Mulish"/>
                <a:sym typeface="Mulish"/>
              </a:rPr>
              <a:t>(Результаты тестирования гипотезы, в том числе исследование потребностей клиента с помощью проведения специальных «глубинных» интервью)</a:t>
            </a:r>
            <a:endParaRPr b="0" i="0" sz="2000" u="none" cap="none" strike="noStrike">
              <a:solidFill>
                <a:schemeClr val="dk1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 txBox="1"/>
          <p:nvPr/>
        </p:nvSpPr>
        <p:spPr>
          <a:xfrm>
            <a:off x="550083" y="2005046"/>
            <a:ext cx="11091900" cy="10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113" name="Google Shape;113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i="1" lang="ru-RU" sz="4000">
                <a:solidFill>
                  <a:srgbClr val="FD5427"/>
                </a:solidFill>
              </a:rPr>
              <a:t>ОПИСАНИЕ ПРОДУКТА</a:t>
            </a:r>
            <a:endParaRPr sz="4000"/>
          </a:p>
        </p:txBody>
      </p:sp>
      <p:sp>
        <p:nvSpPr>
          <p:cNvPr id="114" name="Google Shape;114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0" i="0" lang="ru-RU" sz="2000" u="none" cap="none" strike="noStrike">
                <a:solidFill>
                  <a:srgbClr val="000000"/>
                </a:solidFill>
                <a:latin typeface="Mulish"/>
                <a:ea typeface="Mulish"/>
                <a:cs typeface="Mulish"/>
                <a:sym typeface="Mulish"/>
              </a:rPr>
              <a:t>Описание продукта/</a:t>
            </a:r>
            <a:r>
              <a:rPr lang="ru-RU" sz="2000">
                <a:latin typeface="Mulish"/>
                <a:ea typeface="Mulish"/>
                <a:cs typeface="Mulish"/>
                <a:sym typeface="Mulish"/>
              </a:rPr>
              <a:t>технологии или нового вида услуг (Если это материальный продукт или технология, необходимо добавить профессиональные фотографии. Можно включить изображения отдельных компонентов или вид в разрезе, чтобы подробнее рассказать  о материалах и особенностях продукта или технологии. Если продукт – это приложение или онлайн-сервис, нужно предоставить скриншоты, отражающие его уникальность, а также патенты на изобретение</a:t>
            </a:r>
            <a:br>
              <a:rPr lang="ru-RU" sz="2000">
                <a:latin typeface="Mulish"/>
                <a:ea typeface="Mulish"/>
                <a:cs typeface="Mulish"/>
                <a:sym typeface="Mulish"/>
              </a:rPr>
            </a:br>
            <a:r>
              <a:rPr lang="ru-RU" sz="2000">
                <a:latin typeface="Mulish"/>
                <a:ea typeface="Mulish"/>
                <a:cs typeface="Mulish"/>
                <a:sym typeface="Mulish"/>
              </a:rPr>
              <a:t>(при их наличии). В том числе это могут быть QR-коды для ознакомления</a:t>
            </a:r>
            <a:br>
              <a:rPr lang="ru-RU" sz="2000">
                <a:latin typeface="Mulish"/>
                <a:ea typeface="Mulish"/>
                <a:cs typeface="Mulish"/>
                <a:sym typeface="Mulish"/>
              </a:rPr>
            </a:br>
            <a:r>
              <a:rPr lang="ru-RU" sz="2000">
                <a:latin typeface="Mulish"/>
                <a:ea typeface="Mulish"/>
                <a:cs typeface="Mulish"/>
                <a:sym typeface="Mulish"/>
              </a:rPr>
              <a:t>с продуктом или технологией)</a:t>
            </a:r>
            <a:endParaRPr b="0" i="0" sz="2000" u="none" cap="none" strike="noStrike">
              <a:solidFill>
                <a:schemeClr val="dk1"/>
              </a:solidFill>
              <a:latin typeface="Mulish"/>
              <a:ea typeface="Mulish"/>
              <a:cs typeface="Mulish"/>
              <a:sym typeface="Mulish"/>
            </a:endParaRPr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"/>
          <p:cNvSpPr txBox="1"/>
          <p:nvPr/>
        </p:nvSpPr>
        <p:spPr>
          <a:xfrm>
            <a:off x="568499" y="1545950"/>
            <a:ext cx="11055000" cy="10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120" name="Google Shape;120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i="1" lang="ru-RU" sz="4000">
                <a:solidFill>
                  <a:srgbClr val="FD5427"/>
                </a:solidFill>
              </a:rPr>
              <a:t>РЕЗУЛЬТАТЫ ТЕСТИРОВАНИЯ</a:t>
            </a:r>
            <a:endParaRPr sz="4000"/>
          </a:p>
        </p:txBody>
      </p:sp>
      <p:sp>
        <p:nvSpPr>
          <p:cNvPr id="121" name="Google Shape;121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ru-RU" sz="2000">
                <a:latin typeface="Mulish"/>
                <a:ea typeface="Mulish"/>
                <a:cs typeface="Mulish"/>
                <a:sym typeface="Mulish"/>
              </a:rPr>
              <a:t>Результаты тестирования минимально жизнеспособного продукта в разрезе, например: 1 мес., 2 мес., 3 мес. (Отражаются полученные результаты проведенных (но не планируемых) исследований; представляются качественные и количественные критерии оценки минимально жизнеспособного продукта         и соответствие результатов тестирования заявленным критериям. Указываются методы сбора обратной связи в рамках тестирования и методика сбора данных тестирования по количественным критериям, в том числе проведение проблемных и глубинных интервью, формулируются гипотезы и выводы. Также информация может быть дополнительно представлена в виде ссылок</a:t>
            </a:r>
            <a:br>
              <a:rPr lang="ru-RU" sz="2000">
                <a:latin typeface="Mulish"/>
                <a:ea typeface="Mulish"/>
                <a:cs typeface="Mulish"/>
                <a:sym typeface="Mulish"/>
              </a:rPr>
            </a:br>
            <a:r>
              <a:rPr lang="ru-RU" sz="2000">
                <a:latin typeface="Mulish"/>
                <a:ea typeface="Mulish"/>
                <a:cs typeface="Mulish"/>
                <a:sym typeface="Mulish"/>
              </a:rPr>
              <a:t>на прототип и/или на более детализированные материалы о проведенных исследованиях)</a:t>
            </a:r>
            <a:endParaRPr b="0" i="0" sz="2000" u="none" cap="none" strike="noStrike">
              <a:solidFill>
                <a:schemeClr val="dk1"/>
              </a:solidFill>
              <a:latin typeface="Mulish"/>
              <a:ea typeface="Mulish"/>
              <a:cs typeface="Mulish"/>
              <a:sym typeface="Mulish"/>
            </a:endParaRPr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"/>
          <p:cNvSpPr txBox="1"/>
          <p:nvPr/>
        </p:nvSpPr>
        <p:spPr>
          <a:xfrm>
            <a:off x="619899" y="2197198"/>
            <a:ext cx="10814100" cy="17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127" name="Google Shape;127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i="1" lang="ru-RU" sz="4000">
                <a:solidFill>
                  <a:srgbClr val="FD5427"/>
                </a:solidFill>
              </a:rPr>
              <a:t>БИЗНЕС-МОДЕЛЬ</a:t>
            </a:r>
            <a:endParaRPr/>
          </a:p>
        </p:txBody>
      </p:sp>
      <p:sp>
        <p:nvSpPr>
          <p:cNvPr id="128" name="Google Shape;128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0" i="0" lang="ru-RU" sz="2000" u="none" cap="none" strike="noStrike">
                <a:solidFill>
                  <a:srgbClr val="000000"/>
                </a:solidFill>
                <a:latin typeface="Mulish"/>
                <a:ea typeface="Mulish"/>
                <a:cs typeface="Mulish"/>
                <a:sym typeface="Mulish"/>
              </a:rPr>
              <a:t>Бизнес-модель стартапа </a:t>
            </a:r>
            <a:r>
              <a:rPr lang="ru-RU" sz="2000">
                <a:latin typeface="Mulish"/>
                <a:ea typeface="Mulish"/>
                <a:cs typeface="Mulish"/>
                <a:sym typeface="Mulish"/>
              </a:rPr>
              <a:t>(Обоснование выбора бизнес-модели </a:t>
            </a:r>
            <a:br>
              <a:rPr lang="ru-RU" sz="2000">
                <a:latin typeface="Mulish"/>
                <a:ea typeface="Mulish"/>
                <a:cs typeface="Mulish"/>
                <a:sym typeface="Mulish"/>
              </a:rPr>
            </a:br>
            <a:r>
              <a:rPr lang="ru-RU" sz="2000">
                <a:latin typeface="Mulish"/>
                <a:ea typeface="Mulish"/>
                <a:cs typeface="Mulish"/>
                <a:sym typeface="Mulish"/>
              </a:rPr>
              <a:t>и ее представление (например: уникальное ценностное предложение, основные бизнес-процессы, ключевые ресурсы, отношения с клиентами, каналы сбыта         и коммуникации, ключевые партнеры, сегменты потребителей, структура издержек и потоки доходов, соответствие бизнес-модели целям стартапа, в том числе рыночной нише и потенциалу масштабирования, а также сравнение             с конкурирующими моделями и др.))</a:t>
            </a:r>
            <a:endParaRPr b="0" i="0" sz="2000" u="none" cap="none" strike="noStrike">
              <a:solidFill>
                <a:schemeClr val="dk1"/>
              </a:solidFill>
              <a:latin typeface="Mulish"/>
              <a:ea typeface="Mulish"/>
              <a:cs typeface="Mulish"/>
              <a:sym typeface="Mulish"/>
            </a:endParaRPr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"/>
          <p:cNvSpPr txBox="1"/>
          <p:nvPr/>
        </p:nvSpPr>
        <p:spPr>
          <a:xfrm>
            <a:off x="541356" y="2737660"/>
            <a:ext cx="10804667" cy="1382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134" name="Google Shape;134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i="1" lang="ru-RU" sz="4000">
                <a:solidFill>
                  <a:srgbClr val="FD5427"/>
                </a:solidFill>
              </a:rPr>
              <a:t>АНАЛИЗ РЫНКА</a:t>
            </a:r>
            <a:endParaRPr/>
          </a:p>
        </p:txBody>
      </p:sp>
      <p:sp>
        <p:nvSpPr>
          <p:cNvPr id="135" name="Google Shape;135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0" i="0" lang="ru-RU" sz="2000" u="none" cap="none" strike="noStrike">
                <a:solidFill>
                  <a:srgbClr val="000000"/>
                </a:solidFill>
                <a:latin typeface="Mulish"/>
                <a:ea typeface="Mulish"/>
                <a:cs typeface="Mulish"/>
                <a:sym typeface="Mulish"/>
              </a:rPr>
              <a:t>Анализ рынка </a:t>
            </a:r>
            <a:r>
              <a:rPr lang="ru-RU" sz="2000">
                <a:latin typeface="Mulish"/>
                <a:ea typeface="Mulish"/>
                <a:cs typeface="Mulish"/>
                <a:sym typeface="Mulish"/>
              </a:rPr>
              <a:t>(На слайде указывается, на какой рынок ориентируется стартап,    а также приводятся данные о его анализе, объеме и темпах развития рынка         в перспективе на несколько лет, в том числе прогнозные показатели</a:t>
            </a:r>
            <a:r>
              <a:rPr b="0" i="0" lang="ru-RU" sz="2000" u="none" cap="none" strike="noStrike">
                <a:solidFill>
                  <a:srgbClr val="000000"/>
                </a:solidFill>
                <a:latin typeface="Mulish"/>
                <a:ea typeface="Mulish"/>
                <a:cs typeface="Mulish"/>
                <a:sym typeface="Mulish"/>
              </a:rPr>
              <a:t>)</a:t>
            </a:r>
            <a:endParaRPr b="0" i="0" sz="2000" u="none" cap="none" strike="noStrike">
              <a:solidFill>
                <a:schemeClr val="dk1"/>
              </a:solidFill>
              <a:latin typeface="Mulish"/>
              <a:ea typeface="Mulish"/>
              <a:cs typeface="Mulish"/>
              <a:sym typeface="Mulish"/>
            </a:endParaRPr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"/>
          <p:cNvSpPr txBox="1"/>
          <p:nvPr/>
        </p:nvSpPr>
        <p:spPr>
          <a:xfrm>
            <a:off x="541357" y="2605136"/>
            <a:ext cx="10963288" cy="16477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141" name="Google Shape;141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i="1" lang="ru-RU" sz="4000">
                <a:solidFill>
                  <a:srgbClr val="FD5427"/>
                </a:solidFill>
              </a:rPr>
              <a:t>АНАЛИЗ КОНКУРЕНТОВ</a:t>
            </a:r>
            <a:endParaRPr/>
          </a:p>
        </p:txBody>
      </p:sp>
      <p:sp>
        <p:nvSpPr>
          <p:cNvPr id="142" name="Google Shape;142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ru-RU" sz="2000">
                <a:latin typeface="Mulish"/>
                <a:ea typeface="Mulish"/>
                <a:cs typeface="Mulish"/>
                <a:sym typeface="Mulish"/>
              </a:rPr>
              <a:t>Анализ конкурентов, их вероятных действий и конкурентной среды (Указывается информация об основных конкурентах и проводится анализ, по каким показателям создаваемый стартап будет иметь/имеет превосходство и какие действия следует предпринять для обеспечения конкурентных преимуществ стартапа)</a:t>
            </a:r>
            <a:r>
              <a:rPr b="0" i="0" lang="ru-RU" sz="2000" u="none" cap="none" strike="noStrike">
                <a:solidFill>
                  <a:srgbClr val="000000"/>
                </a:solidFill>
                <a:latin typeface="Mulish"/>
                <a:ea typeface="Mulish"/>
                <a:cs typeface="Mulish"/>
                <a:sym typeface="Mulish"/>
              </a:rPr>
              <a:t> </a:t>
            </a:r>
            <a:endParaRPr b="0" i="0" sz="2000" u="none" cap="none" strike="noStrike">
              <a:solidFill>
                <a:schemeClr val="dk1"/>
              </a:solidFill>
              <a:latin typeface="Mulish"/>
              <a:ea typeface="Mulish"/>
              <a:cs typeface="Mulish"/>
              <a:sym typeface="Mulish"/>
            </a:endParaRPr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