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sldIdLst>
    <p:sldId id="270" r:id="rId2"/>
    <p:sldId id="276" r:id="rId3"/>
  </p:sldIdLst>
  <p:sldSz cx="12192000" cy="16256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8E"/>
    <a:srgbClr val="EF7F1B"/>
    <a:srgbClr val="505662"/>
    <a:srgbClr val="969696"/>
    <a:srgbClr val="4C525E"/>
    <a:srgbClr val="525864"/>
    <a:srgbClr val="474E58"/>
    <a:srgbClr val="824761"/>
    <a:srgbClr val="834761"/>
    <a:srgbClr val="E96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2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4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0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8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3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3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2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0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8200-DE2C-4114-9D0C-A697EAFFC08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CF67-8E96-4326-842E-E569F335D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rbacheva@uralcci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30D04D-0581-49FB-A711-664E40590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39227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C245A20-10F7-4CF3-9654-4602AA92F76A}"/>
              </a:ext>
            </a:extLst>
          </p:cNvPr>
          <p:cNvGrpSpPr/>
          <p:nvPr/>
        </p:nvGrpSpPr>
        <p:grpSpPr>
          <a:xfrm>
            <a:off x="551064" y="4392270"/>
            <a:ext cx="11187280" cy="11708141"/>
            <a:chOff x="723015" y="5179269"/>
            <a:chExt cx="11187280" cy="1170814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28BEFC6-F35F-49BF-916F-0E64413A6E15}"/>
                </a:ext>
              </a:extLst>
            </p:cNvPr>
            <p:cNvSpPr/>
            <p:nvPr/>
          </p:nvSpPr>
          <p:spPr>
            <a:xfrm>
              <a:off x="723015" y="5179269"/>
              <a:ext cx="10831032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2B2A29"/>
                  </a:solidFill>
                  <a:latin typeface="PFDinDisplayPro-Bold"/>
                </a:rPr>
                <a:t>Приглашаем представителей производственных предприятий </a:t>
              </a:r>
            </a:p>
            <a:p>
              <a:pPr algn="ctr"/>
              <a:r>
                <a:rPr lang="ru-RU" sz="2400" b="1" dirty="0">
                  <a:solidFill>
                    <a:srgbClr val="2B2A29"/>
                  </a:solidFill>
                  <a:latin typeface="PFDinDisplayPro-Bold"/>
                </a:rPr>
                <a:t>Свердловской области принять участие в образовательном проекте  </a:t>
              </a:r>
            </a:p>
            <a:p>
              <a:pPr algn="ctr"/>
              <a:endParaRPr lang="ru-RU" b="1" dirty="0">
                <a:solidFill>
                  <a:srgbClr val="2B2A29"/>
                </a:solidFill>
                <a:latin typeface="PFDinDisplayPro-Bold"/>
              </a:endParaRPr>
            </a:p>
            <a:p>
              <a:pPr algn="ctr"/>
              <a:r>
                <a:rPr lang="ru-RU" altLang="ru-RU" sz="3600" b="1" cap="all" dirty="0">
                  <a:solidFill>
                    <a:srgbClr val="FF74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Активные ПРОДАЖИ</a:t>
              </a:r>
              <a:endParaRPr lang="ru-RU" sz="3600" b="1" cap="all" dirty="0">
                <a:solidFill>
                  <a:srgbClr val="FF740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423988" algn="ctr"/>
              <a:endParaRPr lang="ru-RU" sz="1000" b="1" dirty="0">
                <a:solidFill>
                  <a:srgbClr val="2B2A29"/>
                </a:solidFill>
                <a:latin typeface="PFDinDisplayPro-Bold"/>
              </a:endParaRPr>
            </a:p>
            <a:p>
              <a:pPr algn="ctr"/>
              <a:r>
                <a:rPr lang="ru-RU" sz="2400" b="1" dirty="0">
                  <a:solidFill>
                    <a:srgbClr val="2B2A29"/>
                  </a:solidFill>
                  <a:latin typeface="PFDinDisplayPro-Bold"/>
                </a:rPr>
                <a:t>Участие для субъектов малого и среднего предпринимательства БЕСПЛАТНОЕ</a:t>
              </a:r>
            </a:p>
            <a:p>
              <a:pPr algn="ctr"/>
              <a:r>
                <a:rPr lang="ru-RU" sz="2400" b="1" dirty="0">
                  <a:solidFill>
                    <a:srgbClr val="2B2A29"/>
                  </a:solidFill>
                  <a:latin typeface="PFDinDisplayPro-Bold"/>
                </a:rPr>
                <a:t>РЕГИСТРАЦИЯ ПО ССЫЛКЕ </a:t>
              </a:r>
              <a:r>
                <a:rPr lang="en-US" sz="2400" b="1" dirty="0">
                  <a:solidFill>
                    <a:srgbClr val="0000C5"/>
                  </a:solidFill>
                  <a:latin typeface="PFDinDisplayPro-Bold"/>
                </a:rPr>
                <a:t>https://forms.gle/ke28TZgqdUaeJR427</a:t>
              </a:r>
              <a:endParaRPr lang="ru-RU" sz="2400" b="1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0D1E935-28ED-445D-B708-A8A0FC249AB1}"/>
                </a:ext>
              </a:extLst>
            </p:cNvPr>
            <p:cNvSpPr/>
            <p:nvPr/>
          </p:nvSpPr>
          <p:spPr>
            <a:xfrm>
              <a:off x="723015" y="9131441"/>
              <a:ext cx="11187280" cy="7755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>
                  <a:solidFill>
                    <a:srgbClr val="2B2A29"/>
                  </a:solidFill>
                  <a:latin typeface="PFDinDisplayPro-Bold"/>
                </a:rPr>
                <a:t>Проект организован при поддержке Министерства инвестиций и развития Свердловской области, Свердловского областного фонда поддержки предпринимательства, Уральской ТПП в целях реализации регионального проекта «Акселерация субъектов малого и среднего предпринимательства» по направлению «Комплексная услуга для производителей». Мероприятия проводятся в рамках национального проекта «Малое и среднее предпринимательство и поддержка индивидуальной предпринимательской инициативы»</a:t>
              </a:r>
            </a:p>
            <a:p>
              <a:endParaRPr lang="ru-RU" sz="2000" b="1" cap="all" dirty="0">
                <a:solidFill>
                  <a:srgbClr val="FF740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2000" b="1" cap="all" dirty="0">
                  <a:solidFill>
                    <a:srgbClr val="FF74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ЦЕЛЬ ПРОГРАММЫ</a:t>
              </a:r>
            </a:p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dirty="0"/>
                <a:t>Выстраивание системы продаж на производственных предприятиях в условиях высокого уровня конкуренции</a:t>
              </a:r>
            </a:p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/>
            </a:p>
            <a:p>
              <a:r>
                <a:rPr lang="ru-RU" sz="2000" b="1" cap="all" dirty="0">
                  <a:solidFill>
                    <a:srgbClr val="FF74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МЕСТО ПРОВЕДЕНИЯ</a:t>
              </a:r>
            </a:p>
            <a:p>
              <a:r>
                <a:rPr lang="ru-RU" dirty="0"/>
                <a:t>ДД «Демидов», Екатеринбург, ул. Бориса Ельцина 3/2, 3 этаж, конференц-зал</a:t>
              </a:r>
            </a:p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600" b="1" dirty="0">
                <a:solidFill>
                  <a:schemeClr val="bg2">
                    <a:lumMod val="25000"/>
                  </a:schemeClr>
                </a:solidFill>
                <a:latin typeface="PFDinDisplayPro-Regular"/>
              </a:endParaRPr>
            </a:p>
            <a:p>
              <a:r>
                <a:rPr lang="ru-RU" sz="2000" b="1" cap="all" dirty="0">
                  <a:solidFill>
                    <a:srgbClr val="FF74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ПРОДОЛЖИТЕЛЬНОСТЬ </a:t>
              </a:r>
            </a:p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/>
                <a:t>2 дня очное обучение, 8 дней самостоятельная работа </a:t>
              </a:r>
            </a:p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/>
                <a:t>4 часа презентация 3 лучших проектов, вручение сертификатов участникам</a:t>
              </a:r>
            </a:p>
            <a:p>
              <a:endParaRPr lang="ru-RU" sz="1600" b="1" dirty="0">
                <a:solidFill>
                  <a:schemeClr val="bg2">
                    <a:lumMod val="25000"/>
                  </a:schemeClr>
                </a:solidFill>
                <a:latin typeface="PFDinDisplayPro-Regular"/>
              </a:endParaRPr>
            </a:p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cap="all" dirty="0">
                  <a:solidFill>
                    <a:srgbClr val="FF74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РЕЗУЛЬТАТЫ:</a:t>
              </a:r>
            </a:p>
            <a:p>
              <a:pPr lvl="0" indent="55563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tabLst>
                  <a:tab pos="228600" algn="l"/>
                </a:tabLst>
              </a:pPr>
              <a:r>
                <a:rPr lang="ru-RU" altLang="ru-RU" dirty="0">
                  <a:solidFill>
                    <a:srgbClr val="000000"/>
                  </a:solidFill>
                  <a:ea typeface="Courier New" panose="02070309020205020404" pitchFamily="49" charset="0"/>
                  <a:cs typeface="Calibri" panose="020F0502020204030204" pitchFamily="34" charset="0"/>
                </a:rPr>
                <a:t>Диагностика проблем, связанных с отстройкой от конкурентов;</a:t>
              </a:r>
              <a:endParaRPr lang="ru-RU" altLang="ru-RU" dirty="0"/>
            </a:p>
            <a:p>
              <a:pPr lvl="0" indent="55563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tabLst>
                  <a:tab pos="228600" algn="l"/>
                </a:tabLst>
              </a:pPr>
              <a:r>
                <a:rPr lang="ru-RU" altLang="ru-RU" dirty="0">
                  <a:solidFill>
                    <a:srgbClr val="000000"/>
                  </a:solidFill>
                  <a:ea typeface="Courier New" panose="02070309020205020404" pitchFamily="49" charset="0"/>
                  <a:cs typeface="Calibri" panose="020F0502020204030204" pitchFamily="34" charset="0"/>
                </a:rPr>
                <a:t>Участники освоят 3-х методик подготовки к конкурентным продажам и отработают их на практике;</a:t>
              </a:r>
              <a:endParaRPr lang="ru-RU" altLang="ru-RU" dirty="0"/>
            </a:p>
            <a:p>
              <a:pPr lvl="0" indent="55563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tabLst>
                  <a:tab pos="228600" algn="l"/>
                </a:tabLst>
              </a:pPr>
              <a:r>
                <a:rPr lang="ru-RU" altLang="ru-RU" dirty="0">
                  <a:solidFill>
                    <a:srgbClr val="000000"/>
                  </a:solidFill>
                  <a:ea typeface="Courier New" panose="02070309020205020404" pitchFamily="49" charset="0"/>
                  <a:cs typeface="Calibri" panose="020F0502020204030204" pitchFamily="34" charset="0"/>
                </a:rPr>
                <a:t>Участники прокачают навыки уверенной презентации компании и продукта по телефону;</a:t>
              </a:r>
              <a:endParaRPr lang="ru-RU" altLang="ru-RU" dirty="0"/>
            </a:p>
            <a:p>
              <a:pPr lvl="0" indent="55563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tabLst>
                  <a:tab pos="228600" algn="l"/>
                </a:tabLst>
              </a:pPr>
              <a:r>
                <a:rPr lang="ru-RU" altLang="ru-RU" dirty="0">
                  <a:solidFill>
                    <a:srgbClr val="000000"/>
                  </a:solidFill>
                  <a:ea typeface="Courier New" panose="02070309020205020404" pitchFamily="49" charset="0"/>
                  <a:cs typeface="Calibri" panose="020F0502020204030204" pitchFamily="34" charset="0"/>
                </a:rPr>
                <a:t>Участники получат работающую программу отстройки от конкурентов на разных уровнях глубины проработки – от уровня конкретных возражений на переговорах до уровня выстраивания стратегии маркетинга организации на длительный период времени. </a:t>
              </a:r>
              <a:endParaRPr lang="ru-RU" altLang="ru-RU" dirty="0"/>
            </a:p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cap="all" dirty="0">
                  <a:solidFill>
                    <a:srgbClr val="FF74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 КОНСУЛЬТАЦИИ: </a:t>
              </a:r>
              <a:r>
                <a:rPr lang="ru-RU" dirty="0"/>
                <a:t>бережливое производство, управление проектами, управление персоналом</a:t>
              </a:r>
            </a:p>
            <a:p>
              <a:endParaRPr lang="ru-RU" b="1" cap="all" dirty="0">
                <a:solidFill>
                  <a:srgbClr val="FF740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2000" b="1" cap="all" dirty="0">
                  <a:solidFill>
                    <a:srgbClr val="FF74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КУРАТОР ПРОЕКТА: </a:t>
              </a:r>
              <a:r>
                <a:rPr lang="ru-RU" dirty="0"/>
                <a:t>Горбачева Ольга, +7-912-216-68-85, </a:t>
              </a:r>
              <a:r>
                <a:rPr lang="en-US" dirty="0">
                  <a:hlinkClick r:id="rId3"/>
                </a:rPr>
                <a:t>gorbacheva@uralcci.com</a:t>
              </a:r>
              <a:r>
                <a:rPr lang="en-US" dirty="0"/>
                <a:t> 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latin typeface="PFDinDisplayPro-Regular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566A77-FF03-FF6F-558B-BC0D28810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04" y="7018908"/>
            <a:ext cx="10928440" cy="11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D6AF87F-51CC-4CC7-BD9D-CB826178E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82696"/>
              </p:ext>
            </p:extLst>
          </p:nvPr>
        </p:nvGraphicFramePr>
        <p:xfrm>
          <a:off x="778944" y="7012761"/>
          <a:ext cx="11157096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7096">
                  <a:extLst>
                    <a:ext uri="{9D8B030D-6E8A-4147-A177-3AD203B41FA5}">
                      <a16:colId xmlns:a16="http://schemas.microsoft.com/office/drawing/2014/main" val="221687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effectLst/>
                          <a:latin typeface="+mn-lt"/>
                        </a:rPr>
                        <a:t>ТЕМА 1: Конкурентные преимущества: где их взять, если все </a:t>
                      </a:r>
                      <a:r>
                        <a:rPr lang="ru-RU" sz="2000" b="1" kern="120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предлагают</a:t>
                      </a:r>
                      <a:r>
                        <a:rPr lang="ru-RU" sz="2000" b="1" cap="all" dirty="0">
                          <a:effectLst/>
                          <a:latin typeface="+mn-lt"/>
                        </a:rPr>
                        <a:t> одно и то же?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13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Отличие от конкурентов: откуда оно берется?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Ошибки поиска конкурентных преимуществ.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Тактика поиска конкурентных преимуществ: полевой бенчмаркинг.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Упражнение: «Создаем матрицу собственных конкурентных преимуществ»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55739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8F326AC-7DA1-49E4-95DA-1611A0EC7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626789"/>
              </p:ext>
            </p:extLst>
          </p:nvPr>
        </p:nvGraphicFramePr>
        <p:xfrm>
          <a:off x="778944" y="8615305"/>
          <a:ext cx="10810544" cy="737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0877">
                  <a:extLst>
                    <a:ext uri="{9D8B030D-6E8A-4147-A177-3AD203B41FA5}">
                      <a16:colId xmlns:a16="http://schemas.microsoft.com/office/drawing/2014/main" val="1785892509"/>
                    </a:ext>
                  </a:extLst>
                </a:gridCol>
                <a:gridCol w="219667">
                  <a:extLst>
                    <a:ext uri="{9D8B030D-6E8A-4147-A177-3AD203B41FA5}">
                      <a16:colId xmlns:a16="http://schemas.microsoft.com/office/drawing/2014/main" val="2283781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effectLst/>
                          <a:latin typeface="+mn-lt"/>
                        </a:rPr>
                        <a:t>Тема 2. Работа с возражениями. Коммуникативные модели отстройки от конкурентов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589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Упражнение. «Возражения, связанные с конкурентами: создаем актуальные списки».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Инструменты преодоления возражений, связанных с конкурентами: три причины, бесконфликтная техника, расшатывание пьедестала.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Упражнение: «Отстройка от конкурентов: экспромтом»  </a:t>
                      </a:r>
                    </a:p>
                    <a:p>
                      <a:pPr marL="5524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872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effectLst/>
                          <a:latin typeface="+mn-lt"/>
                        </a:rPr>
                        <a:t>ТЕМА 3: Уникальные торговые предложения (УТП): как все время быть на шаг впереди конкурентов?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99708"/>
                  </a:ext>
                </a:extLst>
              </a:tr>
              <a:tr h="13798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Модель УТП Р. Ривза: почему она не всегда работает?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Плюсы и минусы концепции УТП в сравнении с концепцией конкурентных преимуществ.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Алгоритмы создания явных и тайных УТП.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Сценарии создания Уникальных Торговых Предложений для разных типов Клиентов.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Упражнение: </a:t>
                      </a:r>
                      <a:r>
                        <a:rPr lang="ru-RU" sz="2000" dirty="0" err="1">
                          <a:effectLst/>
                          <a:latin typeface="+mn-lt"/>
                        </a:rPr>
                        <a:t>Value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+mn-lt"/>
                        </a:rPr>
                        <a:t>Proposition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+mn-lt"/>
                        </a:rPr>
                        <a:t>Canvas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: методика изучения сознания потребителя.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Упражнение: «УТП для Вашего продукта на местах»</a:t>
                      </a:r>
                    </a:p>
                    <a:p>
                      <a:pPr marL="5524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2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effectLst/>
                          <a:latin typeface="+mn-lt"/>
                        </a:rPr>
                        <a:t>тема 4: Телефонная презентация экспромтом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13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Кому и что презентовать? Вспоминаем о группе закупок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Технология 7 вопросов/ 4 языка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Короткая презентация по телефону: что в ней должно быть?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Серия упражнений на создание презентационных модулей</a:t>
                      </a:r>
                    </a:p>
                    <a:p>
                      <a:pPr marL="5524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606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effectLst/>
                          <a:latin typeface="+mn-lt"/>
                        </a:rPr>
                        <a:t>тема 5: Боевые поединки презентаций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478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Итоговый </a:t>
                      </a:r>
                      <a:r>
                        <a:rPr lang="ru-RU" sz="2000" dirty="0" err="1">
                          <a:effectLst/>
                          <a:latin typeface="+mn-lt"/>
                        </a:rPr>
                        <a:t>батл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 на отработку полученных инструментов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Упражнение: «Война войной, а продажа по расписанию». </a:t>
                      </a:r>
                    </a:p>
                    <a:p>
                      <a:pPr marL="5524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269189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E995B7-EBFB-439C-BADF-0CD72D8DB86F}"/>
              </a:ext>
            </a:extLst>
          </p:cNvPr>
          <p:cNvSpPr/>
          <p:nvPr/>
        </p:nvSpPr>
        <p:spPr>
          <a:xfrm>
            <a:off x="5387258" y="4385754"/>
            <a:ext cx="1940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cap="all" dirty="0">
                <a:solidFill>
                  <a:srgbClr val="FF74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endParaRPr lang="ru-RU" sz="2400" b="1" cap="all" dirty="0">
              <a:solidFill>
                <a:srgbClr val="FF74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30D04D-0581-49FB-A711-664E40590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61"/>
            <a:ext cx="12192000" cy="439227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4C6597-1C13-4A32-8389-75B8EE4800B5}"/>
              </a:ext>
            </a:extLst>
          </p:cNvPr>
          <p:cNvSpPr/>
          <p:nvPr/>
        </p:nvSpPr>
        <p:spPr>
          <a:xfrm>
            <a:off x="778944" y="4953807"/>
            <a:ext cx="106341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dk1"/>
                </a:solidFill>
              </a:rPr>
              <a:t>Тренинг-интенсив, который проходит в формате бизнес-мастерской. Участники в реальном времени прокачивают сценарии взаимодействия со своими конкурентами на рынках. Практическая работа происходит в индивидуальном формате и взаимодействии рабочих групп: за время семинара каждый участник выстраивает ходы отстройки от конкурентов и модули взаимодействия с Клиентами.</a:t>
            </a:r>
          </a:p>
        </p:txBody>
      </p:sp>
    </p:spTree>
    <p:extLst>
      <p:ext uri="{BB962C8B-B14F-4D97-AF65-F5344CB8AC3E}">
        <p14:creationId xmlns:p14="http://schemas.microsoft.com/office/powerpoint/2010/main" val="1116001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30281</TotalTime>
  <Words>531</Words>
  <Application>Microsoft Office PowerPoint</Application>
  <PresentationFormat>Произвольный</PresentationFormat>
  <Paragraphs>66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PFDinDisplayPro-Bold</vt:lpstr>
      <vt:lpstr>PFDinDisplayPro-Regular</vt:lpstr>
      <vt:lpstr>Symbol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Сметанина Юлия Валерьевна</dc:creator>
  <cp:lastModifiedBy>Сметанина Юлия Валерьевна</cp:lastModifiedBy>
  <cp:revision>91</cp:revision>
  <cp:lastPrinted>2021-10-19T14:37:55Z</cp:lastPrinted>
  <dcterms:created xsi:type="dcterms:W3CDTF">2021-05-13T08:02:46Z</dcterms:created>
  <dcterms:modified xsi:type="dcterms:W3CDTF">2023-04-21T09:20:50Z</dcterms:modified>
</cp:coreProperties>
</file>