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5143500" cx="9144000"/>
  <p:notesSz cx="6858000" cy="9144000"/>
  <p:embeddedFontLst>
    <p:embeddedFont>
      <p:font typeface="Montserrat SemiBold"/>
      <p:regular r:id="rId21"/>
      <p:bold r:id="rId22"/>
      <p:italic r:id="rId23"/>
      <p:boldItalic r:id="rId24"/>
    </p:embeddedFont>
    <p:embeddedFont>
      <p:font typeface="Roboto"/>
      <p:regular r:id="rId25"/>
      <p:bold r:id="rId26"/>
      <p:italic r:id="rId27"/>
      <p:boldItalic r:id="rId28"/>
    </p:embeddedFont>
    <p:embeddedFont>
      <p:font typeface="Montserrat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MontserratSemiBold-bold.fntdata"/><Relationship Id="rId21" Type="http://schemas.openxmlformats.org/officeDocument/2006/relationships/font" Target="fonts/MontserratSemiBold-regular.fntdata"/><Relationship Id="rId24" Type="http://schemas.openxmlformats.org/officeDocument/2006/relationships/font" Target="fonts/MontserratSemiBold-boldItalic.fntdata"/><Relationship Id="rId23" Type="http://schemas.openxmlformats.org/officeDocument/2006/relationships/font" Target="fonts/MontserratSemiBold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-italic.fntdata"/><Relationship Id="rId30" Type="http://schemas.openxmlformats.org/officeDocument/2006/relationships/font" Target="fonts/Montserrat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15ed7205f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15ed7205f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e0e58052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e0e58052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bd80aa28b0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bd80aa28b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bd80aa28b0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bd80aa28b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bd80aa28b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bd80aa28b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bd80aa28b0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bd80aa28b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bd80aa28b0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bd80aa28b0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bd80aa28b0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bd80aa28b0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2bd8c4060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2bd8c406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160c786999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160c786999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160c7869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160c7869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2bbc3e3205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2bbc3e3205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bd9be72a86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bd9be72a86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bd9be72a86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bd9be72a86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21dc10367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21dc1036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e0e580529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e0e580529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заголовок 3">
  <p:cSld name="TITLE_4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666750" y="8620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666750" y="2652713"/>
            <a:ext cx="78105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indent="-26035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■"/>
              <a:defRPr/>
            </a:lvl6pPr>
            <a:lvl7pPr indent="-26035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●"/>
              <a:defRPr/>
            </a:lvl7pPr>
            <a:lvl8pPr indent="-26035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○"/>
              <a:defRPr/>
            </a:lvl8pPr>
            <a:lvl9pPr indent="-26035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■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387900" y="878500"/>
            <a:ext cx="8520600" cy="41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b="1">
                <a:latin typeface="Montserrat"/>
                <a:ea typeface="Montserrat"/>
                <a:cs typeface="Montserrat"/>
                <a:sym typeface="Montserrat"/>
              </a:defRPr>
            </a:lvl1pPr>
            <a:lvl2pPr indent="-3429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AutoNum type="alphaLcPeriod"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заголовок 1">
  <p:cSld name="TITLE_2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666750" y="8620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666750" y="2652713"/>
            <a:ext cx="78105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indent="-26035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■"/>
              <a:defRPr/>
            </a:lvl6pPr>
            <a:lvl7pPr indent="-26035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●"/>
              <a:defRPr/>
            </a:lvl7pPr>
            <a:lvl8pPr indent="-26035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○"/>
              <a:defRPr/>
            </a:lvl8pPr>
            <a:lvl9pPr indent="-26035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■"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заголовок">
  <p:cSld name="TITLE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666750" y="8620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666750" y="2652713"/>
            <a:ext cx="78105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indent="-26035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■"/>
              <a:defRPr/>
            </a:lvl6pPr>
            <a:lvl7pPr indent="-26035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●"/>
              <a:defRPr/>
            </a:lvl7pPr>
            <a:lvl8pPr indent="-26035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○"/>
              <a:defRPr/>
            </a:lvl8pPr>
            <a:lvl9pPr indent="-26035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■"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2" type="sldNum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заголовок 2">
  <p:cSld name="TITLE_3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/>
          <p:nvPr>
            <p:ph type="title"/>
          </p:nvPr>
        </p:nvSpPr>
        <p:spPr>
          <a:xfrm>
            <a:off x="666750" y="8620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" type="body"/>
          </p:nvPr>
        </p:nvSpPr>
        <p:spPr>
          <a:xfrm>
            <a:off x="666750" y="2652713"/>
            <a:ext cx="78105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indent="-26035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■"/>
              <a:defRPr/>
            </a:lvl6pPr>
            <a:lvl7pPr indent="-26035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●"/>
              <a:defRPr/>
            </a:lvl7pPr>
            <a:lvl8pPr indent="-26035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○"/>
              <a:defRPr/>
            </a:lvl8pPr>
            <a:lvl9pPr indent="-26035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Char char="■"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jpg"/><Relationship Id="rId4" Type="http://schemas.openxmlformats.org/officeDocument/2006/relationships/image" Target="../media/image8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7.png"/><Relationship Id="rId8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Relationship Id="rId4" Type="http://schemas.openxmlformats.org/officeDocument/2006/relationships/image" Target="../media/image23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31.png"/><Relationship Id="rId7" Type="http://schemas.openxmlformats.org/officeDocument/2006/relationships/image" Target="../media/image3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jpg"/><Relationship Id="rId4" Type="http://schemas.openxmlformats.org/officeDocument/2006/relationships/image" Target="../media/image29.png"/><Relationship Id="rId5" Type="http://schemas.openxmlformats.org/officeDocument/2006/relationships/image" Target="../media/image33.png"/><Relationship Id="rId6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jpg"/><Relationship Id="rId4" Type="http://schemas.openxmlformats.org/officeDocument/2006/relationships/image" Target="../media/image36.png"/><Relationship Id="rId5" Type="http://schemas.openxmlformats.org/officeDocument/2006/relationships/hyperlink" Target="https://rutube.ru/video/a8b7ba5fbbcc7d68e726665cbf9e0ce3/?r=wd" TargetMode="External"/><Relationship Id="rId6" Type="http://schemas.openxmlformats.org/officeDocument/2006/relationships/image" Target="../media/image32.png"/><Relationship Id="rId7" Type="http://schemas.openxmlformats.org/officeDocument/2006/relationships/hyperlink" Target="https://rutube.ru/video/94e1c4de2e0083d7d838911192cc5c10/?r=wd" TargetMode="External"/><Relationship Id="rId8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Relationship Id="rId4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jpg"/><Relationship Id="rId4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jpg"/><Relationship Id="rId4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10.png"/><Relationship Id="rId8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5" Type="http://schemas.openxmlformats.org/officeDocument/2006/relationships/image" Target="../media/image1.png"/><Relationship Id="rId6" Type="http://schemas.openxmlformats.org/officeDocument/2006/relationships/image" Target="../media/image5.png"/><Relationship Id="rId7" Type="http://schemas.openxmlformats.org/officeDocument/2006/relationships/image" Target="../media/image7.png"/><Relationship Id="rId8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7"/>
          <p:cNvSpPr txBox="1"/>
          <p:nvPr/>
        </p:nvSpPr>
        <p:spPr>
          <a:xfrm>
            <a:off x="4102925" y="3330525"/>
            <a:ext cx="4306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отчет о проведении</a:t>
            </a:r>
            <a:endParaRPr sz="1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6"/>
          <p:cNvSpPr txBox="1"/>
          <p:nvPr/>
        </p:nvSpPr>
        <p:spPr>
          <a:xfrm>
            <a:off x="1219200" y="276225"/>
            <a:ext cx="6705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Со</a:t>
            </a:r>
            <a:r>
              <a:rPr b="1" i="0" lang="ru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организаторы</a:t>
            </a:r>
            <a:endParaRPr b="1" i="0" sz="2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26"/>
          <p:cNvSpPr txBox="1"/>
          <p:nvPr/>
        </p:nvSpPr>
        <p:spPr>
          <a:xfrm>
            <a:off x="972000" y="1141375"/>
            <a:ext cx="7200000" cy="3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Московский государственный университет геодезии и картографии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Центр компетенций НТИ «Геоданные и геоинформационные технологии» МИИГАиК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Ассоциация развития ИТ-отрасли Республики Саха (Якутия)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ГАУ “Технопарк Якутия”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Якутский научно-исследовательский институт сельского хозяйства имени М.Г. Сафронова – обособленное подразделение ФИЦ ЯНЦ СО РАН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Институт естественных наук СВФУ им.М.К.Аммосова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Институт математики и информатики СВФУ им.М.К.Аммосова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ГАНОУ РС(Я) “Международная Арктическая школа Республики Саха (Якутия)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ГАПОУ РС (Я) «Якутский колледж связи и энергетики им. П.И. Дудкина»;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ГАУ ДО РС (Я) «Малая академия наук РС (Я)»;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МАУ ДО "Центр дополнительного образования детей "Ханалас"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Бизнес-инкубатор «OREH СВФУ им. М.К. Аммосова».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0" name="Google Shape;16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6"/>
          <p:cNvSpPr txBox="1"/>
          <p:nvPr/>
        </p:nvSpPr>
        <p:spPr>
          <a:xfrm>
            <a:off x="683500" y="1817175"/>
            <a:ext cx="1695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студенты</a:t>
            </a:r>
            <a:endParaRPr sz="1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7"/>
          <p:cNvSpPr txBox="1"/>
          <p:nvPr>
            <p:ph type="title"/>
          </p:nvPr>
        </p:nvSpPr>
        <p:spPr>
          <a:xfrm>
            <a:off x="840725" y="192613"/>
            <a:ext cx="5059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Кейсы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27"/>
          <p:cNvSpPr txBox="1"/>
          <p:nvPr/>
        </p:nvSpPr>
        <p:spPr>
          <a:xfrm>
            <a:off x="783750" y="1163775"/>
            <a:ext cx="8364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Кейс №1 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" name="Google Shape;169;p27"/>
          <p:cNvSpPr txBox="1"/>
          <p:nvPr/>
        </p:nvSpPr>
        <p:spPr>
          <a:xfrm>
            <a:off x="1690925" y="1229775"/>
            <a:ext cx="1942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Логистика доставки готовой продукции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0" name="Google Shape;170;p27"/>
          <p:cNvSpPr txBox="1"/>
          <p:nvPr/>
        </p:nvSpPr>
        <p:spPr>
          <a:xfrm>
            <a:off x="4653175" y="1163775"/>
            <a:ext cx="8364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Кейс №2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1" name="Google Shape;171;p27"/>
          <p:cNvSpPr txBox="1"/>
          <p:nvPr/>
        </p:nvSpPr>
        <p:spPr>
          <a:xfrm>
            <a:off x="5489575" y="1229775"/>
            <a:ext cx="23043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Расчёт реального количества проживающих людей 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2" name="Google Shape;172;p27"/>
          <p:cNvSpPr txBox="1"/>
          <p:nvPr/>
        </p:nvSpPr>
        <p:spPr>
          <a:xfrm>
            <a:off x="783750" y="2338600"/>
            <a:ext cx="8364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Кейс №3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3" name="Google Shape;173;p27"/>
          <p:cNvSpPr txBox="1"/>
          <p:nvPr/>
        </p:nvSpPr>
        <p:spPr>
          <a:xfrm>
            <a:off x="1690925" y="2404600"/>
            <a:ext cx="1764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Геоаналитика размещения с/х производства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" name="Google Shape;174;p27"/>
          <p:cNvSpPr txBox="1"/>
          <p:nvPr/>
        </p:nvSpPr>
        <p:spPr>
          <a:xfrm>
            <a:off x="5489575" y="2404600"/>
            <a:ext cx="1942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БПЛА для мониторинга лесных пожаров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5" name="Google Shape;175;p27"/>
          <p:cNvSpPr txBox="1"/>
          <p:nvPr/>
        </p:nvSpPr>
        <p:spPr>
          <a:xfrm>
            <a:off x="4653175" y="2338600"/>
            <a:ext cx="8364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Кейс №4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6" name="Google Shape;176;p27"/>
          <p:cNvSpPr txBox="1"/>
          <p:nvPr/>
        </p:nvSpPr>
        <p:spPr>
          <a:xfrm>
            <a:off x="2556275" y="3348250"/>
            <a:ext cx="8364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Кейс №5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7" name="Google Shape;177;p27"/>
          <p:cNvSpPr txBox="1"/>
          <p:nvPr/>
        </p:nvSpPr>
        <p:spPr>
          <a:xfrm>
            <a:off x="3392675" y="3414250"/>
            <a:ext cx="2238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Консультационная платформа по вопросам изменения климата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8" name="Google Shape;17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0425" y="3468012"/>
            <a:ext cx="696425" cy="585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7"/>
          <p:cNvPicPr preferRelativeResize="0"/>
          <p:nvPr/>
        </p:nvPicPr>
        <p:blipFill rotWithShape="1">
          <a:blip r:embed="rId5">
            <a:alphaModFix/>
          </a:blip>
          <a:srcRect b="29782" l="11611" r="14571" t="31568"/>
          <a:stretch/>
        </p:blipFill>
        <p:spPr>
          <a:xfrm>
            <a:off x="7833225" y="1281750"/>
            <a:ext cx="984995" cy="41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55600" y="1281738"/>
            <a:ext cx="754875" cy="41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55600" y="2373513"/>
            <a:ext cx="754875" cy="75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33226" y="2535814"/>
            <a:ext cx="984999" cy="430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 txBox="1"/>
          <p:nvPr>
            <p:ph type="title"/>
          </p:nvPr>
        </p:nvSpPr>
        <p:spPr>
          <a:xfrm>
            <a:off x="840725" y="192613"/>
            <a:ext cx="5059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Открытие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9" name="Google Shape;18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125" y="1117288"/>
            <a:ext cx="4365101" cy="290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57576" y="192625"/>
            <a:ext cx="3062099" cy="204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7576" y="2454150"/>
            <a:ext cx="3062099" cy="2040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9"/>
          <p:cNvSpPr txBox="1"/>
          <p:nvPr>
            <p:ph type="title"/>
          </p:nvPr>
        </p:nvSpPr>
        <p:spPr>
          <a:xfrm>
            <a:off x="840725" y="192613"/>
            <a:ext cx="5059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Рабочие моменты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8" name="Google Shape;19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6301" y="192625"/>
            <a:ext cx="3248099" cy="216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6301" y="2457900"/>
            <a:ext cx="3248099" cy="2164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4725" y="700525"/>
            <a:ext cx="4215450" cy="189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4725" y="2723322"/>
            <a:ext cx="4215450" cy="1896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0"/>
          <p:cNvSpPr txBox="1"/>
          <p:nvPr>
            <p:ph type="title"/>
          </p:nvPr>
        </p:nvSpPr>
        <p:spPr>
          <a:xfrm>
            <a:off x="840725" y="192613"/>
            <a:ext cx="5059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Награждение и закрытие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8" name="Google Shape;20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3749" y="267975"/>
            <a:ext cx="2997574" cy="19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53750" y="2466550"/>
            <a:ext cx="2997574" cy="1997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3825" y="940375"/>
            <a:ext cx="4896026" cy="326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1"/>
          <p:cNvSpPr txBox="1"/>
          <p:nvPr>
            <p:ph type="title"/>
          </p:nvPr>
        </p:nvSpPr>
        <p:spPr>
          <a:xfrm>
            <a:off x="840725" y="192613"/>
            <a:ext cx="5059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Видеоконтент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7" name="Google Shape;21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600" y="1017763"/>
            <a:ext cx="4860349" cy="3107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1"/>
          <p:cNvSpPr txBox="1"/>
          <p:nvPr/>
        </p:nvSpPr>
        <p:spPr>
          <a:xfrm>
            <a:off x="5607500" y="169090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5"/>
              </a:rPr>
              <a:t>https://rutube.ru/video/a8b7ba5fbbcc7d68e726665cbf9e0ce3/?r=wd</a:t>
            </a:r>
            <a:r>
              <a:rPr lang="ru"/>
              <a:t> </a:t>
            </a:r>
            <a:endParaRPr/>
          </a:p>
        </p:txBody>
      </p:sp>
      <p:pic>
        <p:nvPicPr>
          <p:cNvPr id="219" name="Google Shape;219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94975" y="192625"/>
            <a:ext cx="1562100" cy="15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1"/>
          <p:cNvSpPr txBox="1"/>
          <p:nvPr/>
        </p:nvSpPr>
        <p:spPr>
          <a:xfrm>
            <a:off x="5607500" y="4136825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7"/>
              </a:rPr>
              <a:t>https://rutube.ru/video/94e1c4de2e0083d7d838911192cc5c10/?r=wd</a:t>
            </a:r>
            <a:r>
              <a:rPr lang="ru"/>
              <a:t> </a:t>
            </a:r>
            <a:endParaRPr/>
          </a:p>
        </p:txBody>
      </p:sp>
      <p:pic>
        <p:nvPicPr>
          <p:cNvPr id="221" name="Google Shape;221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94975" y="2574725"/>
            <a:ext cx="1562100" cy="15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2"/>
          <p:cNvSpPr txBox="1"/>
          <p:nvPr>
            <p:ph type="title"/>
          </p:nvPr>
        </p:nvSpPr>
        <p:spPr>
          <a:xfrm>
            <a:off x="840725" y="192613"/>
            <a:ext cx="5059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Сайт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8" name="Google Shape;22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525" y="700525"/>
            <a:ext cx="8322124" cy="399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000" y="242588"/>
            <a:ext cx="8280003" cy="465831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2000" y="242588"/>
            <a:ext cx="8280003" cy="465831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0"/>
          <p:cNvSpPr txBox="1"/>
          <p:nvPr/>
        </p:nvSpPr>
        <p:spPr>
          <a:xfrm>
            <a:off x="6131249" y="3411375"/>
            <a:ext cx="2643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Пространство коллективной работы "Точка кипения" СВФУ имени М.К.</a:t>
            </a:r>
            <a:endParaRPr sz="10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Аммосова </a:t>
            </a:r>
            <a:endParaRPr sz="10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0" name="Google Shape;90;p20"/>
          <p:cNvSpPr txBox="1"/>
          <p:nvPr/>
        </p:nvSpPr>
        <p:spPr>
          <a:xfrm>
            <a:off x="1680343" y="2361742"/>
            <a:ext cx="25953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ru" sz="10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Министерство образования </a:t>
            </a:r>
            <a:br>
              <a:rPr i="0" lang="ru" sz="10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i="0" lang="ru" sz="10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 науки Республики Саха (Якутия)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1" name="Google Shape;91;p20"/>
          <p:cNvPicPr preferRelativeResize="0"/>
          <p:nvPr/>
        </p:nvPicPr>
        <p:blipFill rotWithShape="1">
          <a:blip r:embed="rId4">
            <a:alphaModFix/>
          </a:blip>
          <a:srcRect b="7454" l="7446" r="7446" t="7446"/>
          <a:stretch/>
        </p:blipFill>
        <p:spPr>
          <a:xfrm>
            <a:off x="726976" y="1265246"/>
            <a:ext cx="696425" cy="696413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0"/>
          <p:cNvSpPr txBox="1"/>
          <p:nvPr/>
        </p:nvSpPr>
        <p:spPr>
          <a:xfrm>
            <a:off x="1680349" y="1289600"/>
            <a:ext cx="29091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i="0" lang="ru" sz="10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Министерство инноваций, цифрового развития и инфокоммуникационных технологий Республики Саха (Якутия)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3" name="Google Shape;93;p20"/>
          <p:cNvPicPr preferRelativeResize="0"/>
          <p:nvPr/>
        </p:nvPicPr>
        <p:blipFill rotWithShape="1">
          <a:blip r:embed="rId4">
            <a:alphaModFix/>
          </a:blip>
          <a:srcRect b="7454" l="7446" r="7446" t="7446"/>
          <a:stretch/>
        </p:blipFill>
        <p:spPr>
          <a:xfrm>
            <a:off x="726976" y="2346063"/>
            <a:ext cx="696425" cy="696413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0"/>
          <p:cNvSpPr txBox="1"/>
          <p:nvPr/>
        </p:nvSpPr>
        <p:spPr>
          <a:xfrm>
            <a:off x="1219200" y="581025"/>
            <a:ext cx="6705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ru" sz="2400" u="none" cap="none" strike="noStrike">
                <a:solidFill>
                  <a:srgbClr val="00000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Основные организаторы</a:t>
            </a:r>
            <a:endParaRPr b="1" i="0" sz="2400" u="none" cap="none" strike="noStrike">
              <a:solidFill>
                <a:srgbClr val="000000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20"/>
          <p:cNvSpPr txBox="1"/>
          <p:nvPr/>
        </p:nvSpPr>
        <p:spPr>
          <a:xfrm>
            <a:off x="1680343" y="3399517"/>
            <a:ext cx="25953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Северо-Восточный Федеральный университет им. М.К.Аммосова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" name="Google Shape;96;p20"/>
          <p:cNvSpPr txBox="1"/>
          <p:nvPr/>
        </p:nvSpPr>
        <p:spPr>
          <a:xfrm>
            <a:off x="6131243" y="1347567"/>
            <a:ext cx="25953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Якутский научный центр СО РАН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7" name="Google Shape;97;p20"/>
          <p:cNvSpPr txBox="1"/>
          <p:nvPr/>
        </p:nvSpPr>
        <p:spPr>
          <a:xfrm>
            <a:off x="6131261" y="2391325"/>
            <a:ext cx="24225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Дом научной коллаборации Н.Г. Соломонова</a:t>
            </a:r>
            <a:endParaRPr i="0" sz="1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8" name="Google Shape;9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33562" y="3566235"/>
            <a:ext cx="736725" cy="337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250" y="3426912"/>
            <a:ext cx="696425" cy="585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09313" y="2415312"/>
            <a:ext cx="585201" cy="58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09315" y="1320850"/>
            <a:ext cx="585199" cy="585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1"/>
          <p:cNvSpPr txBox="1"/>
          <p:nvPr/>
        </p:nvSpPr>
        <p:spPr>
          <a:xfrm>
            <a:off x="1219200" y="276225"/>
            <a:ext cx="6705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Со</a:t>
            </a:r>
            <a:r>
              <a:rPr b="1" i="0" lang="ru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организаторы</a:t>
            </a:r>
            <a:endParaRPr b="1" i="0" sz="2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21"/>
          <p:cNvSpPr txBox="1"/>
          <p:nvPr/>
        </p:nvSpPr>
        <p:spPr>
          <a:xfrm>
            <a:off x="972000" y="1141375"/>
            <a:ext cx="7200000" cy="3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Московский государственный университет геодезии и картографии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Центр компетенций НТИ «Геоданные и геоинформационные технологии» МИИГАиК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Ассоциация развития ИТ-отрасли Республики Саха (Якутия)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ГАУ “Технопарк Якутия”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Якутский научно-исследовательский институт сельского хозяйства имени М.Г. Сафронова – обособленное подразделение ФИЦ ЯНЦ СО РАН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Институт естественных наук СВФУ им.М.К.Аммосова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Институт математики и информатики СВФУ им.М.К.Аммосова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ГАНОУ РС(Я) “Международная Арктическая школа Республики Саха (Якутия)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ГАПОУ РС (Я) «Якутский колледж связи и энергетики им. П.И. Дудкина»;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ГАУ ДО РС (Я) «Малая академия наук РС (Я)»;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МАУ ДО "Центр дополнительного образования детей "Ханалас"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Бизнес-инкубатор «OREH СВФУ им. М.К. Аммосова».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2"/>
          <p:cNvSpPr txBox="1"/>
          <p:nvPr/>
        </p:nvSpPr>
        <p:spPr>
          <a:xfrm>
            <a:off x="1219200" y="276225"/>
            <a:ext cx="6705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Генеральный спонсор</a:t>
            </a:r>
            <a:endParaRPr b="1" i="0" sz="2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5" name="Google Shape;11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8300" y="1893850"/>
            <a:ext cx="4867550" cy="150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3"/>
          <p:cNvSpPr txBox="1"/>
          <p:nvPr/>
        </p:nvSpPr>
        <p:spPr>
          <a:xfrm>
            <a:off x="1219200" y="276225"/>
            <a:ext cx="6705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Спонсоры </a:t>
            </a:r>
            <a:endParaRPr b="1" i="0" sz="2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2" name="Google Shape;12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6263" y="1570063"/>
            <a:ext cx="1281925" cy="76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0909" y="1570063"/>
            <a:ext cx="1817750" cy="70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84" y="1483597"/>
            <a:ext cx="1101876" cy="70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14288" y="3178698"/>
            <a:ext cx="2145874" cy="57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27165" y="3072023"/>
            <a:ext cx="1345200" cy="87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18553" y="3045789"/>
            <a:ext cx="1281925" cy="927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4"/>
          <p:cNvSpPr txBox="1"/>
          <p:nvPr>
            <p:ph type="title"/>
          </p:nvPr>
        </p:nvSpPr>
        <p:spPr>
          <a:xfrm>
            <a:off x="840725" y="192613"/>
            <a:ext cx="5059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Хакатон в цифрах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24"/>
          <p:cNvSpPr txBox="1"/>
          <p:nvPr/>
        </p:nvSpPr>
        <p:spPr>
          <a:xfrm>
            <a:off x="401200" y="1343450"/>
            <a:ext cx="16026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5800">
                <a:latin typeface="Roboto"/>
                <a:ea typeface="Roboto"/>
                <a:cs typeface="Roboto"/>
                <a:sym typeface="Roboto"/>
              </a:rPr>
              <a:t>189</a:t>
            </a:r>
            <a:r>
              <a:rPr b="1" lang="ru" sz="5800">
                <a:latin typeface="Roboto"/>
                <a:ea typeface="Roboto"/>
                <a:cs typeface="Roboto"/>
                <a:sym typeface="Roboto"/>
              </a:rPr>
              <a:t> </a:t>
            </a:r>
            <a:endParaRPr b="1" sz="5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Roboto"/>
                <a:ea typeface="Roboto"/>
                <a:cs typeface="Roboto"/>
                <a:sym typeface="Roboto"/>
              </a:rPr>
              <a:t>участников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24"/>
          <p:cNvSpPr txBox="1"/>
          <p:nvPr/>
        </p:nvSpPr>
        <p:spPr>
          <a:xfrm>
            <a:off x="2708800" y="1343450"/>
            <a:ext cx="11898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5800">
                <a:latin typeface="Roboto"/>
                <a:ea typeface="Roboto"/>
                <a:cs typeface="Roboto"/>
                <a:sym typeface="Roboto"/>
              </a:rPr>
              <a:t>49</a:t>
            </a:r>
            <a:r>
              <a:rPr b="1" lang="ru" sz="5800">
                <a:latin typeface="Roboto"/>
                <a:ea typeface="Roboto"/>
                <a:cs typeface="Roboto"/>
                <a:sym typeface="Roboto"/>
              </a:rPr>
              <a:t> </a:t>
            </a:r>
            <a:endParaRPr b="1" sz="5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Roboto"/>
                <a:ea typeface="Roboto"/>
                <a:cs typeface="Roboto"/>
                <a:sym typeface="Roboto"/>
              </a:rPr>
              <a:t>   команд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24"/>
          <p:cNvSpPr txBox="1"/>
          <p:nvPr/>
        </p:nvSpPr>
        <p:spPr>
          <a:xfrm>
            <a:off x="4626263" y="1343450"/>
            <a:ext cx="12678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5800">
                <a:latin typeface="Roboto"/>
                <a:ea typeface="Roboto"/>
                <a:cs typeface="Roboto"/>
                <a:sym typeface="Roboto"/>
              </a:rPr>
              <a:t>47 </a:t>
            </a:r>
            <a:endParaRPr b="1" sz="5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Roboto"/>
                <a:ea typeface="Roboto"/>
                <a:cs typeface="Roboto"/>
                <a:sym typeface="Roboto"/>
              </a:rPr>
              <a:t>    часов разработки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24"/>
          <p:cNvSpPr txBox="1"/>
          <p:nvPr/>
        </p:nvSpPr>
        <p:spPr>
          <a:xfrm>
            <a:off x="6621725" y="1343450"/>
            <a:ext cx="16479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5800">
                <a:latin typeface="Roboto"/>
                <a:ea typeface="Roboto"/>
                <a:cs typeface="Roboto"/>
                <a:sym typeface="Roboto"/>
              </a:rPr>
              <a:t>41</a:t>
            </a:r>
            <a:r>
              <a:rPr b="1" lang="ru" sz="5800">
                <a:latin typeface="Roboto"/>
                <a:ea typeface="Roboto"/>
                <a:cs typeface="Roboto"/>
                <a:sym typeface="Roboto"/>
              </a:rPr>
              <a:t> </a:t>
            </a:r>
            <a:endParaRPr b="1" sz="5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Roboto"/>
                <a:ea typeface="Roboto"/>
                <a:cs typeface="Roboto"/>
                <a:sym typeface="Roboto"/>
              </a:rPr>
              <a:t> участник из за пределов РС(Я)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8" name="Google Shape;138;p24"/>
          <p:cNvCxnSpPr/>
          <p:nvPr/>
        </p:nvCxnSpPr>
        <p:spPr>
          <a:xfrm flipH="1">
            <a:off x="4258988" y="1401025"/>
            <a:ext cx="6900" cy="11478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9" name="Google Shape;139;p24"/>
          <p:cNvSpPr txBox="1"/>
          <p:nvPr/>
        </p:nvSpPr>
        <p:spPr>
          <a:xfrm>
            <a:off x="4259000" y="3160925"/>
            <a:ext cx="401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Roboto"/>
                <a:ea typeface="Roboto"/>
                <a:cs typeface="Roboto"/>
                <a:sym typeface="Roboto"/>
              </a:rPr>
              <a:t>призы выданы на общую сумму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5800">
                <a:latin typeface="Roboto"/>
                <a:ea typeface="Roboto"/>
                <a:cs typeface="Roboto"/>
                <a:sym typeface="Roboto"/>
              </a:rPr>
              <a:t>1</a:t>
            </a:r>
            <a:r>
              <a:rPr b="1" lang="ru" sz="5800">
                <a:latin typeface="Roboto"/>
                <a:ea typeface="Roboto"/>
                <a:cs typeface="Roboto"/>
                <a:sym typeface="Roboto"/>
              </a:rPr>
              <a:t>60 000</a:t>
            </a:r>
            <a:r>
              <a:rPr lang="ru" sz="5800">
                <a:solidFill>
                  <a:srgbClr val="202124"/>
                </a:solidFill>
                <a:highlight>
                  <a:srgbClr val="FFFFFF"/>
                </a:highlight>
              </a:rPr>
              <a:t>₽</a:t>
            </a:r>
            <a:endParaRPr sz="5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24"/>
          <p:cNvSpPr txBox="1"/>
          <p:nvPr/>
        </p:nvSpPr>
        <p:spPr>
          <a:xfrm>
            <a:off x="905875" y="2955600"/>
            <a:ext cx="3360000" cy="13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5800">
                <a:latin typeface="Roboto"/>
                <a:ea typeface="Roboto"/>
                <a:cs typeface="Roboto"/>
                <a:sym typeface="Roboto"/>
              </a:rPr>
              <a:t>4</a:t>
            </a:r>
            <a:r>
              <a:rPr lang="ru">
                <a:latin typeface="Roboto"/>
                <a:ea typeface="Roboto"/>
                <a:cs typeface="Roboto"/>
                <a:sym typeface="Roboto"/>
              </a:rPr>
              <a:t> -х разовое питание 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>
                <a:latin typeface="Roboto"/>
                <a:ea typeface="Roboto"/>
                <a:cs typeface="Roboto"/>
                <a:sym typeface="Roboto"/>
              </a:rPr>
              <a:t>во время конкурса</a:t>
            </a:r>
            <a:endParaRPr sz="185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1" name="Google Shape;141;p24"/>
          <p:cNvCxnSpPr/>
          <p:nvPr/>
        </p:nvCxnSpPr>
        <p:spPr>
          <a:xfrm flipH="1">
            <a:off x="2352838" y="1401025"/>
            <a:ext cx="6900" cy="11478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" name="Google Shape;142;p24"/>
          <p:cNvCxnSpPr/>
          <p:nvPr/>
        </p:nvCxnSpPr>
        <p:spPr>
          <a:xfrm flipH="1">
            <a:off x="6307675" y="1401025"/>
            <a:ext cx="6900" cy="11478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3" name="Google Shape;143;p24"/>
          <p:cNvCxnSpPr/>
          <p:nvPr/>
        </p:nvCxnSpPr>
        <p:spPr>
          <a:xfrm flipH="1">
            <a:off x="4258988" y="3100800"/>
            <a:ext cx="6900" cy="11478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5"/>
          <p:cNvSpPr txBox="1"/>
          <p:nvPr/>
        </p:nvSpPr>
        <p:spPr>
          <a:xfrm>
            <a:off x="1219200" y="276225"/>
            <a:ext cx="6705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lang="ru" sz="2400">
                <a:latin typeface="Montserrat"/>
                <a:ea typeface="Montserrat"/>
                <a:cs typeface="Montserrat"/>
                <a:sym typeface="Montserrat"/>
              </a:rPr>
              <a:t>Со</a:t>
            </a:r>
            <a:r>
              <a:rPr b="1" i="0" lang="ru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организаторы</a:t>
            </a:r>
            <a:endParaRPr b="1" i="0" sz="2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" name="Google Shape;150;p25"/>
          <p:cNvSpPr txBox="1"/>
          <p:nvPr/>
        </p:nvSpPr>
        <p:spPr>
          <a:xfrm>
            <a:off x="972000" y="1141375"/>
            <a:ext cx="7200000" cy="3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Московский государственный университет геодезии и картографии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Центр компетенций НТИ «Геоданные и геоинформационные технологии» МИИГАиК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Ассоциация развития ИТ-отрасли Республики Саха (Якутия)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ГАУ “Технопарк Якутия”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Якутский научно-исследовательский институт сельского хозяйства имени М.Г. Сафронова – обособленное подразделение ФИЦ ЯНЦ СО РАН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Институт естественных наук СВФУ им.М.К.Аммосова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Институт математики и информатики СВФУ им.М.К.Аммосова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ГАНОУ РС(Я) “Международная Арктическая школа Республики Саха (Якутия)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ГАПОУ РС (Я) «Якутский колледж связи и энергетики им. П.И. Дудкина»;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ГАУ ДО РС (Я) «Малая академия наук РС (Я)»;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МАУ ДО "Центр дополнительного образования детей "Ханалас"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 SemiBold"/>
              <a:buChar char="●"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Бизнес-инкубатор «OREH СВФУ им. М.К. Аммосова».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1" name="Google Shape;15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5"/>
          <p:cNvSpPr txBox="1"/>
          <p:nvPr/>
        </p:nvSpPr>
        <p:spPr>
          <a:xfrm>
            <a:off x="760125" y="1817175"/>
            <a:ext cx="1618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школьники</a:t>
            </a:r>
            <a:endParaRPr sz="1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