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7" r:id="rId1"/>
  </p:sldMasterIdLst>
  <p:notesMasterIdLst>
    <p:notesMasterId r:id="rId7"/>
  </p:notesMasterIdLst>
  <p:sldIdLst>
    <p:sldId id="256" r:id="rId2"/>
    <p:sldId id="258" r:id="rId3"/>
    <p:sldId id="267" r:id="rId4"/>
    <p:sldId id="257" r:id="rId5"/>
    <p:sldId id="266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918"/>
    <a:srgbClr val="F44C39"/>
    <a:srgbClr val="B8DBE2"/>
    <a:srgbClr val="8E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F7BC13-36DE-47AF-935E-533B82D059DB}">
  <a:tblStyle styleId="{01F7BC13-36DE-47AF-935E-533B82D059DB}" styleName="Table_0">
    <a:wholeTbl>
      <a:tcTxStyle b="off" i="off">
        <a:font>
          <a:latin typeface="Gilroy"/>
          <a:ea typeface="Gilroy"/>
          <a:cs typeface="Gilroy"/>
        </a:font>
        <a:srgbClr val="000000"/>
      </a:tcTxStyle>
      <a:tcStyle>
        <a:tcBdr>
          <a:left>
            <a:ln w="12700" cap="flat" cmpd="sng">
              <a:solidFill>
                <a:srgbClr val="B5D8E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5D8E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5D8E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5D8E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5D8E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  <a:fill>
          <a:solidFill>
            <a:srgbClr val="F2F8F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F8F9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B5D8E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roy"/>
          <a:ea typeface="Gilroy"/>
          <a:cs typeface="Gilroy"/>
        </a:font>
        <a:srgbClr val="FFFFFF"/>
      </a:tcTxStyle>
      <a:tcStyle>
        <a:tcBdr/>
        <a:fill>
          <a:solidFill>
            <a:srgbClr val="B5D8E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262113-D4C5-49DB-8316-25BF1A68A7D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e8d247b2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e8d247b2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e8d247b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2e8d247b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51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e8d247b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2e8d247b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2e8d247b2d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2e8d247b2d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313608" y="4837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1">
                <a:solidFill>
                  <a:schemeClr val="lt1"/>
                </a:solidFill>
              </a:defRPr>
            </a:lvl1pPr>
            <a:lvl2pPr lvl="1">
              <a:buNone/>
              <a:defRPr b="1">
                <a:solidFill>
                  <a:schemeClr val="lt1"/>
                </a:solidFill>
              </a:defRPr>
            </a:lvl2pPr>
            <a:lvl3pPr lvl="2">
              <a:buNone/>
              <a:defRPr b="1">
                <a:solidFill>
                  <a:schemeClr val="lt1"/>
                </a:solidFill>
              </a:defRPr>
            </a:lvl3pPr>
            <a:lvl4pPr lvl="3">
              <a:buNone/>
              <a:defRPr b="1">
                <a:solidFill>
                  <a:schemeClr val="lt1"/>
                </a:solidFill>
              </a:defRPr>
            </a:lvl4pPr>
            <a:lvl5pPr lvl="4">
              <a:buNone/>
              <a:defRPr b="1">
                <a:solidFill>
                  <a:schemeClr val="lt1"/>
                </a:solidFill>
              </a:defRPr>
            </a:lvl5pPr>
            <a:lvl6pPr lvl="5">
              <a:buNone/>
              <a:defRPr b="1">
                <a:solidFill>
                  <a:schemeClr val="lt1"/>
                </a:solidFill>
              </a:defRPr>
            </a:lvl6pPr>
            <a:lvl7pPr lvl="6">
              <a:buNone/>
              <a:defRPr b="1">
                <a:solidFill>
                  <a:schemeClr val="lt1"/>
                </a:solidFill>
              </a:defRPr>
            </a:lvl7pPr>
            <a:lvl8pPr lvl="7">
              <a:buNone/>
              <a:defRPr b="1">
                <a:solidFill>
                  <a:schemeClr val="lt1"/>
                </a:solidFill>
              </a:defRPr>
            </a:lvl8pPr>
            <a:lvl9pPr lvl="8">
              <a:buNone/>
              <a:defRPr b="1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/>
        </p:nvSpPr>
        <p:spPr>
          <a:xfrm>
            <a:off x="323400" y="2311650"/>
            <a:ext cx="6756056" cy="134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01" marR="0" lvl="0" indent="0" algn="l" rtl="0">
              <a:lnSpc>
                <a:spcPct val="1019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654692"/>
                </a:solidFill>
                <a:latin typeface="Arial"/>
                <a:ea typeface="Arial"/>
                <a:cs typeface="Arial"/>
                <a:sym typeface="Arial"/>
              </a:rPr>
              <a:t>Обзор инновационной экосистемы РФ, мер поддержки, предоставляемых институтами развития и фондами. </a:t>
            </a:r>
          </a:p>
          <a:p>
            <a:pPr marL="7701" marR="0" lvl="0" indent="0" algn="l" rtl="0">
              <a:lnSpc>
                <a:spcPct val="1019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654692"/>
                </a:solidFill>
                <a:latin typeface="Arial"/>
                <a:ea typeface="Arial"/>
                <a:cs typeface="Arial"/>
                <a:sym typeface="Arial"/>
              </a:rPr>
              <a:t>Частные инвестиции, бизнес-ангелы</a:t>
            </a:r>
            <a:endParaRPr sz="2000" b="0" i="0" u="none" strike="noStrike" cap="none" dirty="0">
              <a:solidFill>
                <a:srgbClr val="6546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2"/>
          <p:cNvSpPr txBox="1"/>
          <p:nvPr/>
        </p:nvSpPr>
        <p:spPr>
          <a:xfrm>
            <a:off x="334726" y="3976540"/>
            <a:ext cx="6401829" cy="4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01" marR="0" lvl="0" indent="0" algn="l" rtl="0">
              <a:lnSpc>
                <a:spcPct val="101924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654692"/>
                </a:solidFill>
              </a:rPr>
              <a:t>Овчинникова Ольга Владимировна</a:t>
            </a:r>
            <a:endParaRPr sz="2000" b="0" i="0" u="none" strike="noStrike" cap="none" dirty="0">
              <a:solidFill>
                <a:srgbClr val="6546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313608" y="4837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  <p:sp>
        <p:nvSpPr>
          <p:cNvPr id="7" name="Google Shape;156;p29">
            <a:extLst>
              <a:ext uri="{FF2B5EF4-FFF2-40B4-BE49-F238E27FC236}">
                <a16:creationId xmlns:a16="http://schemas.microsoft.com/office/drawing/2014/main" id="{B99FFADB-EEB9-4FCC-8035-B6112BABD6DE}"/>
              </a:ext>
            </a:extLst>
          </p:cNvPr>
          <p:cNvSpPr txBox="1"/>
          <p:nvPr/>
        </p:nvSpPr>
        <p:spPr>
          <a:xfrm>
            <a:off x="842994" y="1331581"/>
            <a:ext cx="7610391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1B1B1B"/>
                </a:solidFill>
              </a:rPr>
              <a:t>Руководитель команды авторов ЕАП</a:t>
            </a:r>
          </a:p>
          <a:p>
            <a:pPr lvl="8"/>
            <a:endParaRPr lang="ru-RU" dirty="0">
              <a:solidFill>
                <a:srgbClr val="1B1B1B"/>
              </a:solidFill>
            </a:endParaRPr>
          </a:p>
          <a:p>
            <a:pPr lvl="8"/>
            <a:endParaRPr lang="ru-RU" dirty="0">
              <a:solidFill>
                <a:srgbClr val="1B1B1B"/>
              </a:solidFill>
            </a:endParaRPr>
          </a:p>
          <a:p>
            <a:pPr lvl="8"/>
            <a:r>
              <a:rPr lang="ru-RU" dirty="0">
                <a:solidFill>
                  <a:srgbClr val="1B1B1B"/>
                </a:solidFill>
              </a:rPr>
              <a:t>Консультант по проектной работе и программе «ВКР стартап»</a:t>
            </a:r>
            <a:br>
              <a:rPr lang="ru-RU" dirty="0">
                <a:solidFill>
                  <a:srgbClr val="1B1B1B"/>
                </a:solidFill>
              </a:rPr>
            </a:br>
            <a:r>
              <a:rPr lang="ru-RU" dirty="0">
                <a:solidFill>
                  <a:srgbClr val="1B1B1B"/>
                </a:solidFill>
              </a:rPr>
              <a:t> ФГБОУ ВО «УГНТУ»</a:t>
            </a:r>
          </a:p>
          <a:p>
            <a: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1B1B1B"/>
              </a:solidFill>
            </a:endParaRPr>
          </a:p>
          <a:p>
            <a: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1B1B1B"/>
              </a:solidFill>
            </a:endParaRPr>
          </a:p>
          <a:p>
            <a:pPr lvl="8"/>
            <a:r>
              <a:rPr lang="ru-RU" dirty="0">
                <a:solidFill>
                  <a:srgbClr val="1B1B1B"/>
                </a:solidFill>
              </a:rPr>
              <a:t>Эксперт Фонда содействия инновациям с 2012 года и </a:t>
            </a:r>
            <a:br>
              <a:rPr lang="ru-RU" dirty="0">
                <a:solidFill>
                  <a:srgbClr val="1B1B1B"/>
                </a:solidFill>
              </a:rPr>
            </a:br>
            <a:r>
              <a:rPr lang="ru-RU" dirty="0">
                <a:solidFill>
                  <a:srgbClr val="1B1B1B"/>
                </a:solidFill>
              </a:rPr>
              <a:t>АНО «Центр содействия инноваций РБ»</a:t>
            </a:r>
          </a:p>
          <a:p>
            <a: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1B1B1B"/>
              </a:solidFill>
            </a:endParaRPr>
          </a:p>
          <a:p>
            <a: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1B1B1B"/>
              </a:solidFill>
            </a:endParaRPr>
          </a:p>
          <a:p>
            <a: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1B1B1B"/>
                </a:solidFill>
              </a:rPr>
              <a:t>Работа в стартап-проектах и в технологических компаниях более 20 лет, </a:t>
            </a:r>
            <a:br>
              <a:rPr lang="ru-RU" dirty="0">
                <a:solidFill>
                  <a:srgbClr val="1B1B1B"/>
                </a:solidFill>
              </a:rPr>
            </a:br>
            <a:r>
              <a:rPr lang="ru-RU" dirty="0">
                <a:solidFill>
                  <a:srgbClr val="1B1B1B"/>
                </a:solidFill>
              </a:rPr>
              <a:t>в том числе, по защите ИС</a:t>
            </a:r>
          </a:p>
          <a:p>
            <a:pPr lvl="8"/>
            <a:endParaRPr lang="ru-RU" dirty="0"/>
          </a:p>
          <a:p>
            <a:pPr lvl="8"/>
            <a:endParaRPr lang="ru-RU" dirty="0"/>
          </a:p>
          <a:p>
            <a:pPr lvl="8"/>
            <a:r>
              <a:rPr lang="ru-RU" dirty="0" err="1"/>
              <a:t>Трекер</a:t>
            </a:r>
            <a:r>
              <a:rPr lang="ru-RU" dirty="0"/>
              <a:t> проектов</a:t>
            </a:r>
            <a:endParaRPr dirty="0"/>
          </a:p>
        </p:txBody>
      </p:sp>
      <p:sp>
        <p:nvSpPr>
          <p:cNvPr id="8" name="Google Shape;153;p29">
            <a:extLst>
              <a:ext uri="{FF2B5EF4-FFF2-40B4-BE49-F238E27FC236}">
                <a16:creationId xmlns:a16="http://schemas.microsoft.com/office/drawing/2014/main" id="{9575BFEB-55DB-4C52-8826-3299E30D53ED}"/>
              </a:ext>
            </a:extLst>
          </p:cNvPr>
          <p:cNvSpPr txBox="1"/>
          <p:nvPr/>
        </p:nvSpPr>
        <p:spPr>
          <a:xfrm>
            <a:off x="412040" y="756806"/>
            <a:ext cx="84723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770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200"/>
              <a:buFont typeface="Arial"/>
              <a:buNone/>
            </a:pPr>
            <a:r>
              <a:rPr lang="ru-RU" sz="2600" b="0" i="0" u="none" strike="noStrike" cap="none" dirty="0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Овчинникова Ольга Владимировна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E7B1D5-3B43-4C4E-A54A-2151237CC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350" y="1986356"/>
            <a:ext cx="1507656" cy="1442070"/>
          </a:xfrm>
          <a:prstGeom prst="rect">
            <a:avLst/>
          </a:prstGeom>
        </p:spPr>
      </p:pic>
      <p:pic>
        <p:nvPicPr>
          <p:cNvPr id="10" name="Google Shape;171;p30">
            <a:extLst>
              <a:ext uri="{FF2B5EF4-FFF2-40B4-BE49-F238E27FC236}">
                <a16:creationId xmlns:a16="http://schemas.microsoft.com/office/drawing/2014/main" id="{07257E49-2620-49AF-984E-DDE27F0B5899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8E01FF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288706" y="193926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9;p30">
            <a:extLst>
              <a:ext uri="{FF2B5EF4-FFF2-40B4-BE49-F238E27FC236}">
                <a16:creationId xmlns:a16="http://schemas.microsoft.com/office/drawing/2014/main" id="{A72F53C8-17A1-4377-9759-565A34E16E73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rgbClr val="FBA918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267404" y="2794574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6;p30">
            <a:extLst>
              <a:ext uri="{FF2B5EF4-FFF2-40B4-BE49-F238E27FC236}">
                <a16:creationId xmlns:a16="http://schemas.microsoft.com/office/drawing/2014/main" id="{7954F85A-7E09-42D8-B862-8682D32CA2D8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44C39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245842" y="1214993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89;p30">
            <a:extLst>
              <a:ext uri="{FF2B5EF4-FFF2-40B4-BE49-F238E27FC236}">
                <a16:creationId xmlns:a16="http://schemas.microsoft.com/office/drawing/2014/main" id="{64F168E6-EBAE-49D7-9915-215BBAD74593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prstClr val="black"/>
              <a:srgbClr val="F44C39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288706" y="3649881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6;p30">
            <a:extLst>
              <a:ext uri="{FF2B5EF4-FFF2-40B4-BE49-F238E27FC236}">
                <a16:creationId xmlns:a16="http://schemas.microsoft.com/office/drawing/2014/main" id="{6FA01689-9738-45A1-BD0F-9B893A86E592}"/>
              </a:ext>
            </a:extLst>
          </p:cNvPr>
          <p:cNvPicPr preferRelativeResize="0"/>
          <p:nvPr/>
        </p:nvPicPr>
        <p:blipFill rotWithShape="1">
          <a:blip r:embed="rId9">
            <a:alphaModFix/>
            <a:duotone>
              <a:prstClr val="black"/>
              <a:srgbClr val="FBA918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302994" y="4330971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/>
        </p:nvSpPr>
        <p:spPr>
          <a:xfrm>
            <a:off x="417061" y="1252478"/>
            <a:ext cx="5226502" cy="25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75" rIns="0" bIns="0" anchor="t" anchorCtr="0">
            <a:spAutoFit/>
          </a:bodyPr>
          <a:lstStyle/>
          <a:p>
            <a:pPr marL="770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ФЕДЕРАЛЬНЫЕ ФОНДЫ И ПРОГРАММЫ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 txBox="1"/>
          <p:nvPr/>
        </p:nvSpPr>
        <p:spPr>
          <a:xfrm>
            <a:off x="412040" y="756806"/>
            <a:ext cx="84723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770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200"/>
              <a:buFont typeface="Arial"/>
              <a:buNone/>
            </a:pPr>
            <a:r>
              <a:rPr lang="ru" sz="2600" b="0" i="0" u="none" strike="noStrike" cap="none" dirty="0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МЕРЫ ИННОВАЦИОННОЙ ПОДДЕРЖКИ В РФ</a:t>
            </a:r>
            <a:endParaRPr sz="2600" dirty="0"/>
          </a:p>
        </p:txBody>
      </p:sp>
      <p:sp>
        <p:nvSpPr>
          <p:cNvPr id="92" name="Google Shape;92;p23"/>
          <p:cNvSpPr txBox="1"/>
          <p:nvPr/>
        </p:nvSpPr>
        <p:spPr>
          <a:xfrm>
            <a:off x="444876" y="1940972"/>
            <a:ext cx="774186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17145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Фонд содействия инновациям (ФСИ)</a:t>
            </a:r>
            <a:endParaRPr dirty="0"/>
          </a:p>
          <a:p>
            <a:pPr marL="17145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B1B1B"/>
                </a:solidFill>
              </a:rPr>
              <a:t>Платформа НТИ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ru-RU" dirty="0">
              <a:solidFill>
                <a:srgbClr val="1B1B1B"/>
              </a:solidFill>
            </a:endParaRPr>
          </a:p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Фонд Сколково</a:t>
            </a:r>
          </a:p>
          <a:p>
            <a:pPr lvl="1"/>
            <a:endParaRPr lang="ru-RU" dirty="0">
              <a:solidFill>
                <a:srgbClr val="1B1B1B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B1B1B"/>
                </a:solidFill>
              </a:rPr>
              <a:t>Фонд инфраструктурных и образовательных программ (ФИОП)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ru-RU" dirty="0">
              <a:solidFill>
                <a:srgbClr val="1B1B1B"/>
              </a:solidFill>
            </a:endParaRPr>
          </a:p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b="0" i="0" u="none" strike="noStrike" cap="none" dirty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Российский фонд </a:t>
            </a:r>
            <a:r>
              <a:rPr lang="ru-RU" b="0" i="0" u="none" strike="noStrike" cap="none" dirty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развития информационных технологий (РФРИТ)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1B1B1B"/>
              </a:solidFill>
            </a:endParaRPr>
          </a:p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B1B1B"/>
                </a:solidFill>
              </a:rPr>
              <a:t>Акселераторы корпораций: </a:t>
            </a:r>
            <a:r>
              <a:rPr lang="ru-RU" dirty="0" err="1">
                <a:solidFill>
                  <a:srgbClr val="1B1B1B"/>
                </a:solidFill>
              </a:rPr>
              <a:t>Сбер</a:t>
            </a:r>
            <a:r>
              <a:rPr lang="ru-RU" dirty="0">
                <a:solidFill>
                  <a:srgbClr val="1B1B1B"/>
                </a:solidFill>
              </a:rPr>
              <a:t>, РЖД, ВТБ, Росатом, </a:t>
            </a:r>
            <a:r>
              <a:rPr lang="ru-RU" dirty="0" err="1">
                <a:solidFill>
                  <a:srgbClr val="1B1B1B"/>
                </a:solidFill>
              </a:rPr>
              <a:t>Сибур</a:t>
            </a:r>
            <a:r>
              <a:rPr lang="ru-RU" dirty="0">
                <a:solidFill>
                  <a:srgbClr val="1B1B1B"/>
                </a:solidFill>
              </a:rPr>
              <a:t> и другие</a:t>
            </a:r>
          </a:p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313608" y="4837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45BDA8-16F8-4645-987E-B9448955B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47" y="1741145"/>
            <a:ext cx="1046521" cy="7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7221C9E-6CC9-46DA-BFEE-0A773B51A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10" y="2133590"/>
            <a:ext cx="1476376" cy="86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207A346-5F15-494F-83DA-3F2649120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721" y="2499402"/>
            <a:ext cx="921505" cy="92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A78CDEE-E6A9-40BA-90B7-07CBC68D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46" y="2967407"/>
            <a:ext cx="1062165" cy="7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4C7CFE9-3405-4FA8-B669-E8B52A52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74" y="3430017"/>
            <a:ext cx="733372" cy="7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9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6755083-B64F-4E86-9F5C-04637190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06" y="2189724"/>
            <a:ext cx="1467669" cy="9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90;p23"/>
          <p:cNvSpPr txBox="1"/>
          <p:nvPr/>
        </p:nvSpPr>
        <p:spPr>
          <a:xfrm>
            <a:off x="417061" y="1252478"/>
            <a:ext cx="5226502" cy="25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75" rIns="0" bIns="0" anchor="t" anchorCtr="0">
            <a:spAutoFit/>
          </a:bodyPr>
          <a:lstStyle/>
          <a:p>
            <a:pPr marL="770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/>
              <a:t>РЕГИОНАЛЬНЫЕ</a:t>
            </a:r>
            <a:r>
              <a:rPr lang="ru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ФОНДЫ И ПРОГРАММЫ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 txBox="1"/>
          <p:nvPr/>
        </p:nvSpPr>
        <p:spPr>
          <a:xfrm>
            <a:off x="412040" y="756806"/>
            <a:ext cx="84723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770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200"/>
              <a:buFont typeface="Arial"/>
              <a:buNone/>
            </a:pPr>
            <a:r>
              <a:rPr lang="ru" sz="2600" b="0" i="0" u="none" strike="noStrike" cap="none" dirty="0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МЕРЫ ИННОВАЦИОННОЙ ПОДДЕРЖКИ В РБ</a:t>
            </a:r>
            <a:endParaRPr sz="2600" dirty="0"/>
          </a:p>
        </p:txBody>
      </p:sp>
      <p:sp>
        <p:nvSpPr>
          <p:cNvPr id="92" name="Google Shape;92;p23"/>
          <p:cNvSpPr txBox="1"/>
          <p:nvPr/>
        </p:nvSpPr>
        <p:spPr>
          <a:xfrm>
            <a:off x="389707" y="1649039"/>
            <a:ext cx="6068244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17145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B1B1B"/>
                </a:solidFill>
              </a:rPr>
              <a:t>АНО «Центр содействия инновациям РБ»</a:t>
            </a:r>
            <a:endParaRPr dirty="0"/>
          </a:p>
          <a:p>
            <a:pPr marL="17145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B1B1B"/>
                </a:solidFill>
              </a:rPr>
              <a:t>Венчурный фонд РБ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ru-RU" dirty="0">
              <a:solidFill>
                <a:srgbClr val="1B1B1B"/>
              </a:solidFill>
            </a:endParaRPr>
          </a:p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Центр «Мой бизнес» при АНО агентство РБ по Развитию Малого и Среднего Предпринимательства</a:t>
            </a:r>
          </a:p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rgbClr val="1B1B1B"/>
              </a:solidFill>
            </a:endParaRPr>
          </a:p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Частные инвестиции</a:t>
            </a:r>
          </a:p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rgbClr val="1B1B1B"/>
              </a:solidFill>
            </a:endParaRPr>
          </a:p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ТОСЭР - Территории опережающего социально-экономического развития: Белебей и Кумертау, Нефтекамск и Белорецк, Учалы и Благовещенск</a:t>
            </a:r>
            <a:endParaRPr dirty="0"/>
          </a:p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313608" y="4837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640ABF-74DF-4B61-948C-6D481431A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49" y="2696025"/>
            <a:ext cx="1528305" cy="7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C5C9162-F914-4484-9A99-66D797BB8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62" y="3495110"/>
            <a:ext cx="190610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F8FAE25-10F7-4DB0-BD46-EB7230B55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17" y="1704591"/>
            <a:ext cx="1396499" cy="3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sldNum" idx="12"/>
          </p:nvPr>
        </p:nvSpPr>
        <p:spPr>
          <a:xfrm>
            <a:off x="8313608" y="4837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sp>
        <p:nvSpPr>
          <p:cNvPr id="233" name="Google Shape;233;p32"/>
          <p:cNvSpPr txBox="1"/>
          <p:nvPr/>
        </p:nvSpPr>
        <p:spPr>
          <a:xfrm>
            <a:off x="403762" y="806303"/>
            <a:ext cx="36234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200" b="0" i="0" u="none" strike="noStrike" cap="none" dirty="0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СПАСИБО!</a:t>
            </a:r>
            <a:endParaRPr lang="ru-RU" sz="5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 dirty="0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Telegram</a:t>
            </a:r>
            <a:r>
              <a:rPr lang="ru-RU" sz="1700" b="0" i="0" u="none" strike="noStrike" cap="none" dirty="0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-канал ЕАП</a:t>
            </a:r>
            <a:endParaRPr lang="en-US" sz="1700" b="0" i="0" u="none" strike="noStrike" cap="none" dirty="0">
              <a:solidFill>
                <a:srgbClr val="8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5400" b="0" i="0" u="none" strike="noStrike" cap="none" dirty="0">
              <a:solidFill>
                <a:srgbClr val="8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-11906" y="3921900"/>
            <a:ext cx="1127400" cy="123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1110854" y="3921900"/>
            <a:ext cx="1126500" cy="1239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2226469" y="3921900"/>
            <a:ext cx="1126500" cy="12396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2"/>
          <p:cNvSpPr/>
          <p:nvPr/>
        </p:nvSpPr>
        <p:spPr>
          <a:xfrm>
            <a:off x="3337322" y="3921900"/>
            <a:ext cx="1127400" cy="1239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2"/>
          <p:cNvSpPr/>
          <p:nvPr/>
        </p:nvSpPr>
        <p:spPr>
          <a:xfrm>
            <a:off x="4463654" y="3921900"/>
            <a:ext cx="1126500" cy="12396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2"/>
          <p:cNvSpPr/>
          <p:nvPr/>
        </p:nvSpPr>
        <p:spPr>
          <a:xfrm>
            <a:off x="5564981" y="3921900"/>
            <a:ext cx="1126500" cy="12396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6690122" y="3921900"/>
            <a:ext cx="1127400" cy="123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7675960" y="3921900"/>
            <a:ext cx="1127400" cy="1239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8798719" y="3921900"/>
            <a:ext cx="366900" cy="123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5884674" y="0"/>
            <a:ext cx="2736000" cy="39219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5B3687-EE58-421D-98E5-D7200D92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3" y="2438401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194</Words>
  <Application>Microsoft Office PowerPoint</Application>
  <PresentationFormat>Экран (16:9)</PresentationFormat>
  <Paragraphs>47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 O</dc:creator>
  <cp:lastModifiedBy>O O</cp:lastModifiedBy>
  <cp:revision>23</cp:revision>
  <dcterms:modified xsi:type="dcterms:W3CDTF">2023-04-24T07:43:21Z</dcterms:modified>
</cp:coreProperties>
</file>