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8" r:id="rId2"/>
    <p:sldId id="396" r:id="rId3"/>
    <p:sldId id="397" r:id="rId4"/>
    <p:sldId id="398" r:id="rId5"/>
    <p:sldId id="399" r:id="rId6"/>
    <p:sldId id="400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01" r:id="rId21"/>
    <p:sldId id="402" r:id="rId22"/>
    <p:sldId id="403" r:id="rId23"/>
    <p:sldId id="404" r:id="rId24"/>
    <p:sldId id="405" r:id="rId25"/>
    <p:sldId id="406" r:id="rId26"/>
    <p:sldId id="407" r:id="rId27"/>
  </p:sldIdLst>
  <p:sldSz cx="12192000" cy="6858000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AA450-CC95-4E21-A1E3-FF044E26BDEF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23448"/>
            <a:ext cx="545211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53226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5169"/>
            <a:ext cx="2953226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15C42-9310-4096-A1E6-03714528A4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4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63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528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669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308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5186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195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3008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88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1464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290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58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2825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1160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377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693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7988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5715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079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414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3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701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292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235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198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B832D-9A31-410A-873D-C05B48568F0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4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9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23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9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745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69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80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281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40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7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83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77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845B-0F5D-4BF8-8A06-68195AE50513}" type="datetimeFigureOut">
              <a:rPr lang="ru-RU" smtClean="0"/>
              <a:t>21.08.2022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38B49-E1CE-4F80-B146-27563EA8A5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05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bject 2"/>
          <p:cNvSpPr>
            <a:spLocks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9144000"/>
              <a:gd name="T1" fmla="*/ 6847663 h 6839991"/>
              <a:gd name="T2" fmla="*/ 9144000 w 9144000"/>
              <a:gd name="T3" fmla="*/ 6847663 h 6839991"/>
              <a:gd name="T4" fmla="*/ 9144000 w 9144000"/>
              <a:gd name="T5" fmla="*/ 0 h 6839991"/>
              <a:gd name="T6" fmla="*/ 0 w 9144000"/>
              <a:gd name="T7" fmla="*/ 0 h 6839991"/>
              <a:gd name="T8" fmla="*/ 0 w 9144000"/>
              <a:gd name="T9" fmla="*/ 6847663 h 68399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144000"/>
              <a:gd name="T16" fmla="*/ 0 h 6839991"/>
              <a:gd name="T17" fmla="*/ 9144000 w 9144000"/>
              <a:gd name="T18" fmla="*/ 6839991 h 68399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144000" h="6839991">
                <a:moveTo>
                  <a:pt x="0" y="6839991"/>
                </a:moveTo>
                <a:lnTo>
                  <a:pt x="9144000" y="6839991"/>
                </a:lnTo>
                <a:lnTo>
                  <a:pt x="9144000" y="0"/>
                </a:lnTo>
                <a:lnTo>
                  <a:pt x="0" y="0"/>
                </a:lnTo>
                <a:lnTo>
                  <a:pt x="0" y="6839991"/>
                </a:lnTo>
                <a:close/>
              </a:path>
            </a:pathLst>
          </a:custGeom>
          <a:solidFill>
            <a:srgbClr val="005997"/>
          </a:solidFill>
          <a:ln w="9525">
            <a:solidFill>
              <a:schemeClr val="tx2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dirty="0"/>
          </a:p>
        </p:txBody>
      </p:sp>
      <p:sp>
        <p:nvSpPr>
          <p:cNvPr id="9219" name="object 3"/>
          <p:cNvSpPr>
            <a:spLocks noChangeArrowheads="1"/>
          </p:cNvSpPr>
          <p:nvPr/>
        </p:nvSpPr>
        <p:spPr bwMode="auto">
          <a:xfrm>
            <a:off x="2555877" y="4810127"/>
            <a:ext cx="2409825" cy="1281113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9220" name="object 4"/>
          <p:cNvSpPr>
            <a:spLocks/>
          </p:cNvSpPr>
          <p:nvPr/>
        </p:nvSpPr>
        <p:spPr bwMode="auto">
          <a:xfrm>
            <a:off x="2581275" y="6080125"/>
            <a:ext cx="3124200" cy="0"/>
          </a:xfrm>
          <a:custGeom>
            <a:avLst/>
            <a:gdLst>
              <a:gd name="T0" fmla="*/ 0 w 3123755"/>
              <a:gd name="T1" fmla="*/ 3129999 w 3123755"/>
              <a:gd name="T2" fmla="*/ 0 60000 65536"/>
              <a:gd name="T3" fmla="*/ 0 60000 65536"/>
              <a:gd name="T4" fmla="*/ 0 w 3123755"/>
              <a:gd name="T5" fmla="*/ 3123755 w 312375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123755">
                <a:moveTo>
                  <a:pt x="0" y="0"/>
                </a:moveTo>
                <a:lnTo>
                  <a:pt x="3123755" y="0"/>
                </a:lnTo>
              </a:path>
            </a:pathLst>
          </a:custGeom>
          <a:noFill/>
          <a:ln w="19113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1" name="object 5"/>
          <p:cNvSpPr>
            <a:spLocks noChangeArrowheads="1"/>
          </p:cNvSpPr>
          <p:nvPr/>
        </p:nvSpPr>
        <p:spPr bwMode="auto">
          <a:xfrm>
            <a:off x="4800602" y="4572000"/>
            <a:ext cx="3059113" cy="150495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9222" name="object 6"/>
          <p:cNvSpPr>
            <a:spLocks/>
          </p:cNvSpPr>
          <p:nvPr/>
        </p:nvSpPr>
        <p:spPr bwMode="auto">
          <a:xfrm>
            <a:off x="4249740" y="6043613"/>
            <a:ext cx="211137" cy="30162"/>
          </a:xfrm>
          <a:custGeom>
            <a:avLst/>
            <a:gdLst>
              <a:gd name="T0" fmla="*/ 205929 w 211543"/>
              <a:gd name="T1" fmla="*/ 12115 h 31064"/>
              <a:gd name="T2" fmla="*/ 144993 w 211543"/>
              <a:gd name="T3" fmla="*/ 12115 h 31064"/>
              <a:gd name="T4" fmla="*/ 147502 w 211543"/>
              <a:gd name="T5" fmla="*/ 13004 h 31064"/>
              <a:gd name="T6" fmla="*/ 152616 w 211543"/>
              <a:gd name="T7" fmla="*/ 14872 h 31064"/>
              <a:gd name="T8" fmla="*/ 154154 w 211543"/>
              <a:gd name="T9" fmla="*/ 15417 h 31064"/>
              <a:gd name="T10" fmla="*/ 155872 w 211543"/>
              <a:gd name="T11" fmla="*/ 16058 h 31064"/>
              <a:gd name="T12" fmla="*/ 164164 w 211543"/>
              <a:gd name="T13" fmla="*/ 18393 h 31064"/>
              <a:gd name="T14" fmla="*/ 176334 w 211543"/>
              <a:gd name="T15" fmla="*/ 20147 h 31064"/>
              <a:gd name="T16" fmla="*/ 188510 w 211543"/>
              <a:gd name="T17" fmla="*/ 20563 h 31064"/>
              <a:gd name="T18" fmla="*/ 191514 w 211543"/>
              <a:gd name="T19" fmla="*/ 20563 h 31064"/>
              <a:gd name="T20" fmla="*/ 197461 w 211543"/>
              <a:gd name="T21" fmla="*/ 20431 h 31064"/>
              <a:gd name="T22" fmla="*/ 205929 w 211543"/>
              <a:gd name="T23" fmla="*/ 20302 h 31064"/>
              <a:gd name="T24" fmla="*/ 205929 w 211543"/>
              <a:gd name="T25" fmla="*/ 12115 h 31064"/>
              <a:gd name="T26" fmla="*/ 148528 w 211543"/>
              <a:gd name="T27" fmla="*/ 0 h 31064"/>
              <a:gd name="T28" fmla="*/ 134260 w 211543"/>
              <a:gd name="T29" fmla="*/ 933 h 31064"/>
              <a:gd name="T30" fmla="*/ 130343 w 211543"/>
              <a:gd name="T31" fmla="*/ 1505 h 31064"/>
              <a:gd name="T32" fmla="*/ 126498 w 211543"/>
              <a:gd name="T33" fmla="*/ 1993 h 31064"/>
              <a:gd name="T34" fmla="*/ 58998 w 211543"/>
              <a:gd name="T35" fmla="*/ 5092 h 31064"/>
              <a:gd name="T36" fmla="*/ 0 w 211543"/>
              <a:gd name="T37" fmla="*/ 5886 h 31064"/>
              <a:gd name="T38" fmla="*/ 3820 w 211543"/>
              <a:gd name="T39" fmla="*/ 17692 h 31064"/>
              <a:gd name="T40" fmla="*/ 63650 w 211543"/>
              <a:gd name="T41" fmla="*/ 16789 h 31064"/>
              <a:gd name="T42" fmla="*/ 102754 w 211543"/>
              <a:gd name="T43" fmla="*/ 15576 h 31064"/>
              <a:gd name="T44" fmla="*/ 125447 w 211543"/>
              <a:gd name="T45" fmla="*/ 14208 h 31064"/>
              <a:gd name="T46" fmla="*/ 129985 w 211543"/>
              <a:gd name="T47" fmla="*/ 13620 h 31064"/>
              <a:gd name="T48" fmla="*/ 136857 w 211543"/>
              <a:gd name="T49" fmla="*/ 12626 h 31064"/>
              <a:gd name="T50" fmla="*/ 144993 w 211543"/>
              <a:gd name="T51" fmla="*/ 12115 h 31064"/>
              <a:gd name="T52" fmla="*/ 205929 w 211543"/>
              <a:gd name="T53" fmla="*/ 12115 h 31064"/>
              <a:gd name="T54" fmla="*/ 205929 w 211543"/>
              <a:gd name="T55" fmla="*/ 8716 h 31064"/>
              <a:gd name="T56" fmla="*/ 189161 w 211543"/>
              <a:gd name="T57" fmla="*/ 8716 h 31064"/>
              <a:gd name="T58" fmla="*/ 176685 w 211543"/>
              <a:gd name="T59" fmla="*/ 8234 h 31064"/>
              <a:gd name="T60" fmla="*/ 165268 w 211543"/>
              <a:gd name="T61" fmla="*/ 6011 h 31064"/>
              <a:gd name="T62" fmla="*/ 162115 w 211543"/>
              <a:gd name="T63" fmla="*/ 4926 h 31064"/>
              <a:gd name="T64" fmla="*/ 154722 w 211543"/>
              <a:gd name="T65" fmla="*/ 2219 h 31064"/>
              <a:gd name="T66" fmla="*/ 148528 w 211543"/>
              <a:gd name="T67" fmla="*/ 0 h 31064"/>
              <a:gd name="T68" fmla="*/ 205929 w 211543"/>
              <a:gd name="T69" fmla="*/ 8542 h 31064"/>
              <a:gd name="T70" fmla="*/ 189161 w 211543"/>
              <a:gd name="T71" fmla="*/ 8716 h 31064"/>
              <a:gd name="T72" fmla="*/ 205929 w 211543"/>
              <a:gd name="T73" fmla="*/ 8716 h 31064"/>
              <a:gd name="T74" fmla="*/ 205929 w 211543"/>
              <a:gd name="T75" fmla="*/ 8542 h 3106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1543"/>
              <a:gd name="T115" fmla="*/ 0 h 31064"/>
              <a:gd name="T116" fmla="*/ 211543 w 211543"/>
              <a:gd name="T117" fmla="*/ 31064 h 31064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1543" h="31064">
                <a:moveTo>
                  <a:pt x="211543" y="18300"/>
                </a:moveTo>
                <a:lnTo>
                  <a:pt x="148945" y="18300"/>
                </a:lnTo>
                <a:lnTo>
                  <a:pt x="151523" y="19646"/>
                </a:lnTo>
                <a:lnTo>
                  <a:pt x="156776" y="22466"/>
                </a:lnTo>
                <a:lnTo>
                  <a:pt x="158356" y="23291"/>
                </a:lnTo>
                <a:lnTo>
                  <a:pt x="160121" y="24257"/>
                </a:lnTo>
                <a:lnTo>
                  <a:pt x="168639" y="27783"/>
                </a:lnTo>
                <a:lnTo>
                  <a:pt x="181141" y="30433"/>
                </a:lnTo>
                <a:lnTo>
                  <a:pt x="193649" y="31064"/>
                </a:lnTo>
                <a:lnTo>
                  <a:pt x="196735" y="31064"/>
                </a:lnTo>
                <a:lnTo>
                  <a:pt x="202844" y="30861"/>
                </a:lnTo>
                <a:lnTo>
                  <a:pt x="211543" y="30670"/>
                </a:lnTo>
                <a:lnTo>
                  <a:pt x="211543" y="18300"/>
                </a:lnTo>
                <a:close/>
              </a:path>
              <a:path w="211543" h="31064">
                <a:moveTo>
                  <a:pt x="152577" y="0"/>
                </a:moveTo>
                <a:lnTo>
                  <a:pt x="137921" y="1409"/>
                </a:lnTo>
                <a:lnTo>
                  <a:pt x="133896" y="2273"/>
                </a:lnTo>
                <a:lnTo>
                  <a:pt x="129946" y="3009"/>
                </a:lnTo>
                <a:lnTo>
                  <a:pt x="60606" y="7692"/>
                </a:lnTo>
                <a:lnTo>
                  <a:pt x="0" y="8890"/>
                </a:lnTo>
                <a:lnTo>
                  <a:pt x="3920" y="26726"/>
                </a:lnTo>
                <a:lnTo>
                  <a:pt x="65385" y="25363"/>
                </a:lnTo>
                <a:lnTo>
                  <a:pt x="105555" y="23530"/>
                </a:lnTo>
                <a:lnTo>
                  <a:pt x="128866" y="21463"/>
                </a:lnTo>
                <a:lnTo>
                  <a:pt x="133527" y="20574"/>
                </a:lnTo>
                <a:lnTo>
                  <a:pt x="140588" y="19075"/>
                </a:lnTo>
                <a:lnTo>
                  <a:pt x="148945" y="18300"/>
                </a:lnTo>
                <a:lnTo>
                  <a:pt x="211543" y="18300"/>
                </a:lnTo>
                <a:lnTo>
                  <a:pt x="211543" y="13165"/>
                </a:lnTo>
                <a:lnTo>
                  <a:pt x="194318" y="13165"/>
                </a:lnTo>
                <a:lnTo>
                  <a:pt x="181501" y="12440"/>
                </a:lnTo>
                <a:lnTo>
                  <a:pt x="169773" y="9080"/>
                </a:lnTo>
                <a:lnTo>
                  <a:pt x="166535" y="7442"/>
                </a:lnTo>
                <a:lnTo>
                  <a:pt x="158940" y="3352"/>
                </a:lnTo>
                <a:lnTo>
                  <a:pt x="152577" y="0"/>
                </a:lnTo>
                <a:close/>
              </a:path>
              <a:path w="211543" h="31064">
                <a:moveTo>
                  <a:pt x="211543" y="12903"/>
                </a:moveTo>
                <a:lnTo>
                  <a:pt x="194318" y="13165"/>
                </a:lnTo>
                <a:lnTo>
                  <a:pt x="211543" y="13165"/>
                </a:lnTo>
                <a:lnTo>
                  <a:pt x="211543" y="1290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3" name="object 7"/>
          <p:cNvSpPr>
            <a:spLocks/>
          </p:cNvSpPr>
          <p:nvPr/>
        </p:nvSpPr>
        <p:spPr bwMode="auto">
          <a:xfrm>
            <a:off x="4789490" y="6043613"/>
            <a:ext cx="168275" cy="30162"/>
          </a:xfrm>
          <a:custGeom>
            <a:avLst/>
            <a:gdLst>
              <a:gd name="T0" fmla="*/ 131440 w 169395"/>
              <a:gd name="T1" fmla="*/ 21741 h 30746"/>
              <a:gd name="T2" fmla="*/ 79707 w 169395"/>
              <a:gd name="T3" fmla="*/ 21741 h 30746"/>
              <a:gd name="T4" fmla="*/ 83745 w 169395"/>
              <a:gd name="T5" fmla="*/ 21973 h 30746"/>
              <a:gd name="T6" fmla="*/ 86224 w 169395"/>
              <a:gd name="T7" fmla="*/ 22137 h 30746"/>
              <a:gd name="T8" fmla="*/ 104266 w 169395"/>
              <a:gd name="T9" fmla="*/ 23506 h 30746"/>
              <a:gd name="T10" fmla="*/ 115504 w 169395"/>
              <a:gd name="T11" fmla="*/ 23506 h 30746"/>
              <a:gd name="T12" fmla="*/ 120076 w 169395"/>
              <a:gd name="T13" fmla="*/ 23292 h 30746"/>
              <a:gd name="T14" fmla="*/ 124777 w 169395"/>
              <a:gd name="T15" fmla="*/ 22707 h 30746"/>
              <a:gd name="T16" fmla="*/ 131440 w 169395"/>
              <a:gd name="T17" fmla="*/ 21741 h 30746"/>
              <a:gd name="T18" fmla="*/ 776 w 169395"/>
              <a:gd name="T19" fmla="*/ 0 h 30746"/>
              <a:gd name="T20" fmla="*/ 0 w 169395"/>
              <a:gd name="T21" fmla="*/ 13604 h 30746"/>
              <a:gd name="T22" fmla="*/ 3680 w 169395"/>
              <a:gd name="T23" fmla="*/ 13767 h 30746"/>
              <a:gd name="T24" fmla="*/ 25508 w 169395"/>
              <a:gd name="T25" fmla="*/ 13980 h 30746"/>
              <a:gd name="T26" fmla="*/ 31132 w 169395"/>
              <a:gd name="T27" fmla="*/ 14961 h 30746"/>
              <a:gd name="T28" fmla="*/ 35311 w 169395"/>
              <a:gd name="T29" fmla="*/ 16749 h 30746"/>
              <a:gd name="T30" fmla="*/ 37556 w 169395"/>
              <a:gd name="T31" fmla="*/ 17671 h 30746"/>
              <a:gd name="T32" fmla="*/ 40067 w 169395"/>
              <a:gd name="T33" fmla="*/ 18749 h 30746"/>
              <a:gd name="T34" fmla="*/ 47874 w 169395"/>
              <a:gd name="T35" fmla="*/ 20624 h 30746"/>
              <a:gd name="T36" fmla="*/ 59402 w 169395"/>
              <a:gd name="T37" fmla="*/ 21757 h 30746"/>
              <a:gd name="T38" fmla="*/ 131440 w 169395"/>
              <a:gd name="T39" fmla="*/ 21741 h 30746"/>
              <a:gd name="T40" fmla="*/ 136747 w 169395"/>
              <a:gd name="T41" fmla="*/ 20969 h 30746"/>
              <a:gd name="T42" fmla="*/ 147435 w 169395"/>
              <a:gd name="T43" fmla="*/ 18782 h 30746"/>
              <a:gd name="T44" fmla="*/ 158441 w 169395"/>
              <a:gd name="T45" fmla="*/ 15623 h 30746"/>
              <a:gd name="T46" fmla="*/ 154373 w 169395"/>
              <a:gd name="T47" fmla="*/ 9771 h 30746"/>
              <a:gd name="T48" fmla="*/ 115740 w 169395"/>
              <a:gd name="T49" fmla="*/ 9771 h 30746"/>
              <a:gd name="T50" fmla="*/ 104333 w 169395"/>
              <a:gd name="T51" fmla="*/ 9712 h 30746"/>
              <a:gd name="T52" fmla="*/ 92588 w 169395"/>
              <a:gd name="T53" fmla="*/ 8963 h 30746"/>
              <a:gd name="T54" fmla="*/ 90066 w 169395"/>
              <a:gd name="T55" fmla="*/ 8739 h 30746"/>
              <a:gd name="T56" fmla="*/ 84394 w 169395"/>
              <a:gd name="T57" fmla="*/ 8341 h 30746"/>
              <a:gd name="T58" fmla="*/ 54708 w 169395"/>
              <a:gd name="T59" fmla="*/ 8341 h 30746"/>
              <a:gd name="T60" fmla="*/ 46248 w 169395"/>
              <a:gd name="T61" fmla="*/ 6069 h 30746"/>
              <a:gd name="T62" fmla="*/ 36560 w 169395"/>
              <a:gd name="T63" fmla="*/ 1981 h 30746"/>
              <a:gd name="T64" fmla="*/ 27278 w 169395"/>
              <a:gd name="T65" fmla="*/ 330 h 30746"/>
              <a:gd name="T66" fmla="*/ 8055 w 169395"/>
              <a:gd name="T67" fmla="*/ 175 h 30746"/>
              <a:gd name="T68" fmla="*/ 776 w 169395"/>
              <a:gd name="T69" fmla="*/ 0 h 30746"/>
              <a:gd name="T70" fmla="*/ 150114 w 169395"/>
              <a:gd name="T71" fmla="*/ 3653 h 30746"/>
              <a:gd name="T72" fmla="*/ 140948 w 169395"/>
              <a:gd name="T73" fmla="*/ 6077 h 30746"/>
              <a:gd name="T74" fmla="*/ 130292 w 169395"/>
              <a:gd name="T75" fmla="*/ 7950 h 30746"/>
              <a:gd name="T76" fmla="*/ 115740 w 169395"/>
              <a:gd name="T77" fmla="*/ 9771 h 30746"/>
              <a:gd name="T78" fmla="*/ 154373 w 169395"/>
              <a:gd name="T79" fmla="*/ 9771 h 30746"/>
              <a:gd name="T80" fmla="*/ 150114 w 169395"/>
              <a:gd name="T81" fmla="*/ 3653 h 30746"/>
              <a:gd name="T82" fmla="*/ 80251 w 169395"/>
              <a:gd name="T83" fmla="*/ 8069 h 30746"/>
              <a:gd name="T84" fmla="*/ 54708 w 169395"/>
              <a:gd name="T85" fmla="*/ 8341 h 30746"/>
              <a:gd name="T86" fmla="*/ 84394 w 169395"/>
              <a:gd name="T87" fmla="*/ 8341 h 30746"/>
              <a:gd name="T88" fmla="*/ 80251 w 169395"/>
              <a:gd name="T89" fmla="*/ 8069 h 3074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69395"/>
              <a:gd name="T136" fmla="*/ 0 h 30746"/>
              <a:gd name="T137" fmla="*/ 169395 w 169395"/>
              <a:gd name="T138" fmla="*/ 30746 h 3074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69395" h="30746">
                <a:moveTo>
                  <a:pt x="144232" y="28435"/>
                </a:moveTo>
                <a:lnTo>
                  <a:pt x="87464" y="28435"/>
                </a:lnTo>
                <a:lnTo>
                  <a:pt x="91897" y="28740"/>
                </a:lnTo>
                <a:lnTo>
                  <a:pt x="94614" y="28955"/>
                </a:lnTo>
                <a:lnTo>
                  <a:pt x="114414" y="30746"/>
                </a:lnTo>
                <a:lnTo>
                  <a:pt x="126745" y="30746"/>
                </a:lnTo>
                <a:lnTo>
                  <a:pt x="131762" y="30467"/>
                </a:lnTo>
                <a:lnTo>
                  <a:pt x="136921" y="29702"/>
                </a:lnTo>
                <a:lnTo>
                  <a:pt x="144232" y="28435"/>
                </a:lnTo>
                <a:close/>
              </a:path>
              <a:path w="169395" h="30746">
                <a:moveTo>
                  <a:pt x="850" y="0"/>
                </a:moveTo>
                <a:lnTo>
                  <a:pt x="0" y="17792"/>
                </a:lnTo>
                <a:lnTo>
                  <a:pt x="4038" y="18008"/>
                </a:lnTo>
                <a:lnTo>
                  <a:pt x="27990" y="18287"/>
                </a:lnTo>
                <a:lnTo>
                  <a:pt x="34162" y="19570"/>
                </a:lnTo>
                <a:lnTo>
                  <a:pt x="38747" y="21907"/>
                </a:lnTo>
                <a:lnTo>
                  <a:pt x="41211" y="23113"/>
                </a:lnTo>
                <a:lnTo>
                  <a:pt x="43967" y="24523"/>
                </a:lnTo>
                <a:lnTo>
                  <a:pt x="52534" y="26977"/>
                </a:lnTo>
                <a:lnTo>
                  <a:pt x="65182" y="28458"/>
                </a:lnTo>
                <a:lnTo>
                  <a:pt x="144232" y="28435"/>
                </a:lnTo>
                <a:lnTo>
                  <a:pt x="150055" y="27426"/>
                </a:lnTo>
                <a:lnTo>
                  <a:pt x="161785" y="24568"/>
                </a:lnTo>
                <a:lnTo>
                  <a:pt x="173862" y="20434"/>
                </a:lnTo>
                <a:lnTo>
                  <a:pt x="169395" y="12780"/>
                </a:lnTo>
                <a:lnTo>
                  <a:pt x="127004" y="12780"/>
                </a:lnTo>
                <a:lnTo>
                  <a:pt x="114486" y="12702"/>
                </a:lnTo>
                <a:lnTo>
                  <a:pt x="101599" y="11722"/>
                </a:lnTo>
                <a:lnTo>
                  <a:pt x="98831" y="11429"/>
                </a:lnTo>
                <a:lnTo>
                  <a:pt x="92606" y="10909"/>
                </a:lnTo>
                <a:lnTo>
                  <a:pt x="60032" y="10909"/>
                </a:lnTo>
                <a:lnTo>
                  <a:pt x="50749" y="7937"/>
                </a:lnTo>
                <a:lnTo>
                  <a:pt x="40119" y="2590"/>
                </a:lnTo>
                <a:lnTo>
                  <a:pt x="29933" y="431"/>
                </a:lnTo>
                <a:lnTo>
                  <a:pt x="8839" y="228"/>
                </a:lnTo>
                <a:lnTo>
                  <a:pt x="850" y="0"/>
                </a:lnTo>
                <a:close/>
              </a:path>
              <a:path w="169395" h="30746">
                <a:moveTo>
                  <a:pt x="164725" y="4778"/>
                </a:moveTo>
                <a:lnTo>
                  <a:pt x="154665" y="7950"/>
                </a:lnTo>
                <a:lnTo>
                  <a:pt x="142971" y="10397"/>
                </a:lnTo>
                <a:lnTo>
                  <a:pt x="127004" y="12780"/>
                </a:lnTo>
                <a:lnTo>
                  <a:pt x="169395" y="12780"/>
                </a:lnTo>
                <a:lnTo>
                  <a:pt x="164725" y="4778"/>
                </a:lnTo>
                <a:close/>
              </a:path>
              <a:path w="169395" h="30746">
                <a:moveTo>
                  <a:pt x="88061" y="10553"/>
                </a:moveTo>
                <a:lnTo>
                  <a:pt x="60032" y="10909"/>
                </a:lnTo>
                <a:lnTo>
                  <a:pt x="92606" y="10909"/>
                </a:lnTo>
                <a:lnTo>
                  <a:pt x="88061" y="105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4" name="object 8"/>
          <p:cNvSpPr>
            <a:spLocks/>
          </p:cNvSpPr>
          <p:nvPr/>
        </p:nvSpPr>
        <p:spPr bwMode="auto">
          <a:xfrm>
            <a:off x="2803527" y="5278438"/>
            <a:ext cx="176213" cy="106362"/>
          </a:xfrm>
          <a:custGeom>
            <a:avLst/>
            <a:gdLst>
              <a:gd name="T0" fmla="*/ 98331 w 176237"/>
              <a:gd name="T1" fmla="*/ 10371 h 107429"/>
              <a:gd name="T2" fmla="*/ 119778 w 176237"/>
              <a:gd name="T3" fmla="*/ 11066 h 107429"/>
              <a:gd name="T4" fmla="*/ 154646 w 176237"/>
              <a:gd name="T5" fmla="*/ 44461 h 107429"/>
              <a:gd name="T6" fmla="*/ 151699 w 176237"/>
              <a:gd name="T7" fmla="*/ 60861 h 107429"/>
              <a:gd name="T8" fmla="*/ 162213 w 176237"/>
              <a:gd name="T9" fmla="*/ 86030 h 107429"/>
              <a:gd name="T10" fmla="*/ 164118 w 176237"/>
              <a:gd name="T11" fmla="*/ 89972 h 107429"/>
              <a:gd name="T12" fmla="*/ 166289 w 176237"/>
              <a:gd name="T13" fmla="*/ 93418 h 107429"/>
              <a:gd name="T14" fmla="*/ 175406 w 176237"/>
              <a:gd name="T15" fmla="*/ 86715 h 107429"/>
              <a:gd name="T16" fmla="*/ 171318 w 176237"/>
              <a:gd name="T17" fmla="*/ 79073 h 107429"/>
              <a:gd name="T18" fmla="*/ 163712 w 176237"/>
              <a:gd name="T19" fmla="*/ 60939 h 107429"/>
              <a:gd name="T20" fmla="*/ 166149 w 176237"/>
              <a:gd name="T21" fmla="*/ 47365 h 107429"/>
              <a:gd name="T22" fmla="*/ 159212 w 176237"/>
              <a:gd name="T23" fmla="*/ 25044 h 107429"/>
              <a:gd name="T24" fmla="*/ 141148 w 176237"/>
              <a:gd name="T25" fmla="*/ 10722 h 107429"/>
              <a:gd name="T26" fmla="*/ 98192 w 176237"/>
              <a:gd name="T27" fmla="*/ 0 h 107429"/>
              <a:gd name="T28" fmla="*/ 57647 w 176237"/>
              <a:gd name="T29" fmla="*/ 1777 h 107429"/>
              <a:gd name="T30" fmla="*/ 39401 w 176237"/>
              <a:gd name="T31" fmla="*/ 13340 h 107429"/>
              <a:gd name="T32" fmla="*/ 27096 w 176237"/>
              <a:gd name="T33" fmla="*/ 19834 h 107429"/>
              <a:gd name="T34" fmla="*/ 19465 w 176237"/>
              <a:gd name="T35" fmla="*/ 25775 h 107429"/>
              <a:gd name="T36" fmla="*/ 16100 w 176237"/>
              <a:gd name="T37" fmla="*/ 26073 h 107429"/>
              <a:gd name="T38" fmla="*/ 0 w 176237"/>
              <a:gd name="T39" fmla="*/ 31948 h 107429"/>
              <a:gd name="T40" fmla="*/ 901 w 176237"/>
              <a:gd name="T41" fmla="*/ 40265 h 107429"/>
              <a:gd name="T42" fmla="*/ 5675 w 176237"/>
              <a:gd name="T43" fmla="*/ 57834 h 107429"/>
              <a:gd name="T44" fmla="*/ 21649 w 176237"/>
              <a:gd name="T45" fmla="*/ 47123 h 107429"/>
              <a:gd name="T46" fmla="*/ 13129 w 176237"/>
              <a:gd name="T47" fmla="*/ 46758 h 107429"/>
              <a:gd name="T48" fmla="*/ 12820 w 176237"/>
              <a:gd name="T49" fmla="*/ 40265 h 107429"/>
              <a:gd name="T50" fmla="*/ 12557 w 176237"/>
              <a:gd name="T51" fmla="*/ 36633 h 107429"/>
              <a:gd name="T52" fmla="*/ 17993 w 176237"/>
              <a:gd name="T53" fmla="*/ 36433 h 107429"/>
              <a:gd name="T54" fmla="*/ 24837 w 176237"/>
              <a:gd name="T55" fmla="*/ 35550 h 107429"/>
              <a:gd name="T56" fmla="*/ 34372 w 176237"/>
              <a:gd name="T57" fmla="*/ 28125 h 107429"/>
              <a:gd name="T58" fmla="*/ 42638 w 176237"/>
              <a:gd name="T59" fmla="*/ 23721 h 107429"/>
              <a:gd name="T60" fmla="*/ 48822 w 176237"/>
              <a:gd name="T61" fmla="*/ 20474 h 107429"/>
              <a:gd name="T62" fmla="*/ 83640 w 176237"/>
              <a:gd name="T63" fmla="*/ 10921 h 107429"/>
              <a:gd name="T64" fmla="*/ 140613 w 176237"/>
              <a:gd name="T65" fmla="*/ 10371 h 107429"/>
              <a:gd name="T66" fmla="*/ 126443 w 176237"/>
              <a:gd name="T67" fmla="*/ 2821 h 107429"/>
              <a:gd name="T68" fmla="*/ 105988 w 176237"/>
              <a:gd name="T69" fmla="*/ 50 h 107429"/>
              <a:gd name="T70" fmla="*/ 21649 w 176237"/>
              <a:gd name="T71" fmla="*/ 46792 h 107429"/>
              <a:gd name="T72" fmla="*/ 14424 w 176237"/>
              <a:gd name="T73" fmla="*/ 47123 h 107429"/>
              <a:gd name="T74" fmla="*/ 21649 w 176237"/>
              <a:gd name="T75" fmla="*/ 46792 h 107429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76237"/>
              <a:gd name="T115" fmla="*/ 0 h 107429"/>
              <a:gd name="T116" fmla="*/ 176237 w 176237"/>
              <a:gd name="T117" fmla="*/ 107429 h 107429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76237" h="107429">
                <a:moveTo>
                  <a:pt x="140879" y="11925"/>
                </a:moveTo>
                <a:lnTo>
                  <a:pt x="98513" y="11925"/>
                </a:lnTo>
                <a:lnTo>
                  <a:pt x="105943" y="11976"/>
                </a:lnTo>
                <a:lnTo>
                  <a:pt x="120002" y="12725"/>
                </a:lnTo>
                <a:lnTo>
                  <a:pt x="152612" y="39796"/>
                </a:lnTo>
                <a:lnTo>
                  <a:pt x="154940" y="51130"/>
                </a:lnTo>
                <a:lnTo>
                  <a:pt x="154162" y="56235"/>
                </a:lnTo>
                <a:lnTo>
                  <a:pt x="151993" y="69989"/>
                </a:lnTo>
                <a:lnTo>
                  <a:pt x="153987" y="83870"/>
                </a:lnTo>
                <a:lnTo>
                  <a:pt x="162521" y="98932"/>
                </a:lnTo>
                <a:lnTo>
                  <a:pt x="163512" y="101333"/>
                </a:lnTo>
                <a:lnTo>
                  <a:pt x="164426" y="103466"/>
                </a:lnTo>
                <a:lnTo>
                  <a:pt x="165290" y="105613"/>
                </a:lnTo>
                <a:lnTo>
                  <a:pt x="166611" y="107429"/>
                </a:lnTo>
                <a:lnTo>
                  <a:pt x="176237" y="100418"/>
                </a:lnTo>
                <a:lnTo>
                  <a:pt x="175742" y="99720"/>
                </a:lnTo>
                <a:lnTo>
                  <a:pt x="173240" y="93725"/>
                </a:lnTo>
                <a:lnTo>
                  <a:pt x="171640" y="90931"/>
                </a:lnTo>
                <a:lnTo>
                  <a:pt x="165442" y="79959"/>
                </a:lnTo>
                <a:lnTo>
                  <a:pt x="164020" y="70078"/>
                </a:lnTo>
                <a:lnTo>
                  <a:pt x="166298" y="55676"/>
                </a:lnTo>
                <a:lnTo>
                  <a:pt x="166471" y="54470"/>
                </a:lnTo>
                <a:lnTo>
                  <a:pt x="165570" y="39737"/>
                </a:lnTo>
                <a:lnTo>
                  <a:pt x="159520" y="28799"/>
                </a:lnTo>
                <a:lnTo>
                  <a:pt x="150742" y="19778"/>
                </a:lnTo>
                <a:lnTo>
                  <a:pt x="141414" y="12331"/>
                </a:lnTo>
                <a:lnTo>
                  <a:pt x="140879" y="11925"/>
                </a:lnTo>
                <a:close/>
              </a:path>
              <a:path w="176237" h="107429">
                <a:moveTo>
                  <a:pt x="98374" y="0"/>
                </a:moveTo>
                <a:lnTo>
                  <a:pt x="83223" y="634"/>
                </a:lnTo>
                <a:lnTo>
                  <a:pt x="57759" y="2044"/>
                </a:lnTo>
                <a:lnTo>
                  <a:pt x="42252" y="13677"/>
                </a:lnTo>
                <a:lnTo>
                  <a:pt x="39471" y="15341"/>
                </a:lnTo>
                <a:lnTo>
                  <a:pt x="36525" y="17170"/>
                </a:lnTo>
                <a:lnTo>
                  <a:pt x="27152" y="22809"/>
                </a:lnTo>
                <a:lnTo>
                  <a:pt x="20828" y="28905"/>
                </a:lnTo>
                <a:lnTo>
                  <a:pt x="19507" y="29641"/>
                </a:lnTo>
                <a:lnTo>
                  <a:pt x="17627" y="29921"/>
                </a:lnTo>
                <a:lnTo>
                  <a:pt x="16128" y="29984"/>
                </a:lnTo>
                <a:lnTo>
                  <a:pt x="8470" y="30124"/>
                </a:lnTo>
                <a:lnTo>
                  <a:pt x="0" y="36741"/>
                </a:lnTo>
                <a:lnTo>
                  <a:pt x="546" y="42786"/>
                </a:lnTo>
                <a:lnTo>
                  <a:pt x="901" y="46304"/>
                </a:lnTo>
                <a:lnTo>
                  <a:pt x="952" y="55676"/>
                </a:lnTo>
                <a:lnTo>
                  <a:pt x="5689" y="66509"/>
                </a:lnTo>
                <a:lnTo>
                  <a:pt x="21691" y="65735"/>
                </a:lnTo>
                <a:lnTo>
                  <a:pt x="21691" y="54190"/>
                </a:lnTo>
                <a:lnTo>
                  <a:pt x="14452" y="54190"/>
                </a:lnTo>
                <a:lnTo>
                  <a:pt x="13157" y="53771"/>
                </a:lnTo>
                <a:lnTo>
                  <a:pt x="12876" y="52755"/>
                </a:lnTo>
                <a:lnTo>
                  <a:pt x="12848" y="46304"/>
                </a:lnTo>
                <a:lnTo>
                  <a:pt x="12499" y="42786"/>
                </a:lnTo>
                <a:lnTo>
                  <a:pt x="12585" y="42125"/>
                </a:lnTo>
                <a:lnTo>
                  <a:pt x="13258" y="41986"/>
                </a:lnTo>
                <a:lnTo>
                  <a:pt x="18021" y="41897"/>
                </a:lnTo>
                <a:lnTo>
                  <a:pt x="19329" y="41681"/>
                </a:lnTo>
                <a:lnTo>
                  <a:pt x="24879" y="40881"/>
                </a:lnTo>
                <a:lnTo>
                  <a:pt x="28371" y="38150"/>
                </a:lnTo>
                <a:lnTo>
                  <a:pt x="34442" y="32346"/>
                </a:lnTo>
                <a:lnTo>
                  <a:pt x="38468" y="29921"/>
                </a:lnTo>
                <a:lnTo>
                  <a:pt x="42722" y="27279"/>
                </a:lnTo>
                <a:lnTo>
                  <a:pt x="45770" y="25463"/>
                </a:lnTo>
                <a:lnTo>
                  <a:pt x="48920" y="23545"/>
                </a:lnTo>
                <a:lnTo>
                  <a:pt x="62026" y="13754"/>
                </a:lnTo>
                <a:lnTo>
                  <a:pt x="83794" y="12560"/>
                </a:lnTo>
                <a:lnTo>
                  <a:pt x="98513" y="11925"/>
                </a:lnTo>
                <a:lnTo>
                  <a:pt x="140879" y="11925"/>
                </a:lnTo>
                <a:lnTo>
                  <a:pt x="138542" y="10150"/>
                </a:lnTo>
                <a:lnTo>
                  <a:pt x="126681" y="3244"/>
                </a:lnTo>
                <a:lnTo>
                  <a:pt x="115176" y="546"/>
                </a:lnTo>
                <a:lnTo>
                  <a:pt x="106184" y="63"/>
                </a:lnTo>
                <a:lnTo>
                  <a:pt x="98374" y="0"/>
                </a:lnTo>
                <a:close/>
              </a:path>
              <a:path w="176237" h="107429">
                <a:moveTo>
                  <a:pt x="21691" y="53809"/>
                </a:moveTo>
                <a:lnTo>
                  <a:pt x="20904" y="53809"/>
                </a:lnTo>
                <a:lnTo>
                  <a:pt x="14452" y="54190"/>
                </a:lnTo>
                <a:lnTo>
                  <a:pt x="21691" y="54190"/>
                </a:lnTo>
                <a:lnTo>
                  <a:pt x="21691" y="5380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5" name="object 9"/>
          <p:cNvSpPr>
            <a:spLocks/>
          </p:cNvSpPr>
          <p:nvPr/>
        </p:nvSpPr>
        <p:spPr bwMode="auto">
          <a:xfrm>
            <a:off x="2817815" y="5308600"/>
            <a:ext cx="85725" cy="134938"/>
          </a:xfrm>
          <a:custGeom>
            <a:avLst/>
            <a:gdLst>
              <a:gd name="T0" fmla="*/ 65523 w 85070"/>
              <a:gd name="T1" fmla="*/ 122742 h 135127"/>
              <a:gd name="T2" fmla="*/ 86787 w 85070"/>
              <a:gd name="T3" fmla="*/ 128259 h 135127"/>
              <a:gd name="T4" fmla="*/ 94713 w 85070"/>
              <a:gd name="T5" fmla="*/ 122742 h 135127"/>
              <a:gd name="T6" fmla="*/ 17802 w 85070"/>
              <a:gd name="T7" fmla="*/ 86738 h 135127"/>
              <a:gd name="T8" fmla="*/ 18635 w 85070"/>
              <a:gd name="T9" fmla="*/ 94373 h 135127"/>
              <a:gd name="T10" fmla="*/ 25690 w 85070"/>
              <a:gd name="T11" fmla="*/ 100736 h 135127"/>
              <a:gd name="T12" fmla="*/ 28094 w 85070"/>
              <a:gd name="T13" fmla="*/ 104373 h 135127"/>
              <a:gd name="T14" fmla="*/ 32195 w 85070"/>
              <a:gd name="T15" fmla="*/ 113663 h 135127"/>
              <a:gd name="T16" fmla="*/ 50082 w 85070"/>
              <a:gd name="T17" fmla="*/ 123639 h 135127"/>
              <a:gd name="T18" fmla="*/ 65523 w 85070"/>
              <a:gd name="T19" fmla="*/ 122742 h 135127"/>
              <a:gd name="T20" fmla="*/ 95538 w 85070"/>
              <a:gd name="T21" fmla="*/ 121357 h 135127"/>
              <a:gd name="T22" fmla="*/ 72032 w 85070"/>
              <a:gd name="T23" fmla="*/ 111907 h 135127"/>
              <a:gd name="T24" fmla="*/ 47439 w 85070"/>
              <a:gd name="T25" fmla="*/ 111284 h 135127"/>
              <a:gd name="T26" fmla="*/ 44228 w 85070"/>
              <a:gd name="T27" fmla="*/ 108731 h 135127"/>
              <a:gd name="T28" fmla="*/ 38404 w 85070"/>
              <a:gd name="T29" fmla="*/ 96465 h 135127"/>
              <a:gd name="T30" fmla="*/ 32308 w 85070"/>
              <a:gd name="T31" fmla="*/ 90411 h 135127"/>
              <a:gd name="T32" fmla="*/ 31461 w 85070"/>
              <a:gd name="T33" fmla="*/ 89789 h 135127"/>
              <a:gd name="T34" fmla="*/ 31093 w 85070"/>
              <a:gd name="T35" fmla="*/ 86738 h 135127"/>
              <a:gd name="T36" fmla="*/ 50958 w 85070"/>
              <a:gd name="T37" fmla="*/ 111907 h 135127"/>
              <a:gd name="T38" fmla="*/ 68690 w 85070"/>
              <a:gd name="T39" fmla="*/ 111172 h 135127"/>
              <a:gd name="T40" fmla="*/ 44144 w 85070"/>
              <a:gd name="T41" fmla="*/ 0 h 135127"/>
              <a:gd name="T42" fmla="*/ 22254 w 85070"/>
              <a:gd name="T43" fmla="*/ 16961 h 135127"/>
              <a:gd name="T44" fmla="*/ 20616 w 85070"/>
              <a:gd name="T45" fmla="*/ 18620 h 135127"/>
              <a:gd name="T46" fmla="*/ 2234 w 85070"/>
              <a:gd name="T47" fmla="*/ 46189 h 135127"/>
              <a:gd name="T48" fmla="*/ 1880 w 85070"/>
              <a:gd name="T49" fmla="*/ 65928 h 135127"/>
              <a:gd name="T50" fmla="*/ 11113 w 85070"/>
              <a:gd name="T51" fmla="*/ 87099 h 135127"/>
              <a:gd name="T52" fmla="*/ 17802 w 85070"/>
              <a:gd name="T53" fmla="*/ 86738 h 135127"/>
              <a:gd name="T54" fmla="*/ 30372 w 85070"/>
              <a:gd name="T55" fmla="*/ 78519 h 135127"/>
              <a:gd name="T56" fmla="*/ 21891 w 85070"/>
              <a:gd name="T57" fmla="*/ 75170 h 135127"/>
              <a:gd name="T58" fmla="*/ 14295 w 85070"/>
              <a:gd name="T59" fmla="*/ 73376 h 135127"/>
              <a:gd name="T60" fmla="*/ 15467 w 85070"/>
              <a:gd name="T61" fmla="*/ 48243 h 135127"/>
              <a:gd name="T62" fmla="*/ 30555 w 85070"/>
              <a:gd name="T63" fmla="*/ 26290 h 135127"/>
              <a:gd name="T64" fmla="*/ 43281 w 85070"/>
              <a:gd name="T65" fmla="*/ 11992 h 135127"/>
              <a:gd name="T66" fmla="*/ 44144 w 85070"/>
              <a:gd name="T67" fmla="*/ 0 h 135127"/>
              <a:gd name="T68" fmla="*/ 14748 w 85070"/>
              <a:gd name="T69" fmla="*/ 75170 h 135127"/>
              <a:gd name="T70" fmla="*/ 21025 w 85070"/>
              <a:gd name="T71" fmla="*/ 74820 h 135127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85070"/>
              <a:gd name="T109" fmla="*/ 0 h 135127"/>
              <a:gd name="T110" fmla="*/ 85070 w 85070"/>
              <a:gd name="T111" fmla="*/ 135127 h 135127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85070" h="135127">
                <a:moveTo>
                  <a:pt x="85070" y="125171"/>
                </a:moveTo>
                <a:lnTo>
                  <a:pt x="58851" y="125171"/>
                </a:lnTo>
                <a:lnTo>
                  <a:pt x="67068" y="125526"/>
                </a:lnTo>
                <a:lnTo>
                  <a:pt x="77952" y="130797"/>
                </a:lnTo>
                <a:lnTo>
                  <a:pt x="79857" y="135127"/>
                </a:lnTo>
                <a:lnTo>
                  <a:pt x="85070" y="125171"/>
                </a:lnTo>
                <a:close/>
              </a:path>
              <a:path w="85070" h="135127">
                <a:moveTo>
                  <a:pt x="27927" y="88455"/>
                </a:moveTo>
                <a:lnTo>
                  <a:pt x="15989" y="88455"/>
                </a:lnTo>
                <a:lnTo>
                  <a:pt x="16332" y="92201"/>
                </a:lnTo>
                <a:lnTo>
                  <a:pt x="16738" y="96240"/>
                </a:lnTo>
                <a:lnTo>
                  <a:pt x="17335" y="97955"/>
                </a:lnTo>
                <a:lnTo>
                  <a:pt x="23075" y="102730"/>
                </a:lnTo>
                <a:lnTo>
                  <a:pt x="24028" y="104076"/>
                </a:lnTo>
                <a:lnTo>
                  <a:pt x="25234" y="106438"/>
                </a:lnTo>
                <a:lnTo>
                  <a:pt x="25793" y="107607"/>
                </a:lnTo>
                <a:lnTo>
                  <a:pt x="28917" y="115912"/>
                </a:lnTo>
                <a:lnTo>
                  <a:pt x="31673" y="123380"/>
                </a:lnTo>
                <a:lnTo>
                  <a:pt x="44983" y="126085"/>
                </a:lnTo>
                <a:lnTo>
                  <a:pt x="49491" y="125742"/>
                </a:lnTo>
                <a:lnTo>
                  <a:pt x="58851" y="125171"/>
                </a:lnTo>
                <a:lnTo>
                  <a:pt x="85070" y="125171"/>
                </a:lnTo>
                <a:lnTo>
                  <a:pt x="85810" y="123758"/>
                </a:lnTo>
                <a:lnTo>
                  <a:pt x="73804" y="116396"/>
                </a:lnTo>
                <a:lnTo>
                  <a:pt x="64696" y="114122"/>
                </a:lnTo>
                <a:lnTo>
                  <a:pt x="45770" y="114122"/>
                </a:lnTo>
                <a:lnTo>
                  <a:pt x="42608" y="113487"/>
                </a:lnTo>
                <a:lnTo>
                  <a:pt x="40741" y="113080"/>
                </a:lnTo>
                <a:lnTo>
                  <a:pt x="39725" y="110883"/>
                </a:lnTo>
                <a:lnTo>
                  <a:pt x="36728" y="102844"/>
                </a:lnTo>
                <a:lnTo>
                  <a:pt x="34493" y="98374"/>
                </a:lnTo>
                <a:lnTo>
                  <a:pt x="32664" y="95249"/>
                </a:lnTo>
                <a:lnTo>
                  <a:pt x="29019" y="92201"/>
                </a:lnTo>
                <a:lnTo>
                  <a:pt x="28562" y="91871"/>
                </a:lnTo>
                <a:lnTo>
                  <a:pt x="28257" y="91566"/>
                </a:lnTo>
                <a:lnTo>
                  <a:pt x="28105" y="90411"/>
                </a:lnTo>
                <a:lnTo>
                  <a:pt x="27927" y="88455"/>
                </a:lnTo>
                <a:close/>
              </a:path>
              <a:path w="85070" h="135127">
                <a:moveTo>
                  <a:pt x="58737" y="113233"/>
                </a:moveTo>
                <a:lnTo>
                  <a:pt x="45770" y="114122"/>
                </a:lnTo>
                <a:lnTo>
                  <a:pt x="64696" y="114122"/>
                </a:lnTo>
                <a:lnTo>
                  <a:pt x="61696" y="113372"/>
                </a:lnTo>
                <a:lnTo>
                  <a:pt x="58737" y="113233"/>
                </a:lnTo>
                <a:close/>
              </a:path>
              <a:path w="85070" h="135127">
                <a:moveTo>
                  <a:pt x="39649" y="0"/>
                </a:moveTo>
                <a:lnTo>
                  <a:pt x="32270" y="1308"/>
                </a:lnTo>
                <a:lnTo>
                  <a:pt x="19989" y="17297"/>
                </a:lnTo>
                <a:lnTo>
                  <a:pt x="19100" y="18287"/>
                </a:lnTo>
                <a:lnTo>
                  <a:pt x="18516" y="18986"/>
                </a:lnTo>
                <a:lnTo>
                  <a:pt x="7594" y="31419"/>
                </a:lnTo>
                <a:lnTo>
                  <a:pt x="2006" y="47104"/>
                </a:lnTo>
                <a:lnTo>
                  <a:pt x="1936" y="64744"/>
                </a:lnTo>
                <a:lnTo>
                  <a:pt x="1689" y="67233"/>
                </a:lnTo>
                <a:lnTo>
                  <a:pt x="0" y="83019"/>
                </a:lnTo>
                <a:lnTo>
                  <a:pt x="9982" y="88823"/>
                </a:lnTo>
                <a:lnTo>
                  <a:pt x="15239" y="88468"/>
                </a:lnTo>
                <a:lnTo>
                  <a:pt x="15989" y="88455"/>
                </a:lnTo>
                <a:lnTo>
                  <a:pt x="27927" y="88455"/>
                </a:lnTo>
                <a:lnTo>
                  <a:pt x="27279" y="80073"/>
                </a:lnTo>
                <a:lnTo>
                  <a:pt x="21551" y="77520"/>
                </a:lnTo>
                <a:lnTo>
                  <a:pt x="19662" y="76657"/>
                </a:lnTo>
                <a:lnTo>
                  <a:pt x="13246" y="76657"/>
                </a:lnTo>
                <a:lnTo>
                  <a:pt x="12839" y="74828"/>
                </a:lnTo>
                <a:lnTo>
                  <a:pt x="13809" y="65595"/>
                </a:lnTo>
                <a:lnTo>
                  <a:pt x="13893" y="49199"/>
                </a:lnTo>
                <a:lnTo>
                  <a:pt x="18046" y="37591"/>
                </a:lnTo>
                <a:lnTo>
                  <a:pt x="27444" y="26809"/>
                </a:lnTo>
                <a:lnTo>
                  <a:pt x="29108" y="24955"/>
                </a:lnTo>
                <a:lnTo>
                  <a:pt x="38874" y="12230"/>
                </a:lnTo>
                <a:lnTo>
                  <a:pt x="41694" y="11760"/>
                </a:lnTo>
                <a:lnTo>
                  <a:pt x="39649" y="0"/>
                </a:lnTo>
                <a:close/>
              </a:path>
              <a:path w="85070" h="135127">
                <a:moveTo>
                  <a:pt x="18884" y="76301"/>
                </a:moveTo>
                <a:lnTo>
                  <a:pt x="13246" y="76657"/>
                </a:lnTo>
                <a:lnTo>
                  <a:pt x="19662" y="76657"/>
                </a:lnTo>
                <a:lnTo>
                  <a:pt x="18884" y="7630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6" name="object 10"/>
          <p:cNvSpPr>
            <a:spLocks/>
          </p:cNvSpPr>
          <p:nvPr/>
        </p:nvSpPr>
        <p:spPr bwMode="auto">
          <a:xfrm>
            <a:off x="2886075" y="5360990"/>
            <a:ext cx="39688" cy="47625"/>
          </a:xfrm>
          <a:custGeom>
            <a:avLst/>
            <a:gdLst>
              <a:gd name="T0" fmla="*/ 44636 w 39331"/>
              <a:gd name="T1" fmla="*/ 0 h 48171"/>
              <a:gd name="T2" fmla="*/ 31131 w 39331"/>
              <a:gd name="T3" fmla="*/ 0 h 48171"/>
              <a:gd name="T4" fmla="*/ 31131 w 39331"/>
              <a:gd name="T5" fmla="*/ 7774 h 48171"/>
              <a:gd name="T6" fmla="*/ 30814 w 39331"/>
              <a:gd name="T7" fmla="*/ 13252 h 48171"/>
              <a:gd name="T8" fmla="*/ 25246 w 39331"/>
              <a:gd name="T9" fmla="*/ 19984 h 48171"/>
              <a:gd name="T10" fmla="*/ 13877 w 39331"/>
              <a:gd name="T11" fmla="*/ 26939 h 48171"/>
              <a:gd name="T12" fmla="*/ 0 w 39331"/>
              <a:gd name="T13" fmla="*/ 31202 h 48171"/>
              <a:gd name="T14" fmla="*/ 3171 w 39331"/>
              <a:gd name="T15" fmla="*/ 41064 h 48171"/>
              <a:gd name="T16" fmla="*/ 40015 w 39331"/>
              <a:gd name="T17" fmla="*/ 21122 h 48171"/>
              <a:gd name="T18" fmla="*/ 44057 w 39331"/>
              <a:gd name="T19" fmla="*/ 10273 h 48171"/>
              <a:gd name="T20" fmla="*/ 44636 w 39331"/>
              <a:gd name="T21" fmla="*/ 0 h 4817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9331"/>
              <a:gd name="T34" fmla="*/ 0 h 48171"/>
              <a:gd name="T35" fmla="*/ 39331 w 39331"/>
              <a:gd name="T36" fmla="*/ 48171 h 4817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9331" h="48171">
                <a:moveTo>
                  <a:pt x="39331" y="0"/>
                </a:moveTo>
                <a:lnTo>
                  <a:pt x="27431" y="0"/>
                </a:lnTo>
                <a:lnTo>
                  <a:pt x="27431" y="9118"/>
                </a:lnTo>
                <a:lnTo>
                  <a:pt x="27152" y="15544"/>
                </a:lnTo>
                <a:lnTo>
                  <a:pt x="22247" y="23443"/>
                </a:lnTo>
                <a:lnTo>
                  <a:pt x="12229" y="31599"/>
                </a:lnTo>
                <a:lnTo>
                  <a:pt x="0" y="36601"/>
                </a:lnTo>
                <a:lnTo>
                  <a:pt x="2793" y="48171"/>
                </a:lnTo>
                <a:lnTo>
                  <a:pt x="35260" y="24775"/>
                </a:lnTo>
                <a:lnTo>
                  <a:pt x="38822" y="12050"/>
                </a:lnTo>
                <a:lnTo>
                  <a:pt x="393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7" name="object 11"/>
          <p:cNvSpPr>
            <a:spLocks/>
          </p:cNvSpPr>
          <p:nvPr/>
        </p:nvSpPr>
        <p:spPr bwMode="auto">
          <a:xfrm>
            <a:off x="3740150" y="5111752"/>
            <a:ext cx="31750" cy="28575"/>
          </a:xfrm>
          <a:custGeom>
            <a:avLst/>
            <a:gdLst>
              <a:gd name="T0" fmla="*/ 18859 w 32765"/>
              <a:gd name="T1" fmla="*/ 0 h 29006"/>
              <a:gd name="T2" fmla="*/ 18229 w 32765"/>
              <a:gd name="T3" fmla="*/ 226 h 29006"/>
              <a:gd name="T4" fmla="*/ 17558 w 32765"/>
              <a:gd name="T5" fmla="*/ 442 h 29006"/>
              <a:gd name="T6" fmla="*/ 11214 w 32765"/>
              <a:gd name="T7" fmla="*/ 2636 h 29006"/>
              <a:gd name="T8" fmla="*/ 5861 w 32765"/>
              <a:gd name="T9" fmla="*/ 7341 h 29006"/>
              <a:gd name="T10" fmla="*/ 4047 w 32765"/>
              <a:gd name="T11" fmla="*/ 9681 h 29006"/>
              <a:gd name="T12" fmla="*/ 2600 w 32765"/>
              <a:gd name="T13" fmla="*/ 12656 h 29006"/>
              <a:gd name="T14" fmla="*/ 2110 w 32765"/>
              <a:gd name="T15" fmla="*/ 13615 h 29006"/>
              <a:gd name="T16" fmla="*/ 1135 w 32765"/>
              <a:gd name="T17" fmla="*/ 15902 h 29006"/>
              <a:gd name="T18" fmla="*/ 777 w 32765"/>
              <a:gd name="T19" fmla="*/ 16695 h 29006"/>
              <a:gd name="T20" fmla="*/ 409 w 32765"/>
              <a:gd name="T21" fmla="*/ 17601 h 29006"/>
              <a:gd name="T22" fmla="*/ 0 w 32765"/>
              <a:gd name="T23" fmla="*/ 18383 h 29006"/>
              <a:gd name="T24" fmla="*/ 6498 w 32765"/>
              <a:gd name="T25" fmla="*/ 23521 h 29006"/>
              <a:gd name="T26" fmla="*/ 6981 w 32765"/>
              <a:gd name="T27" fmla="*/ 22544 h 29006"/>
              <a:gd name="T28" fmla="*/ 8681 w 32765"/>
              <a:gd name="T29" fmla="*/ 18570 h 29006"/>
              <a:gd name="T30" fmla="*/ 10013 w 32765"/>
              <a:gd name="T31" fmla="*/ 15902 h 29006"/>
              <a:gd name="T32" fmla="*/ 11086 w 32765"/>
              <a:gd name="T33" fmla="*/ 14511 h 29006"/>
              <a:gd name="T34" fmla="*/ 12826 w 32765"/>
              <a:gd name="T35" fmla="*/ 12985 h 29006"/>
              <a:gd name="T36" fmla="*/ 14509 w 32765"/>
              <a:gd name="T37" fmla="*/ 11485 h 29006"/>
              <a:gd name="T38" fmla="*/ 18915 w 32765"/>
              <a:gd name="T39" fmla="*/ 9979 h 29006"/>
              <a:gd name="T40" fmla="*/ 19653 w 32765"/>
              <a:gd name="T41" fmla="*/ 9742 h 29006"/>
              <a:gd name="T42" fmla="*/ 21090 w 32765"/>
              <a:gd name="T43" fmla="*/ 9206 h 29006"/>
              <a:gd name="T44" fmla="*/ 18859 w 32765"/>
              <a:gd name="T45" fmla="*/ 0 h 2900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32765"/>
              <a:gd name="T70" fmla="*/ 0 h 29006"/>
              <a:gd name="T71" fmla="*/ 32765 w 32765"/>
              <a:gd name="T72" fmla="*/ 29006 h 2900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32765" h="29006">
                <a:moveTo>
                  <a:pt x="29298" y="0"/>
                </a:moveTo>
                <a:lnTo>
                  <a:pt x="28320" y="279"/>
                </a:lnTo>
                <a:lnTo>
                  <a:pt x="27279" y="546"/>
                </a:lnTo>
                <a:lnTo>
                  <a:pt x="17424" y="3251"/>
                </a:lnTo>
                <a:lnTo>
                  <a:pt x="9105" y="9055"/>
                </a:lnTo>
                <a:lnTo>
                  <a:pt x="6286" y="11938"/>
                </a:lnTo>
                <a:lnTo>
                  <a:pt x="4038" y="15608"/>
                </a:lnTo>
                <a:lnTo>
                  <a:pt x="3276" y="16789"/>
                </a:lnTo>
                <a:lnTo>
                  <a:pt x="1763" y="19608"/>
                </a:lnTo>
                <a:lnTo>
                  <a:pt x="1206" y="20586"/>
                </a:lnTo>
                <a:lnTo>
                  <a:pt x="634" y="21704"/>
                </a:lnTo>
                <a:lnTo>
                  <a:pt x="0" y="22669"/>
                </a:lnTo>
                <a:lnTo>
                  <a:pt x="10096" y="29006"/>
                </a:lnTo>
                <a:lnTo>
                  <a:pt x="10845" y="27800"/>
                </a:lnTo>
                <a:lnTo>
                  <a:pt x="13487" y="22898"/>
                </a:lnTo>
                <a:lnTo>
                  <a:pt x="15557" y="19608"/>
                </a:lnTo>
                <a:lnTo>
                  <a:pt x="17221" y="17894"/>
                </a:lnTo>
                <a:lnTo>
                  <a:pt x="19926" y="16014"/>
                </a:lnTo>
                <a:lnTo>
                  <a:pt x="22542" y="14160"/>
                </a:lnTo>
                <a:lnTo>
                  <a:pt x="29387" y="12306"/>
                </a:lnTo>
                <a:lnTo>
                  <a:pt x="30530" y="12014"/>
                </a:lnTo>
                <a:lnTo>
                  <a:pt x="32765" y="11353"/>
                </a:lnTo>
                <a:lnTo>
                  <a:pt x="29298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8" name="object 12"/>
          <p:cNvSpPr>
            <a:spLocks/>
          </p:cNvSpPr>
          <p:nvPr/>
        </p:nvSpPr>
        <p:spPr bwMode="auto">
          <a:xfrm>
            <a:off x="3713163" y="5191125"/>
            <a:ext cx="23812" cy="38100"/>
          </a:xfrm>
          <a:custGeom>
            <a:avLst/>
            <a:gdLst>
              <a:gd name="T0" fmla="*/ 15553 w 22948"/>
              <a:gd name="T1" fmla="*/ 0 h 37795"/>
              <a:gd name="T2" fmla="*/ 11866 w 22948"/>
              <a:gd name="T3" fmla="*/ 851 h 37795"/>
              <a:gd name="T4" fmla="*/ 6816 w 22948"/>
              <a:gd name="T5" fmla="*/ 3040 h 37795"/>
              <a:gd name="T6" fmla="*/ 0 w 22948"/>
              <a:gd name="T7" fmla="*/ 14667 h 37795"/>
              <a:gd name="T8" fmla="*/ 445 w 22948"/>
              <a:gd name="T9" fmla="*/ 24374 h 37795"/>
              <a:gd name="T10" fmla="*/ 11696 w 22948"/>
              <a:gd name="T11" fmla="*/ 38856 h 37795"/>
              <a:gd name="T12" fmla="*/ 24120 w 22948"/>
              <a:gd name="T13" fmla="*/ 40706 h 37795"/>
              <a:gd name="T14" fmla="*/ 34220 w 22948"/>
              <a:gd name="T15" fmla="*/ 42296 h 37795"/>
              <a:gd name="T16" fmla="*/ 38498 w 22948"/>
              <a:gd name="T17" fmla="*/ 29263 h 37795"/>
              <a:gd name="T18" fmla="*/ 29720 w 22948"/>
              <a:gd name="T19" fmla="*/ 27913 h 37795"/>
              <a:gd name="T20" fmla="*/ 25035 w 22948"/>
              <a:gd name="T21" fmla="*/ 27060 h 37795"/>
              <a:gd name="T22" fmla="*/ 20412 w 22948"/>
              <a:gd name="T23" fmla="*/ 21133 h 37795"/>
              <a:gd name="T24" fmla="*/ 20858 w 22948"/>
              <a:gd name="T25" fmla="*/ 13800 h 37795"/>
              <a:gd name="T26" fmla="*/ 22680 w 22948"/>
              <a:gd name="T27" fmla="*/ 12478 h 37795"/>
              <a:gd name="T28" fmla="*/ 22415 w 22948"/>
              <a:gd name="T29" fmla="*/ 12478 h 37795"/>
              <a:gd name="T30" fmla="*/ 15553 w 22948"/>
              <a:gd name="T31" fmla="*/ 0 h 37795"/>
              <a:gd name="T32" fmla="*/ 22732 w 22948"/>
              <a:gd name="T33" fmla="*/ 12441 h 37795"/>
              <a:gd name="T34" fmla="*/ 22415 w 22948"/>
              <a:gd name="T35" fmla="*/ 12478 h 37795"/>
              <a:gd name="T36" fmla="*/ 22680 w 22948"/>
              <a:gd name="T37" fmla="*/ 12478 h 37795"/>
              <a:gd name="T38" fmla="*/ 23052 w 22948"/>
              <a:gd name="T39" fmla="*/ 12208 h 37795"/>
              <a:gd name="T40" fmla="*/ 22732 w 22948"/>
              <a:gd name="T41" fmla="*/ 12441 h 37795"/>
              <a:gd name="T42" fmla="*/ 23010 w 22948"/>
              <a:gd name="T43" fmla="*/ 12294 h 3779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2948"/>
              <a:gd name="T67" fmla="*/ 0 h 37795"/>
              <a:gd name="T68" fmla="*/ 22948 w 22948"/>
              <a:gd name="T69" fmla="*/ 37795 h 3779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2948" h="37795">
                <a:moveTo>
                  <a:pt x="9270" y="0"/>
                </a:moveTo>
                <a:lnTo>
                  <a:pt x="7073" y="761"/>
                </a:lnTo>
                <a:lnTo>
                  <a:pt x="4063" y="2717"/>
                </a:lnTo>
                <a:lnTo>
                  <a:pt x="0" y="13106"/>
                </a:lnTo>
                <a:lnTo>
                  <a:pt x="266" y="21780"/>
                </a:lnTo>
                <a:lnTo>
                  <a:pt x="6972" y="34721"/>
                </a:lnTo>
                <a:lnTo>
                  <a:pt x="14376" y="36372"/>
                </a:lnTo>
                <a:lnTo>
                  <a:pt x="20396" y="37795"/>
                </a:lnTo>
                <a:lnTo>
                  <a:pt x="22948" y="26149"/>
                </a:lnTo>
                <a:lnTo>
                  <a:pt x="17716" y="24942"/>
                </a:lnTo>
                <a:lnTo>
                  <a:pt x="14922" y="24180"/>
                </a:lnTo>
                <a:lnTo>
                  <a:pt x="12166" y="18884"/>
                </a:lnTo>
                <a:lnTo>
                  <a:pt x="12433" y="12331"/>
                </a:lnTo>
                <a:lnTo>
                  <a:pt x="13519" y="11150"/>
                </a:lnTo>
                <a:lnTo>
                  <a:pt x="13360" y="11150"/>
                </a:lnTo>
                <a:lnTo>
                  <a:pt x="9270" y="0"/>
                </a:lnTo>
                <a:close/>
              </a:path>
              <a:path w="22948" h="37795">
                <a:moveTo>
                  <a:pt x="13550" y="11117"/>
                </a:moveTo>
                <a:lnTo>
                  <a:pt x="13360" y="11150"/>
                </a:lnTo>
                <a:lnTo>
                  <a:pt x="13519" y="11150"/>
                </a:lnTo>
                <a:lnTo>
                  <a:pt x="13550" y="11117"/>
                </a:lnTo>
                <a:close/>
              </a:path>
              <a:path w="22948" h="37795">
                <a:moveTo>
                  <a:pt x="13741" y="10909"/>
                </a:moveTo>
                <a:lnTo>
                  <a:pt x="13550" y="11117"/>
                </a:lnTo>
                <a:lnTo>
                  <a:pt x="13715" y="10985"/>
                </a:lnTo>
                <a:lnTo>
                  <a:pt x="13741" y="10909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29" name="object 13"/>
          <p:cNvSpPr>
            <a:spLocks/>
          </p:cNvSpPr>
          <p:nvPr/>
        </p:nvSpPr>
        <p:spPr bwMode="auto">
          <a:xfrm>
            <a:off x="2840040" y="5346702"/>
            <a:ext cx="22225" cy="17463"/>
          </a:xfrm>
          <a:custGeom>
            <a:avLst/>
            <a:gdLst>
              <a:gd name="T0" fmla="*/ 21785 w 21996"/>
              <a:gd name="T1" fmla="*/ 0 h 17538"/>
              <a:gd name="T2" fmla="*/ 19883 w 21996"/>
              <a:gd name="T3" fmla="*/ 403 h 17538"/>
              <a:gd name="T4" fmla="*/ 13286 w 21996"/>
              <a:gd name="T5" fmla="*/ 1880 h 17538"/>
              <a:gd name="T6" fmla="*/ 6488 w 21996"/>
              <a:gd name="T7" fmla="*/ 3336 h 17538"/>
              <a:gd name="T8" fmla="*/ 0 w 21996"/>
              <a:gd name="T9" fmla="*/ 8335 h 17538"/>
              <a:gd name="T10" fmla="*/ 9382 w 21996"/>
              <a:gd name="T11" fmla="*/ 16517 h 17538"/>
              <a:gd name="T12" fmla="*/ 13375 w 21996"/>
              <a:gd name="T13" fmla="*/ 13467 h 17538"/>
              <a:gd name="T14" fmla="*/ 23461 w 21996"/>
              <a:gd name="T15" fmla="*/ 11231 h 17538"/>
              <a:gd name="T16" fmla="*/ 25428 w 21996"/>
              <a:gd name="T17" fmla="*/ 10824 h 17538"/>
              <a:gd name="T18" fmla="*/ 21785 w 21996"/>
              <a:gd name="T19" fmla="*/ 0 h 175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1996"/>
              <a:gd name="T31" fmla="*/ 0 h 17538"/>
              <a:gd name="T32" fmla="*/ 21996 w 21996"/>
              <a:gd name="T33" fmla="*/ 17538 h 175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996" h="17538">
                <a:moveTo>
                  <a:pt x="18846" y="0"/>
                </a:moveTo>
                <a:lnTo>
                  <a:pt x="17195" y="431"/>
                </a:lnTo>
                <a:lnTo>
                  <a:pt x="11493" y="1993"/>
                </a:lnTo>
                <a:lnTo>
                  <a:pt x="5613" y="3543"/>
                </a:lnTo>
                <a:lnTo>
                  <a:pt x="0" y="8851"/>
                </a:lnTo>
                <a:lnTo>
                  <a:pt x="8115" y="17538"/>
                </a:lnTo>
                <a:lnTo>
                  <a:pt x="11569" y="14300"/>
                </a:lnTo>
                <a:lnTo>
                  <a:pt x="20294" y="11925"/>
                </a:lnTo>
                <a:lnTo>
                  <a:pt x="21996" y="11493"/>
                </a:lnTo>
                <a:lnTo>
                  <a:pt x="1884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0" name="object 14"/>
          <p:cNvSpPr>
            <a:spLocks/>
          </p:cNvSpPr>
          <p:nvPr/>
        </p:nvSpPr>
        <p:spPr bwMode="auto">
          <a:xfrm>
            <a:off x="3757615" y="5207002"/>
            <a:ext cx="65087" cy="34925"/>
          </a:xfrm>
          <a:custGeom>
            <a:avLst/>
            <a:gdLst>
              <a:gd name="T0" fmla="*/ 35695 w 66099"/>
              <a:gd name="T1" fmla="*/ 0 h 35004"/>
              <a:gd name="T2" fmla="*/ 23105 w 66099"/>
              <a:gd name="T3" fmla="*/ 2171 h 35004"/>
              <a:gd name="T4" fmla="*/ 13844 w 66099"/>
              <a:gd name="T5" fmla="*/ 9721 h 35004"/>
              <a:gd name="T6" fmla="*/ 5834 w 66099"/>
              <a:gd name="T7" fmla="*/ 18748 h 35004"/>
              <a:gd name="T8" fmla="*/ 0 w 66099"/>
              <a:gd name="T9" fmla="*/ 26950 h 35004"/>
              <a:gd name="T10" fmla="*/ 7613 w 66099"/>
              <a:gd name="T11" fmla="*/ 33914 h 35004"/>
              <a:gd name="T12" fmla="*/ 7984 w 66099"/>
              <a:gd name="T13" fmla="*/ 33337 h 35004"/>
              <a:gd name="T14" fmla="*/ 15295 w 66099"/>
              <a:gd name="T15" fmla="*/ 23622 h 35004"/>
              <a:gd name="T16" fmla="*/ 23816 w 66099"/>
              <a:gd name="T17" fmla="*/ 15154 h 35004"/>
              <a:gd name="T18" fmla="*/ 31982 w 66099"/>
              <a:gd name="T19" fmla="*/ 10257 h 35004"/>
              <a:gd name="T20" fmla="*/ 52327 w 66099"/>
              <a:gd name="T21" fmla="*/ 10257 h 35004"/>
              <a:gd name="T22" fmla="*/ 53258 w 66099"/>
              <a:gd name="T23" fmla="*/ 6753 h 35004"/>
              <a:gd name="T24" fmla="*/ 45836 w 66099"/>
              <a:gd name="T25" fmla="*/ 2303 h 35004"/>
              <a:gd name="T26" fmla="*/ 35695 w 66099"/>
              <a:gd name="T27" fmla="*/ 0 h 35004"/>
              <a:gd name="T28" fmla="*/ 52327 w 66099"/>
              <a:gd name="T29" fmla="*/ 10257 h 35004"/>
              <a:gd name="T30" fmla="*/ 31982 w 66099"/>
              <a:gd name="T31" fmla="*/ 10257 h 35004"/>
              <a:gd name="T32" fmla="*/ 41112 w 66099"/>
              <a:gd name="T33" fmla="*/ 11766 h 35004"/>
              <a:gd name="T34" fmla="*/ 50171 w 66099"/>
              <a:gd name="T35" fmla="*/ 18372 h 35004"/>
              <a:gd name="T36" fmla="*/ 52327 w 66099"/>
              <a:gd name="T37" fmla="*/ 10257 h 3500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6099"/>
              <a:gd name="T58" fmla="*/ 0 h 35004"/>
              <a:gd name="T59" fmla="*/ 66099 w 66099"/>
              <a:gd name="T60" fmla="*/ 35004 h 3500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6099" h="35004">
                <a:moveTo>
                  <a:pt x="44301" y="0"/>
                </a:moveTo>
                <a:lnTo>
                  <a:pt x="28674" y="2241"/>
                </a:lnTo>
                <a:lnTo>
                  <a:pt x="17182" y="10032"/>
                </a:lnTo>
                <a:lnTo>
                  <a:pt x="7241" y="19351"/>
                </a:lnTo>
                <a:lnTo>
                  <a:pt x="0" y="27816"/>
                </a:lnTo>
                <a:lnTo>
                  <a:pt x="9448" y="35004"/>
                </a:lnTo>
                <a:lnTo>
                  <a:pt x="9908" y="34408"/>
                </a:lnTo>
                <a:lnTo>
                  <a:pt x="18984" y="24382"/>
                </a:lnTo>
                <a:lnTo>
                  <a:pt x="29559" y="15641"/>
                </a:lnTo>
                <a:lnTo>
                  <a:pt x="39692" y="10587"/>
                </a:lnTo>
                <a:lnTo>
                  <a:pt x="64943" y="10587"/>
                </a:lnTo>
                <a:lnTo>
                  <a:pt x="66099" y="6970"/>
                </a:lnTo>
                <a:lnTo>
                  <a:pt x="56889" y="2373"/>
                </a:lnTo>
                <a:lnTo>
                  <a:pt x="44301" y="0"/>
                </a:lnTo>
                <a:close/>
              </a:path>
              <a:path w="66099" h="35004">
                <a:moveTo>
                  <a:pt x="64943" y="10587"/>
                </a:moveTo>
                <a:lnTo>
                  <a:pt x="39692" y="10587"/>
                </a:lnTo>
                <a:lnTo>
                  <a:pt x="51023" y="12144"/>
                </a:lnTo>
                <a:lnTo>
                  <a:pt x="62268" y="18964"/>
                </a:lnTo>
                <a:lnTo>
                  <a:pt x="64943" y="1058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1" name="object 15"/>
          <p:cNvSpPr>
            <a:spLocks/>
          </p:cNvSpPr>
          <p:nvPr/>
        </p:nvSpPr>
        <p:spPr bwMode="auto">
          <a:xfrm>
            <a:off x="3776665" y="5110165"/>
            <a:ext cx="26987" cy="26987"/>
          </a:xfrm>
          <a:custGeom>
            <a:avLst/>
            <a:gdLst>
              <a:gd name="T0" fmla="*/ 19525 w 26822"/>
              <a:gd name="T1" fmla="*/ 0 h 26898"/>
              <a:gd name="T2" fmla="*/ 17726 w 26822"/>
              <a:gd name="T3" fmla="*/ 1963 h 26898"/>
              <a:gd name="T4" fmla="*/ 12883 w 26822"/>
              <a:gd name="T5" fmla="*/ 9324 h 26898"/>
              <a:gd name="T6" fmla="*/ 11692 w 26822"/>
              <a:gd name="T7" fmla="*/ 10588 h 26898"/>
              <a:gd name="T8" fmla="*/ 10323 w 26822"/>
              <a:gd name="T9" fmla="*/ 12117 h 26898"/>
              <a:gd name="T10" fmla="*/ 2048 w 26822"/>
              <a:gd name="T11" fmla="*/ 17051 h 26898"/>
              <a:gd name="T12" fmla="*/ 0 w 26822"/>
              <a:gd name="T13" fmla="*/ 18741 h 26898"/>
              <a:gd name="T14" fmla="*/ 8551 w 26822"/>
              <a:gd name="T15" fmla="*/ 28171 h 26898"/>
              <a:gd name="T16" fmla="*/ 9811 w 26822"/>
              <a:gd name="T17" fmla="*/ 27053 h 26898"/>
              <a:gd name="T18" fmla="*/ 11389 w 26822"/>
              <a:gd name="T19" fmla="*/ 26162 h 26898"/>
              <a:gd name="T20" fmla="*/ 18723 w 26822"/>
              <a:gd name="T21" fmla="*/ 21721 h 26898"/>
              <a:gd name="T22" fmla="*/ 23275 w 26822"/>
              <a:gd name="T23" fmla="*/ 16893 h 26898"/>
              <a:gd name="T24" fmla="*/ 28123 w 26822"/>
              <a:gd name="T25" fmla="*/ 9483 h 26898"/>
              <a:gd name="T26" fmla="*/ 29226 w 26822"/>
              <a:gd name="T27" fmla="*/ 8272 h 26898"/>
              <a:gd name="T28" fmla="*/ 19525 w 26822"/>
              <a:gd name="T29" fmla="*/ 0 h 2689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6822"/>
              <a:gd name="T46" fmla="*/ 0 h 26898"/>
              <a:gd name="T47" fmla="*/ 26822 w 26822"/>
              <a:gd name="T48" fmla="*/ 26898 h 2689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6822" h="26898">
                <a:moveTo>
                  <a:pt x="17919" y="0"/>
                </a:moveTo>
                <a:lnTo>
                  <a:pt x="16268" y="1879"/>
                </a:lnTo>
                <a:lnTo>
                  <a:pt x="11823" y="8902"/>
                </a:lnTo>
                <a:lnTo>
                  <a:pt x="10731" y="10109"/>
                </a:lnTo>
                <a:lnTo>
                  <a:pt x="9474" y="11569"/>
                </a:lnTo>
                <a:lnTo>
                  <a:pt x="1879" y="16281"/>
                </a:lnTo>
                <a:lnTo>
                  <a:pt x="0" y="17894"/>
                </a:lnTo>
                <a:lnTo>
                  <a:pt x="7848" y="26898"/>
                </a:lnTo>
                <a:lnTo>
                  <a:pt x="9004" y="25831"/>
                </a:lnTo>
                <a:lnTo>
                  <a:pt x="10452" y="24980"/>
                </a:lnTo>
                <a:lnTo>
                  <a:pt x="17183" y="20739"/>
                </a:lnTo>
                <a:lnTo>
                  <a:pt x="21361" y="16129"/>
                </a:lnTo>
                <a:lnTo>
                  <a:pt x="25806" y="9055"/>
                </a:lnTo>
                <a:lnTo>
                  <a:pt x="26822" y="7899"/>
                </a:lnTo>
                <a:lnTo>
                  <a:pt x="17919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2" name="object 16"/>
          <p:cNvSpPr>
            <a:spLocks/>
          </p:cNvSpPr>
          <p:nvPr/>
        </p:nvSpPr>
        <p:spPr bwMode="auto">
          <a:xfrm>
            <a:off x="3749675" y="5151438"/>
            <a:ext cx="26988" cy="17462"/>
          </a:xfrm>
          <a:custGeom>
            <a:avLst/>
            <a:gdLst>
              <a:gd name="T0" fmla="*/ 34064 w 26365"/>
              <a:gd name="T1" fmla="*/ 0 h 18162"/>
              <a:gd name="T2" fmla="*/ 17970 w 26365"/>
              <a:gd name="T3" fmla="*/ 1384 h 18162"/>
              <a:gd name="T4" fmla="*/ 0 w 26365"/>
              <a:gd name="T5" fmla="*/ 4462 h 18162"/>
              <a:gd name="T6" fmla="*/ 7994 w 26365"/>
              <a:gd name="T7" fmla="*/ 10476 h 18162"/>
              <a:gd name="T8" fmla="*/ 18263 w 26365"/>
              <a:gd name="T9" fmla="*/ 8095 h 18162"/>
              <a:gd name="T10" fmla="*/ 30978 w 26365"/>
              <a:gd name="T11" fmla="*/ 6967 h 18162"/>
              <a:gd name="T12" fmla="*/ 36564 w 26365"/>
              <a:gd name="T13" fmla="*/ 6807 h 18162"/>
              <a:gd name="T14" fmla="*/ 34064 w 26365"/>
              <a:gd name="T15" fmla="*/ 0 h 181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6365"/>
              <a:gd name="T25" fmla="*/ 0 h 18162"/>
              <a:gd name="T26" fmla="*/ 26365 w 26365"/>
              <a:gd name="T27" fmla="*/ 18162 h 1816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6365" h="18162">
                <a:moveTo>
                  <a:pt x="24565" y="0"/>
                </a:moveTo>
                <a:lnTo>
                  <a:pt x="12959" y="2401"/>
                </a:lnTo>
                <a:lnTo>
                  <a:pt x="0" y="7736"/>
                </a:lnTo>
                <a:lnTo>
                  <a:pt x="5765" y="18162"/>
                </a:lnTo>
                <a:lnTo>
                  <a:pt x="13169" y="14035"/>
                </a:lnTo>
                <a:lnTo>
                  <a:pt x="22339" y="12079"/>
                </a:lnTo>
                <a:lnTo>
                  <a:pt x="26365" y="11800"/>
                </a:lnTo>
                <a:lnTo>
                  <a:pt x="24565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3" name="object 17"/>
          <p:cNvSpPr>
            <a:spLocks/>
          </p:cNvSpPr>
          <p:nvPr/>
        </p:nvSpPr>
        <p:spPr bwMode="auto">
          <a:xfrm>
            <a:off x="3798888" y="5149850"/>
            <a:ext cx="17462" cy="12700"/>
          </a:xfrm>
          <a:custGeom>
            <a:avLst/>
            <a:gdLst>
              <a:gd name="T0" fmla="*/ 13442 w 17817"/>
              <a:gd name="T1" fmla="*/ 5071 h 13500"/>
              <a:gd name="T2" fmla="*/ 3812 w 17817"/>
              <a:gd name="T3" fmla="*/ 5071 h 13500"/>
              <a:gd name="T4" fmla="*/ 7857 w 17817"/>
              <a:gd name="T5" fmla="*/ 5313 h 13500"/>
              <a:gd name="T6" fmla="*/ 13278 w 17817"/>
              <a:gd name="T7" fmla="*/ 5739 h 13500"/>
              <a:gd name="T8" fmla="*/ 13442 w 17817"/>
              <a:gd name="T9" fmla="*/ 5071 h 13500"/>
              <a:gd name="T10" fmla="*/ 4150 w 17817"/>
              <a:gd name="T11" fmla="*/ 0 h 13500"/>
              <a:gd name="T12" fmla="*/ 0 w 17817"/>
              <a:gd name="T13" fmla="*/ 64 h 13500"/>
              <a:gd name="T14" fmla="*/ 278 w 17817"/>
              <a:gd name="T15" fmla="*/ 5135 h 13500"/>
              <a:gd name="T16" fmla="*/ 3812 w 17817"/>
              <a:gd name="T17" fmla="*/ 5071 h 13500"/>
              <a:gd name="T18" fmla="*/ 13442 w 17817"/>
              <a:gd name="T19" fmla="*/ 5071 h 13500"/>
              <a:gd name="T20" fmla="*/ 14497 w 17817"/>
              <a:gd name="T21" fmla="*/ 723 h 13500"/>
              <a:gd name="T22" fmla="*/ 8633 w 17817"/>
              <a:gd name="T23" fmla="*/ 279 h 13500"/>
              <a:gd name="T24" fmla="*/ 4150 w 17817"/>
              <a:gd name="T25" fmla="*/ 0 h 135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817"/>
              <a:gd name="T40" fmla="*/ 0 h 13500"/>
              <a:gd name="T41" fmla="*/ 17817 w 17817"/>
              <a:gd name="T42" fmla="*/ 13500 h 135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817" h="13500">
                <a:moveTo>
                  <a:pt x="17817" y="11925"/>
                </a:moveTo>
                <a:lnTo>
                  <a:pt x="5054" y="11925"/>
                </a:lnTo>
                <a:lnTo>
                  <a:pt x="10413" y="12496"/>
                </a:lnTo>
                <a:lnTo>
                  <a:pt x="17602" y="13500"/>
                </a:lnTo>
                <a:lnTo>
                  <a:pt x="17817" y="11925"/>
                </a:lnTo>
                <a:close/>
              </a:path>
              <a:path w="17817" h="13500">
                <a:moveTo>
                  <a:pt x="5499" y="0"/>
                </a:moveTo>
                <a:lnTo>
                  <a:pt x="0" y="152"/>
                </a:lnTo>
                <a:lnTo>
                  <a:pt x="368" y="12077"/>
                </a:lnTo>
                <a:lnTo>
                  <a:pt x="5054" y="11925"/>
                </a:lnTo>
                <a:lnTo>
                  <a:pt x="17817" y="11925"/>
                </a:lnTo>
                <a:lnTo>
                  <a:pt x="19215" y="1701"/>
                </a:lnTo>
                <a:lnTo>
                  <a:pt x="11442" y="660"/>
                </a:lnTo>
                <a:lnTo>
                  <a:pt x="5499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4" name="object 18"/>
          <p:cNvSpPr>
            <a:spLocks/>
          </p:cNvSpPr>
          <p:nvPr/>
        </p:nvSpPr>
        <p:spPr bwMode="auto">
          <a:xfrm>
            <a:off x="4552950" y="4883152"/>
            <a:ext cx="25400" cy="22225"/>
          </a:xfrm>
          <a:custGeom>
            <a:avLst/>
            <a:gdLst>
              <a:gd name="T0" fmla="*/ 22410 w 25273"/>
              <a:gd name="T1" fmla="*/ 0 h 21107"/>
              <a:gd name="T2" fmla="*/ 8732 w 25273"/>
              <a:gd name="T3" fmla="*/ 10356 h 21107"/>
              <a:gd name="T4" fmla="*/ 0 w 25273"/>
              <a:gd name="T5" fmla="*/ 25244 h 21107"/>
              <a:gd name="T6" fmla="*/ 8528 w 25273"/>
              <a:gd name="T7" fmla="*/ 43475 h 21107"/>
              <a:gd name="T8" fmla="*/ 15517 w 25273"/>
              <a:gd name="T9" fmla="*/ 31602 h 21107"/>
              <a:gd name="T10" fmla="*/ 27112 w 25273"/>
              <a:gd name="T11" fmla="*/ 22810 h 21107"/>
              <a:gd name="T12" fmla="*/ 22410 w 25273"/>
              <a:gd name="T13" fmla="*/ 0 h 2110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273"/>
              <a:gd name="T22" fmla="*/ 0 h 21107"/>
              <a:gd name="T23" fmla="*/ 25273 w 25273"/>
              <a:gd name="T24" fmla="*/ 21107 h 2110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273" h="21107">
                <a:moveTo>
                  <a:pt x="20891" y="0"/>
                </a:moveTo>
                <a:lnTo>
                  <a:pt x="8140" y="5029"/>
                </a:lnTo>
                <a:lnTo>
                  <a:pt x="0" y="12255"/>
                </a:lnTo>
                <a:lnTo>
                  <a:pt x="7950" y="21107"/>
                </a:lnTo>
                <a:lnTo>
                  <a:pt x="14465" y="15341"/>
                </a:lnTo>
                <a:lnTo>
                  <a:pt x="25273" y="11074"/>
                </a:lnTo>
                <a:lnTo>
                  <a:pt x="2089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5" name="object 19"/>
          <p:cNvSpPr>
            <a:spLocks/>
          </p:cNvSpPr>
          <p:nvPr/>
        </p:nvSpPr>
        <p:spPr bwMode="auto">
          <a:xfrm>
            <a:off x="4570415" y="4999040"/>
            <a:ext cx="90487" cy="22225"/>
          </a:xfrm>
          <a:custGeom>
            <a:avLst/>
            <a:gdLst>
              <a:gd name="T0" fmla="*/ 5981 w 91378"/>
              <a:gd name="T1" fmla="*/ 0 h 22809"/>
              <a:gd name="T2" fmla="*/ 0 w 91378"/>
              <a:gd name="T3" fmla="*/ 6777 h 22809"/>
              <a:gd name="T4" fmla="*/ 6442 w 91378"/>
              <a:gd name="T5" fmla="*/ 10039 h 22809"/>
              <a:gd name="T6" fmla="*/ 18589 w 91378"/>
              <a:gd name="T7" fmla="*/ 13961 h 22809"/>
              <a:gd name="T8" fmla="*/ 35708 w 91378"/>
              <a:gd name="T9" fmla="*/ 15864 h 22809"/>
              <a:gd name="T10" fmla="*/ 37364 w 91378"/>
              <a:gd name="T11" fmla="*/ 15847 h 22809"/>
              <a:gd name="T12" fmla="*/ 46809 w 91378"/>
              <a:gd name="T13" fmla="*/ 15103 h 22809"/>
              <a:gd name="T14" fmla="*/ 57050 w 91378"/>
              <a:gd name="T15" fmla="*/ 13076 h 22809"/>
              <a:gd name="T16" fmla="*/ 68029 w 91378"/>
              <a:gd name="T17" fmla="*/ 9512 h 22809"/>
              <a:gd name="T18" fmla="*/ 72055 w 91378"/>
              <a:gd name="T19" fmla="*/ 7659 h 22809"/>
              <a:gd name="T20" fmla="*/ 37770 w 91378"/>
              <a:gd name="T21" fmla="*/ 7659 h 22809"/>
              <a:gd name="T22" fmla="*/ 27121 w 91378"/>
              <a:gd name="T23" fmla="*/ 7181 h 22809"/>
              <a:gd name="T24" fmla="*/ 18454 w 91378"/>
              <a:gd name="T25" fmla="*/ 5416 h 22809"/>
              <a:gd name="T26" fmla="*/ 11933 w 91378"/>
              <a:gd name="T27" fmla="*/ 3123 h 22809"/>
              <a:gd name="T28" fmla="*/ 7719 w 91378"/>
              <a:gd name="T29" fmla="*/ 1064 h 22809"/>
              <a:gd name="T30" fmla="*/ 5981 w 91378"/>
              <a:gd name="T31" fmla="*/ 0 h 22809"/>
              <a:gd name="T32" fmla="*/ 64352 w 91378"/>
              <a:gd name="T33" fmla="*/ 1709 h 22809"/>
              <a:gd name="T34" fmla="*/ 50234 w 91378"/>
              <a:gd name="T35" fmla="*/ 6089 h 22809"/>
              <a:gd name="T36" fmla="*/ 37770 w 91378"/>
              <a:gd name="T37" fmla="*/ 7659 h 22809"/>
              <a:gd name="T38" fmla="*/ 72055 w 91378"/>
              <a:gd name="T39" fmla="*/ 7659 h 22809"/>
              <a:gd name="T40" fmla="*/ 79665 w 91378"/>
              <a:gd name="T41" fmla="*/ 4161 h 22809"/>
              <a:gd name="T42" fmla="*/ 64352 w 91378"/>
              <a:gd name="T43" fmla="*/ 1709 h 228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1378"/>
              <a:gd name="T67" fmla="*/ 0 h 22809"/>
              <a:gd name="T68" fmla="*/ 91378 w 91378"/>
              <a:gd name="T69" fmla="*/ 22809 h 2280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1378" h="22809">
                <a:moveTo>
                  <a:pt x="6860" y="0"/>
                </a:moveTo>
                <a:lnTo>
                  <a:pt x="0" y="9746"/>
                </a:lnTo>
                <a:lnTo>
                  <a:pt x="7389" y="14435"/>
                </a:lnTo>
                <a:lnTo>
                  <a:pt x="21322" y="20073"/>
                </a:lnTo>
                <a:lnTo>
                  <a:pt x="40959" y="22809"/>
                </a:lnTo>
                <a:lnTo>
                  <a:pt x="42859" y="22784"/>
                </a:lnTo>
                <a:lnTo>
                  <a:pt x="53691" y="21715"/>
                </a:lnTo>
                <a:lnTo>
                  <a:pt x="65441" y="18800"/>
                </a:lnTo>
                <a:lnTo>
                  <a:pt x="78030" y="13677"/>
                </a:lnTo>
                <a:lnTo>
                  <a:pt x="82651" y="11013"/>
                </a:lnTo>
                <a:lnTo>
                  <a:pt x="43322" y="11013"/>
                </a:lnTo>
                <a:lnTo>
                  <a:pt x="31108" y="10325"/>
                </a:lnTo>
                <a:lnTo>
                  <a:pt x="21167" y="7786"/>
                </a:lnTo>
                <a:lnTo>
                  <a:pt x="13687" y="4489"/>
                </a:lnTo>
                <a:lnTo>
                  <a:pt x="8855" y="1529"/>
                </a:lnTo>
                <a:lnTo>
                  <a:pt x="6860" y="0"/>
                </a:lnTo>
                <a:close/>
              </a:path>
              <a:path w="91378" h="22809">
                <a:moveTo>
                  <a:pt x="73815" y="2457"/>
                </a:moveTo>
                <a:lnTo>
                  <a:pt x="57620" y="8755"/>
                </a:lnTo>
                <a:lnTo>
                  <a:pt x="43322" y="11013"/>
                </a:lnTo>
                <a:lnTo>
                  <a:pt x="82651" y="11013"/>
                </a:lnTo>
                <a:lnTo>
                  <a:pt x="91378" y="5981"/>
                </a:lnTo>
                <a:lnTo>
                  <a:pt x="73815" y="2457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6" name="object 20"/>
          <p:cNvSpPr>
            <a:spLocks/>
          </p:cNvSpPr>
          <p:nvPr/>
        </p:nvSpPr>
        <p:spPr bwMode="auto">
          <a:xfrm>
            <a:off x="8221663" y="5500688"/>
            <a:ext cx="461962" cy="0"/>
          </a:xfrm>
          <a:custGeom>
            <a:avLst/>
            <a:gdLst>
              <a:gd name="T0" fmla="*/ 0 w 462114"/>
              <a:gd name="T1" fmla="*/ 459990 w 462114"/>
              <a:gd name="T2" fmla="*/ 0 60000 65536"/>
              <a:gd name="T3" fmla="*/ 0 60000 65536"/>
              <a:gd name="T4" fmla="*/ 0 w 462114"/>
              <a:gd name="T5" fmla="*/ 462114 w 462114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462114">
                <a:moveTo>
                  <a:pt x="0" y="0"/>
                </a:moveTo>
                <a:lnTo>
                  <a:pt x="462114" y="0"/>
                </a:lnTo>
              </a:path>
            </a:pathLst>
          </a:custGeom>
          <a:noFill/>
          <a:ln w="19113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7" name="object 21"/>
          <p:cNvSpPr>
            <a:spLocks/>
          </p:cNvSpPr>
          <p:nvPr/>
        </p:nvSpPr>
        <p:spPr bwMode="auto">
          <a:xfrm>
            <a:off x="8647115" y="5580063"/>
            <a:ext cx="377825" cy="0"/>
          </a:xfrm>
          <a:custGeom>
            <a:avLst/>
            <a:gdLst>
              <a:gd name="T0" fmla="*/ 0 w 377825"/>
              <a:gd name="T1" fmla="*/ 377825 w 377825"/>
              <a:gd name="T2" fmla="*/ 0 60000 65536"/>
              <a:gd name="T3" fmla="*/ 0 60000 65536"/>
              <a:gd name="T4" fmla="*/ 0 w 377825"/>
              <a:gd name="T5" fmla="*/ 377825 w 37782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77825">
                <a:moveTo>
                  <a:pt x="0" y="0"/>
                </a:moveTo>
                <a:lnTo>
                  <a:pt x="377825" y="0"/>
                </a:lnTo>
              </a:path>
            </a:pathLst>
          </a:custGeom>
          <a:noFill/>
          <a:ln w="1905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8" name="object 22"/>
          <p:cNvSpPr>
            <a:spLocks/>
          </p:cNvSpPr>
          <p:nvPr/>
        </p:nvSpPr>
        <p:spPr bwMode="auto">
          <a:xfrm>
            <a:off x="8655050" y="5505450"/>
            <a:ext cx="0" cy="65088"/>
          </a:xfrm>
          <a:custGeom>
            <a:avLst/>
            <a:gdLst>
              <a:gd name="T0" fmla="*/ 0 h 66039"/>
              <a:gd name="T1" fmla="*/ 53901 h 66039"/>
              <a:gd name="T2" fmla="*/ 0 60000 65536"/>
              <a:gd name="T3" fmla="*/ 0 60000 65536"/>
              <a:gd name="T4" fmla="*/ 0 h 66039"/>
              <a:gd name="T5" fmla="*/ 66039 h 66039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T4" r="0" b="T5"/>
            <a:pathLst>
              <a:path h="66039">
                <a:moveTo>
                  <a:pt x="0" y="0"/>
                </a:moveTo>
                <a:lnTo>
                  <a:pt x="0" y="66039"/>
                </a:lnTo>
              </a:path>
            </a:pathLst>
          </a:custGeom>
          <a:noFill/>
          <a:ln w="19126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39" name="object 23"/>
          <p:cNvSpPr>
            <a:spLocks/>
          </p:cNvSpPr>
          <p:nvPr/>
        </p:nvSpPr>
        <p:spPr bwMode="auto">
          <a:xfrm>
            <a:off x="6465888" y="6089650"/>
            <a:ext cx="3206750" cy="0"/>
          </a:xfrm>
          <a:custGeom>
            <a:avLst/>
            <a:gdLst>
              <a:gd name="T0" fmla="*/ 0 w 3205975"/>
              <a:gd name="T1" fmla="*/ 3216848 w 3205975"/>
              <a:gd name="T2" fmla="*/ 0 60000 65536"/>
              <a:gd name="T3" fmla="*/ 0 60000 65536"/>
              <a:gd name="T4" fmla="*/ 0 w 3205975"/>
              <a:gd name="T5" fmla="*/ 3205975 w 3205975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3205975">
                <a:moveTo>
                  <a:pt x="0" y="0"/>
                </a:moveTo>
                <a:lnTo>
                  <a:pt x="3205975" y="0"/>
                </a:lnTo>
              </a:path>
            </a:pathLst>
          </a:custGeom>
          <a:noFill/>
          <a:ln w="1910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40" name="object 24"/>
          <p:cNvSpPr>
            <a:spLocks/>
          </p:cNvSpPr>
          <p:nvPr/>
        </p:nvSpPr>
        <p:spPr bwMode="auto">
          <a:xfrm>
            <a:off x="3781425" y="5176840"/>
            <a:ext cx="31750" cy="22225"/>
          </a:xfrm>
          <a:custGeom>
            <a:avLst/>
            <a:gdLst>
              <a:gd name="T0" fmla="*/ 17262 w 31762"/>
              <a:gd name="T1" fmla="*/ 0 h 21221"/>
              <a:gd name="T2" fmla="*/ 0 w 31762"/>
              <a:gd name="T3" fmla="*/ 21514 h 21221"/>
              <a:gd name="T4" fmla="*/ 6436 w 31762"/>
              <a:gd name="T5" fmla="*/ 40534 h 21221"/>
              <a:gd name="T6" fmla="*/ 17010 w 31762"/>
              <a:gd name="T7" fmla="*/ 27436 h 21221"/>
              <a:gd name="T8" fmla="*/ 28616 w 31762"/>
              <a:gd name="T9" fmla="*/ 27436 h 21221"/>
              <a:gd name="T10" fmla="*/ 31594 w 31762"/>
              <a:gd name="T11" fmla="*/ 19332 h 21221"/>
              <a:gd name="T12" fmla="*/ 17262 w 31762"/>
              <a:gd name="T13" fmla="*/ 0 h 21221"/>
              <a:gd name="T14" fmla="*/ 28616 w 31762"/>
              <a:gd name="T15" fmla="*/ 27436 h 21221"/>
              <a:gd name="T16" fmla="*/ 17010 w 31762"/>
              <a:gd name="T17" fmla="*/ 27436 h 21221"/>
              <a:gd name="T18" fmla="*/ 24791 w 31762"/>
              <a:gd name="T19" fmla="*/ 37867 h 21221"/>
              <a:gd name="T20" fmla="*/ 28616 w 31762"/>
              <a:gd name="T21" fmla="*/ 27436 h 2122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62"/>
              <a:gd name="T34" fmla="*/ 0 h 21221"/>
              <a:gd name="T35" fmla="*/ 31762 w 31762"/>
              <a:gd name="T36" fmla="*/ 21221 h 2122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62" h="21221">
                <a:moveTo>
                  <a:pt x="17360" y="0"/>
                </a:moveTo>
                <a:lnTo>
                  <a:pt x="0" y="11264"/>
                </a:lnTo>
                <a:lnTo>
                  <a:pt x="6464" y="21221"/>
                </a:lnTo>
                <a:lnTo>
                  <a:pt x="17094" y="14363"/>
                </a:lnTo>
                <a:lnTo>
                  <a:pt x="28770" y="14363"/>
                </a:lnTo>
                <a:lnTo>
                  <a:pt x="31762" y="10121"/>
                </a:lnTo>
                <a:lnTo>
                  <a:pt x="17360" y="0"/>
                </a:lnTo>
                <a:close/>
              </a:path>
              <a:path w="31762" h="21221">
                <a:moveTo>
                  <a:pt x="28770" y="14363"/>
                </a:moveTo>
                <a:lnTo>
                  <a:pt x="17094" y="14363"/>
                </a:lnTo>
                <a:lnTo>
                  <a:pt x="24917" y="19824"/>
                </a:lnTo>
                <a:lnTo>
                  <a:pt x="28770" y="1436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41" name="object 25"/>
          <p:cNvSpPr>
            <a:spLocks/>
          </p:cNvSpPr>
          <p:nvPr/>
        </p:nvSpPr>
        <p:spPr bwMode="auto">
          <a:xfrm>
            <a:off x="5978527" y="5192713"/>
            <a:ext cx="49213" cy="57150"/>
          </a:xfrm>
          <a:custGeom>
            <a:avLst/>
            <a:gdLst>
              <a:gd name="T0" fmla="*/ 32414 w 49504"/>
              <a:gd name="T1" fmla="*/ 0 h 57873"/>
              <a:gd name="T2" fmla="*/ 0 w 49504"/>
              <a:gd name="T3" fmla="*/ 39630 h 57873"/>
              <a:gd name="T4" fmla="*/ 13191 w 49504"/>
              <a:gd name="T5" fmla="*/ 48532 h 57873"/>
              <a:gd name="T6" fmla="*/ 45581 w 49504"/>
              <a:gd name="T7" fmla="*/ 8937 h 57873"/>
              <a:gd name="T8" fmla="*/ 32414 w 49504"/>
              <a:gd name="T9" fmla="*/ 0 h 578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504"/>
              <a:gd name="T16" fmla="*/ 0 h 57873"/>
              <a:gd name="T17" fmla="*/ 49504 w 49504"/>
              <a:gd name="T18" fmla="*/ 57873 h 578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504" h="57873">
                <a:moveTo>
                  <a:pt x="35204" y="0"/>
                </a:moveTo>
                <a:lnTo>
                  <a:pt x="0" y="47256"/>
                </a:lnTo>
                <a:lnTo>
                  <a:pt x="14325" y="57873"/>
                </a:lnTo>
                <a:lnTo>
                  <a:pt x="49504" y="10655"/>
                </a:lnTo>
                <a:lnTo>
                  <a:pt x="35204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42" name="object 26"/>
          <p:cNvSpPr>
            <a:spLocks noChangeArrowheads="1"/>
          </p:cNvSpPr>
          <p:nvPr/>
        </p:nvSpPr>
        <p:spPr bwMode="auto">
          <a:xfrm>
            <a:off x="7848600" y="5029200"/>
            <a:ext cx="1836738" cy="103505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9243" name="object 27"/>
          <p:cNvSpPr>
            <a:spLocks noChangeArrowheads="1"/>
          </p:cNvSpPr>
          <p:nvPr/>
        </p:nvSpPr>
        <p:spPr bwMode="auto">
          <a:xfrm>
            <a:off x="2520950" y="425452"/>
            <a:ext cx="2674938" cy="3079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altLang="ru-RU">
              <a:latin typeface="Calibri" pitchFamily="34" charset="0"/>
            </a:endParaRPr>
          </a:p>
        </p:txBody>
      </p:sp>
      <p:sp>
        <p:nvSpPr>
          <p:cNvPr id="9244" name="object 28"/>
          <p:cNvSpPr>
            <a:spLocks/>
          </p:cNvSpPr>
          <p:nvPr/>
        </p:nvSpPr>
        <p:spPr bwMode="auto">
          <a:xfrm>
            <a:off x="2532065" y="893763"/>
            <a:ext cx="7126287" cy="0"/>
          </a:xfrm>
          <a:custGeom>
            <a:avLst/>
            <a:gdLst>
              <a:gd name="T0" fmla="*/ 0 w 7127049"/>
              <a:gd name="T1" fmla="*/ 7116376 w 7127049"/>
              <a:gd name="T2" fmla="*/ 0 60000 65536"/>
              <a:gd name="T3" fmla="*/ 0 60000 65536"/>
              <a:gd name="T4" fmla="*/ 0 w 7127049"/>
              <a:gd name="T5" fmla="*/ 7127049 w 712704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7127049">
                <a:moveTo>
                  <a:pt x="0" y="0"/>
                </a:moveTo>
                <a:lnTo>
                  <a:pt x="7127049" y="0"/>
                </a:lnTo>
              </a:path>
            </a:pathLst>
          </a:custGeom>
          <a:noFill/>
          <a:ln w="47790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9245" name="object 29"/>
          <p:cNvSpPr>
            <a:spLocks/>
          </p:cNvSpPr>
          <p:nvPr/>
        </p:nvSpPr>
        <p:spPr bwMode="auto">
          <a:xfrm>
            <a:off x="2532065" y="941388"/>
            <a:ext cx="7127875" cy="0"/>
          </a:xfrm>
          <a:custGeom>
            <a:avLst/>
            <a:gdLst>
              <a:gd name="T0" fmla="*/ 0 w 7127519"/>
              <a:gd name="T1" fmla="*/ 7132503 w 7127519"/>
              <a:gd name="T2" fmla="*/ 0 60000 65536"/>
              <a:gd name="T3" fmla="*/ 0 60000 65536"/>
              <a:gd name="T4" fmla="*/ 0 w 7127519"/>
              <a:gd name="T5" fmla="*/ 7127519 w 7127519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7127519">
                <a:moveTo>
                  <a:pt x="0" y="0"/>
                </a:moveTo>
                <a:lnTo>
                  <a:pt x="7127519" y="0"/>
                </a:lnTo>
              </a:path>
            </a:pathLst>
          </a:custGeom>
          <a:noFill/>
          <a:ln w="9017">
            <a:solidFill>
              <a:srgbClr val="FFFFFF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980407" y="1731963"/>
            <a:ext cx="8229600" cy="2071687"/>
          </a:xfrm>
        </p:spPr>
        <p:txBody>
          <a:bodyPr rtlCol="0">
            <a:noAutofit/>
          </a:bodyPr>
          <a:lstStyle/>
          <a:p>
            <a:pPr marL="135890">
              <a:lnSpc>
                <a:spcPct val="150000"/>
              </a:lnSpc>
              <a:spcBef>
                <a:spcPts val="0"/>
              </a:spcBef>
              <a:defRPr/>
            </a:pPr>
            <a:r>
              <a:rPr lang="ru-RU" sz="3200" b="1" spc="15" dirty="0">
                <a:solidFill>
                  <a:srgbClr val="FFFF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Стартап как диплом</a:t>
            </a:r>
            <a:endParaRPr sz="190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1AD30C-B3DD-4DC5-9F8C-AC59D179FCFD}"/>
              </a:ext>
            </a:extLst>
          </p:cNvPr>
          <p:cNvSpPr txBox="1"/>
          <p:nvPr/>
        </p:nvSpPr>
        <p:spPr>
          <a:xfrm>
            <a:off x="4841762" y="6309320"/>
            <a:ext cx="2119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Уфа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5) изучены и описаны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конкуренты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778729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6) изучены и описаны варианты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привлечения финансирования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 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49814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4860032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(магистратура, специалитет)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5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+ требования к ВКР-стартапу бакалавриата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1)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проверены варианты коммерциализации 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проекта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5595724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5086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</a:t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в форме стартапа (магистратура, специалитет)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5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+ требования к ВКР-стартапу бакалавриата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2)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совершены действия по привлечению финансирования 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759085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</a:t>
            </a:r>
            <a:b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в форме стартапа (магистратура, специалитет)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5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+ требования к ВКР-стартапу бакалавриата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3) выбран вариант защиты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интеллектуальной собственности</a:t>
            </a:r>
            <a:endParaRPr lang="ru-RU" sz="2400" b="1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675161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494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Порядок УГНТУ для закрепления темы ВКР-Стартапа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5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процедуры закрепления темы ВКР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 marL="342900" indent="-342900"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 marL="342900" indent="-342900"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темы ВКР-Стартапов должны быть утверждены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экспертной комиссией выпускающей кафедры по рассмотрению тем ВКР-Стартапов </a:t>
            </a:r>
            <a:endParaRPr lang="ru-RU" sz="2400" dirty="0">
              <a:latin typeface="Roboto"/>
              <a:ea typeface="Roboto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178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</a:rPr>
              <a:t>Критерии для тем ВКР-Стартапов</a:t>
            </a:r>
            <a:r>
              <a:rPr lang="ru-RU" sz="2200" dirty="0">
                <a:latin typeface="Roboto"/>
                <a:ea typeface="Roboto"/>
                <a:cs typeface="Times New Roman" pitchFamily="18" charset="0"/>
              </a:rPr>
              <a:t>:</a:t>
            </a:r>
            <a:r>
              <a:rPr lang="ru-RU" sz="2200" b="1" dirty="0">
                <a:latin typeface="Roboto"/>
                <a:ea typeface="Roboto"/>
                <a:cs typeface="Times New Roman" pitchFamily="18" charset="0"/>
              </a:rPr>
              <a:t> </a:t>
            </a:r>
            <a:endParaRPr lang="ru-RU" sz="2200" dirty="0">
              <a:latin typeface="Roboto"/>
              <a:ea typeface="Roboto"/>
              <a:cs typeface="Times New Roman" pitchFamily="18" charset="0"/>
            </a:endParaRP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продукт /услуга должны иметь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перспективы коммерциализации</a:t>
            </a:r>
            <a:endParaRPr lang="ru-RU" sz="2400" dirty="0">
              <a:latin typeface="Roboto"/>
              <a:ea typeface="Roboto"/>
              <a:cs typeface="Times New Roman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884924E-2069-4C2E-BB88-155F2729E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806" y="3822502"/>
            <a:ext cx="4021541" cy="266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885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</a:rPr>
              <a:t>Критерии для тем ВКР-Стартапов</a:t>
            </a:r>
            <a:r>
              <a:rPr lang="ru-RU" sz="2200" dirty="0">
                <a:latin typeface="Roboto"/>
                <a:ea typeface="Roboto"/>
                <a:cs typeface="Times New Roman" pitchFamily="18" charset="0"/>
              </a:rPr>
              <a:t>:</a:t>
            </a:r>
            <a:r>
              <a:rPr lang="ru-RU" sz="2200" b="1" dirty="0">
                <a:latin typeface="Roboto"/>
                <a:ea typeface="Roboto"/>
                <a:cs typeface="Times New Roman" pitchFamily="18" charset="0"/>
              </a:rPr>
              <a:t> </a:t>
            </a:r>
            <a:endParaRPr lang="ru-RU" sz="2200" dirty="0">
              <a:latin typeface="Roboto"/>
              <a:ea typeface="Roboto"/>
              <a:cs typeface="Times New Roman" pitchFamily="18" charset="0"/>
            </a:endParaRP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продукт /услуга должны иметь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перспективы коммерциализации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.</a:t>
            </a: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потенциальным клиентом является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ряд потенциальных клиентов</a:t>
            </a:r>
          </a:p>
        </p:txBody>
      </p:sp>
    </p:spTree>
    <p:extLst>
      <p:ext uri="{BB962C8B-B14F-4D97-AF65-F5344CB8AC3E}">
        <p14:creationId xmlns:p14="http://schemas.microsoft.com/office/powerpoint/2010/main" val="1635530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</a:rPr>
              <a:t>Критерии для тем ВКР-Стартапов</a:t>
            </a:r>
            <a:r>
              <a:rPr lang="ru-RU" sz="2200" dirty="0">
                <a:latin typeface="Roboto"/>
                <a:ea typeface="Roboto"/>
                <a:cs typeface="Times New Roman" pitchFamily="18" charset="0"/>
              </a:rPr>
              <a:t>:</a:t>
            </a:r>
            <a:r>
              <a:rPr lang="ru-RU" sz="2200" b="1" dirty="0">
                <a:latin typeface="Roboto"/>
                <a:ea typeface="Roboto"/>
                <a:cs typeface="Times New Roman" pitchFamily="18" charset="0"/>
              </a:rPr>
              <a:t> </a:t>
            </a:r>
            <a:endParaRPr lang="ru-RU" sz="2200" dirty="0">
              <a:latin typeface="Roboto"/>
              <a:ea typeface="Roboto"/>
              <a:cs typeface="Times New Roman" pitchFamily="18" charset="0"/>
            </a:endParaRP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продукт /услуга должны иметь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перспективы коммерциализации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.</a:t>
            </a: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потенциальным клиентом является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ряд потенциальных клиентов</a:t>
            </a:r>
          </a:p>
          <a:p>
            <a:pPr marL="800100" lvl="1" indent="-342900">
              <a:spcAft>
                <a:spcPts val="12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результаты интеллектуальной деятельности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не переходят одному заказчику</a:t>
            </a:r>
          </a:p>
        </p:txBody>
      </p:sp>
    </p:spTree>
    <p:extLst>
      <p:ext uri="{BB962C8B-B14F-4D97-AF65-F5344CB8AC3E}">
        <p14:creationId xmlns:p14="http://schemas.microsoft.com/office/powerpoint/2010/main" val="464719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12776"/>
            <a:ext cx="5040560" cy="342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Решение об утверждении темы как ВКР Стартап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5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endParaRPr lang="ru-RU" sz="1000" dirty="0">
              <a:solidFill>
                <a:schemeClr val="accent1">
                  <a:lumMod val="50000"/>
                </a:schemeClr>
              </a:solidFill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решение путем открытого голосования.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представитель Управления трансфера технологий имеет право вето</a:t>
            </a:r>
          </a:p>
        </p:txBody>
      </p:sp>
    </p:spTree>
    <p:extLst>
      <p:ext uri="{BB962C8B-B14F-4D97-AF65-F5344CB8AC3E}">
        <p14:creationId xmlns:p14="http://schemas.microsoft.com/office/powerpoint/2010/main" val="355752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9685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Основные вопросы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>
              <a:latin typeface="Roboto"/>
              <a:cs typeface="Times New Roman" pitchFamily="18" charset="0"/>
            </a:endParaRPr>
          </a:p>
          <a:p>
            <a:pPr marL="457200" indent="-45720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2400" dirty="0">
                <a:latin typeface="Roboto"/>
                <a:cs typeface="Times New Roman" pitchFamily="18" charset="0"/>
              </a:rPr>
              <a:t>ВКР-стартап и диплом по специальности</a:t>
            </a:r>
          </a:p>
          <a:p>
            <a:pPr marL="457200" indent="-457200" algn="just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>
              <a:latin typeface="Roboto"/>
              <a:cs typeface="Times New Roman" pitchFamily="18" charset="0"/>
            </a:endParaRPr>
          </a:p>
          <a:p>
            <a:pPr marL="457200" indent="-45720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2400" dirty="0">
                <a:latin typeface="Roboto"/>
                <a:cs typeface="Times New Roman" pitchFamily="18" charset="0"/>
              </a:rPr>
              <a:t>Требования к выпускнику по специальности и требования диплома в форме стартапа</a:t>
            </a:r>
            <a:endParaRPr lang="ru-RU" sz="2400" dirty="0">
              <a:highlight>
                <a:srgbClr val="FFFFFF"/>
              </a:highlight>
              <a:latin typeface="Roboto"/>
              <a:ea typeface="Roboto"/>
              <a:sym typeface="Roboto"/>
            </a:endParaRPr>
          </a:p>
          <a:p>
            <a:pPr marL="171450" indent="-171450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54810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Тема ВКР-Стартапа может быть предложена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 algn="just">
              <a:buClr>
                <a:prstClr val="black"/>
              </a:buClr>
              <a:buSzPts val="1100"/>
            </a:pPr>
            <a:endParaRPr lang="ru-RU" sz="10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>
              <a:buClr>
                <a:prstClr val="black"/>
              </a:buClr>
              <a:buSzPts val="1100"/>
            </a:pPr>
            <a:endParaRPr lang="ru-RU" sz="900" dirty="0">
              <a:solidFill>
                <a:srgbClr val="4F81BD">
                  <a:lumMod val="50000"/>
                </a:srgbClr>
              </a:solidFill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 marL="342900" lvl="0" indent="-342900"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endParaRPr lang="ru-RU" sz="2400" dirty="0">
              <a:solidFill>
                <a:srgbClr val="4F81BD">
                  <a:lumMod val="50000"/>
                </a:srgbClr>
              </a:solidFill>
              <a:latin typeface="Roboto"/>
              <a:ea typeface="Roboto"/>
              <a:cs typeface="Times New Roman" pitchFamily="18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самим студентом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выпускающей кафедрой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управлением трансфера технологий/ аналогичным подразделением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3613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Содержание, структура и оформление ВКР в виде стартапа =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 algn="just">
              <a:buClr>
                <a:prstClr val="black"/>
              </a:buClr>
              <a:buSzPts val="1100"/>
            </a:pPr>
            <a:endParaRPr lang="ru-RU" sz="10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обычные требования к содержанию, структуре и оформлению ВКР по специальности +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</a:pPr>
            <a:endParaRPr lang="ru-RU" sz="2000" dirty="0">
              <a:solidFill>
                <a:prstClr val="black"/>
              </a:solidFill>
              <a:latin typeface="Roboto"/>
              <a:ea typeface="Roboto"/>
              <a:cs typeface="Times New Roman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обязательный раздел с описанием проведенных работ по требованиям к ВКР-стартапу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23225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Организация выполнения ВКР-Стартапа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endParaRPr lang="ru-RU" sz="900" dirty="0">
              <a:solidFill>
                <a:schemeClr val="accent1">
                  <a:lumMod val="50000"/>
                </a:schemeClr>
              </a:solidFill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обычные требования к выполнению ВКР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студенты в обязательном порядке проходят базовый курс по основам стартап-деятельности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50995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Допуск на защиту ВКР-стартапа =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 algn="just">
              <a:buClr>
                <a:prstClr val="black"/>
              </a:buClr>
              <a:buSzPts val="1100"/>
            </a:pPr>
            <a:endParaRPr lang="ru-RU" sz="10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обычные требования </a:t>
            </a:r>
            <a:b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</a:b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к защите ВКР +</a:t>
            </a:r>
          </a:p>
          <a:p>
            <a:pPr lvl="0">
              <a:buClr>
                <a:prstClr val="black"/>
              </a:buClr>
              <a:buSzPts val="1100"/>
            </a:pPr>
            <a:endParaRPr lang="ru-RU" sz="2400" dirty="0">
              <a:solidFill>
                <a:prstClr val="black"/>
              </a:solidFill>
              <a:latin typeface="Roboto"/>
              <a:ea typeface="Roboto"/>
              <a:cs typeface="Times New Roman" pitchFamily="18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промежуточная экспертиза, которая проводится экспертной комиссией кафедры по ВКР-Стартап не позднее, чем за 2-3 месяца до защиты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0572372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Порядок защиты ВКР в виде стартапа =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>
              <a:buClr>
                <a:prstClr val="black"/>
              </a:buClr>
              <a:buSzPts val="1100"/>
            </a:pPr>
            <a:endParaRPr lang="ru-RU" sz="2400" dirty="0">
              <a:solidFill>
                <a:srgbClr val="4F81BD">
                  <a:lumMod val="50000"/>
                </a:srgbClr>
              </a:solidFill>
              <a:latin typeface="Roboto"/>
              <a:ea typeface="Roboto"/>
              <a:cs typeface="Times New Roman" pitchFamily="18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обычные требования к защите ВКР +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</a:pPr>
            <a:endParaRPr lang="ru-RU" sz="2400" dirty="0">
              <a:solidFill>
                <a:prstClr val="black"/>
              </a:solidFill>
              <a:latin typeface="Roboto"/>
              <a:ea typeface="Roboto"/>
              <a:cs typeface="Times New Roman" pitchFamily="18" charset="0"/>
            </a:endParaRP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приглашается представитель Управления трансфера технологий или аналогичной структуры вуза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148266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Порядок защиты ВКР в виде стартапа =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 algn="just">
              <a:buClr>
                <a:prstClr val="black"/>
              </a:buClr>
              <a:buSzPts val="1100"/>
            </a:pPr>
            <a:endParaRPr lang="ru-RU" sz="10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дополнительно в состав ГЭК могут входить: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предприниматели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представители компаний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инвесторы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представители фондов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представители госорганов, поддерживающих развитие малого и среднего бизнеса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69313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551384" y="1484784"/>
            <a:ext cx="4860032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Roboto"/>
                <a:ea typeface="Roboto"/>
                <a:cs typeface="Roboto"/>
                <a:sym typeface="Roboto"/>
              </a:rPr>
              <a:t>Практическое задание</a:t>
            </a:r>
            <a:endParaRPr lang="ru-RU" sz="28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lvl="0" algn="just">
              <a:buClr>
                <a:prstClr val="black"/>
              </a:buClr>
              <a:buSzPts val="1100"/>
            </a:pPr>
            <a:endParaRPr lang="ru-RU" sz="1000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marL="342900" lvl="0" indent="-342900">
              <a:buClr>
                <a:prstClr val="black"/>
              </a:buClr>
              <a:buSzPts val="1100"/>
              <a:buFont typeface="Courier New" panose="02070309020205020404" pitchFamily="49" charset="0"/>
              <a:buChar char="o"/>
            </a:pPr>
            <a:endParaRPr lang="ru-RU" sz="2400" dirty="0">
              <a:solidFill>
                <a:srgbClr val="4F81BD">
                  <a:lumMod val="50000"/>
                </a:srgbClr>
              </a:solidFill>
              <a:latin typeface="Roboto"/>
              <a:ea typeface="Roboto"/>
              <a:cs typeface="Times New Roman" pitchFamily="18" charset="0"/>
            </a:endParaRPr>
          </a:p>
          <a:p>
            <a:pPr lvl="0"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Сформулируйте несколько тем для ВКР-стартапа по вашей специальности. </a:t>
            </a:r>
          </a:p>
          <a:p>
            <a:pPr lvl="0">
              <a:buClr>
                <a:prstClr val="black"/>
              </a:buClr>
              <a:buSzPts val="1100"/>
            </a:pPr>
            <a:endParaRPr lang="ru-RU" sz="2400" dirty="0">
              <a:solidFill>
                <a:prstClr val="black"/>
              </a:solidFill>
              <a:latin typeface="Roboto"/>
              <a:ea typeface="Roboto"/>
              <a:cs typeface="Times New Roman" pitchFamily="18" charset="0"/>
            </a:endParaRPr>
          </a:p>
          <a:p>
            <a:pPr lvl="0">
              <a:buClr>
                <a:prstClr val="black"/>
              </a:buClr>
              <a:buSzPts val="1100"/>
            </a:pPr>
            <a:r>
              <a:rPr lang="ru-RU" sz="2400" dirty="0">
                <a:solidFill>
                  <a:prstClr val="black"/>
                </a:solidFill>
                <a:latin typeface="Roboto"/>
                <a:ea typeface="Roboto"/>
                <a:cs typeface="Times New Roman" pitchFamily="18" charset="0"/>
              </a:rPr>
              <a:t>Проверьте эти темы на соответствие тем критериям ВКР-стартапов, которые описаны в сегодняшней лекции</a:t>
            </a:r>
          </a:p>
          <a:p>
            <a:pPr lvl="0">
              <a:buClr>
                <a:prstClr val="black"/>
              </a:buClr>
              <a:buSzPts val="1100"/>
            </a:pP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95702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628800"/>
            <a:ext cx="486003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Стартап как диплом в России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chemeClr val="dk1"/>
              </a:buClr>
              <a:buSzPts val="1100"/>
            </a:pPr>
            <a:endParaRPr lang="ru-RU" sz="1600" dirty="0">
              <a:latin typeface="Roboto"/>
              <a:ea typeface="Roboto"/>
              <a:cs typeface="Roboto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Roboto"/>
                <a:sym typeface="Roboto"/>
              </a:rPr>
              <a:t>2017 г. - поручение Правительства РФ рассмотреть </a:t>
            </a:r>
            <a:r>
              <a:rPr lang="ru-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возможность ВКР-стартапов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2019 г.  - актуализ</a:t>
            </a:r>
            <a:r>
              <a:rPr lang="ru-RU" sz="2400" dirty="0" err="1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ация</a:t>
            </a:r>
            <a:r>
              <a:rPr lang="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 программ</a:t>
            </a:r>
            <a:r>
              <a:rPr lang="ru-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ы</a:t>
            </a:r>
            <a:r>
              <a:rPr lang="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 «Стартап как диплом», </a:t>
            </a:r>
            <a:r>
              <a:rPr lang="ru-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внедрение в </a:t>
            </a:r>
            <a:r>
              <a:rPr lang="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более 40 </a:t>
            </a:r>
            <a:r>
              <a:rPr lang="ru-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вузов</a:t>
            </a:r>
            <a:endParaRPr lang="ru-RU" sz="2400" dirty="0">
              <a:highlight>
                <a:srgbClr val="FFFFFF"/>
              </a:highlight>
              <a:latin typeface="Roboto"/>
              <a:ea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highlight>
                  <a:srgbClr val="FFFFFF"/>
                </a:highlight>
                <a:latin typeface="Roboto"/>
                <a:ea typeface="Roboto"/>
                <a:sym typeface="Roboto"/>
              </a:rPr>
              <a:t>2020-21 гг. - внедрение еще в более 40 вузах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1551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484784"/>
            <a:ext cx="49685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Проблемы ВКР-Стартапов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>
              <a:latin typeface="Roboto"/>
              <a:sym typeface="Roboto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19D99B9-91EC-4B9D-96E2-3C8FEB627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623" y="2348880"/>
            <a:ext cx="4468057" cy="408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173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dk1"/>
              </a:buClr>
              <a:buSzPts val="1100"/>
            </a:pPr>
            <a:r>
              <a:rPr lang="ru-RU" sz="2800" b="1" kern="0" dirty="0">
                <a:solidFill>
                  <a:srgbClr val="244890"/>
                </a:solidFill>
                <a:latin typeface="Arial"/>
                <a:cs typeface="Arial"/>
                <a:sym typeface="Roboto"/>
              </a:rPr>
              <a:t>Плюсы</a:t>
            </a:r>
          </a:p>
          <a:p>
            <a:pPr lvl="0" algn="just">
              <a:buClr>
                <a:schemeClr val="dk1"/>
              </a:buClr>
              <a:buSzPts val="1100"/>
            </a:pPr>
            <a:endParaRPr lang="ru-RU" sz="2000" dirty="0">
              <a:latin typeface="Roboto"/>
              <a:ea typeface="Roboto"/>
              <a:cs typeface="Roboto"/>
              <a:sym typeface="Robot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2400" dirty="0">
                <a:latin typeface="Roboto"/>
                <a:ea typeface="Roboto"/>
                <a:sym typeface="Roboto"/>
              </a:rPr>
              <a:t>20-40% ВКР-стартапов могут иметь потенциал коммерциализации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2400" dirty="0">
                <a:latin typeface="Roboto"/>
                <a:ea typeface="Roboto"/>
                <a:sym typeface="Roboto"/>
              </a:rPr>
              <a:t>большой интерес студентов к данному формату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sym typeface="Roboto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686737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  <a:sym typeface="Roboto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1) разработано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ценностное предложение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, создан MVP (минимальный жизнеспособный продукт)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84710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2) разработана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бизнес-модель стартапа </a:t>
            </a: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(модель монетизации)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877634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3) посчитан примерный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объем рынка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36813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Лейлбл УГНТ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58912"/>
            <a:ext cx="4860032" cy="122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39516" y="1340769"/>
            <a:ext cx="8712968" cy="5256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534399" y="6485074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35A8D7-0BA6-4E43-A710-AE1468293A41}"/>
              </a:ext>
            </a:extLst>
          </p:cNvPr>
          <p:cNvSpPr txBox="1"/>
          <p:nvPr/>
        </p:nvSpPr>
        <p:spPr>
          <a:xfrm>
            <a:off x="479376" y="1916832"/>
            <a:ext cx="486003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Критерии УГНТУ для ВКР в форме стартапа (бакалавриат) =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 algn="just">
              <a:buClr>
                <a:schemeClr val="dk1"/>
              </a:buClr>
              <a:buSzPts val="1100"/>
            </a:pP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Roboto"/>
              <a:cs typeface="Times New Roman" pitchFamily="18" charset="0"/>
              <a:sym typeface="Roboto"/>
            </a:endParaRPr>
          </a:p>
          <a:p>
            <a:pPr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  <a:sym typeface="Roboto"/>
              </a:rPr>
              <a:t>обычные требования к ВКР по специальности +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endParaRPr lang="ru-RU" sz="2400" dirty="0">
              <a:latin typeface="Roboto"/>
              <a:ea typeface="Roboto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</a:pPr>
            <a:r>
              <a:rPr lang="ru-RU" sz="2400" dirty="0">
                <a:latin typeface="Roboto"/>
                <a:ea typeface="Roboto"/>
                <a:cs typeface="Times New Roman" pitchFamily="18" charset="0"/>
              </a:rPr>
              <a:t>4) проверены на практике основные </a:t>
            </a:r>
            <a:r>
              <a:rPr lang="ru-RU" sz="2400" b="1" dirty="0">
                <a:latin typeface="Roboto"/>
                <a:ea typeface="Roboto"/>
                <a:cs typeface="Times New Roman" pitchFamily="18" charset="0"/>
              </a:rPr>
              <a:t>бизнес-гипотезы</a:t>
            </a:r>
            <a:endParaRPr lang="ru-RU" sz="24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765516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665</Words>
  <Application>Microsoft Office PowerPoint</Application>
  <PresentationFormat>Широкоэкранный</PresentationFormat>
  <Paragraphs>180</Paragraphs>
  <Slides>26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Courier New</vt:lpstr>
      <vt:lpstr>Roboto</vt:lpstr>
      <vt:lpstr>Segoe UI Light</vt:lpstr>
      <vt:lpstr>Times New Roman</vt:lpstr>
      <vt:lpstr>Тема Office</vt:lpstr>
      <vt:lpstr>Стартап как диплом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Проектно-ориентированное обучение</dc:title>
  <dc:creator>Afanasenko</dc:creator>
  <cp:lastModifiedBy>user</cp:lastModifiedBy>
  <cp:revision>134</cp:revision>
  <cp:lastPrinted>2018-12-17T09:41:24Z</cp:lastPrinted>
  <dcterms:created xsi:type="dcterms:W3CDTF">2018-05-24T07:21:36Z</dcterms:created>
  <dcterms:modified xsi:type="dcterms:W3CDTF">2022-08-21T13:00:20Z</dcterms:modified>
</cp:coreProperties>
</file>