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embeddedFontLst>
    <p:embeddedFont>
      <p:font typeface="Corbel"/>
      <p:regular r:id="rId43"/>
      <p:bold r:id="rId44"/>
      <p:italic r:id="rId45"/>
      <p:boldItalic r:id="rId46"/>
    </p:embeddedFont>
    <p:embeddedFont>
      <p:font typeface="Tahoma"/>
      <p:regular r:id="rId47"/>
      <p:bold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9" roundtripDataSignature="AMtx7mhxC6/OZnSTAgnbJ5Bq8Zio6bN8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Corbel-bold.fntdata"/><Relationship Id="rId43" Type="http://schemas.openxmlformats.org/officeDocument/2006/relationships/font" Target="fonts/Corbel-regular.fntdata"/><Relationship Id="rId46" Type="http://schemas.openxmlformats.org/officeDocument/2006/relationships/font" Target="fonts/Corbel-boldItalic.fntdata"/><Relationship Id="rId45" Type="http://schemas.openxmlformats.org/officeDocument/2006/relationships/font" Target="fonts/Corbel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Tahoma-bold.fntdata"/><Relationship Id="rId47" Type="http://schemas.openxmlformats.org/officeDocument/2006/relationships/font" Target="fonts/Tahoma-regular.fntdata"/><Relationship Id="rId49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f46848b584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gf46848b584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f46848b584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gf46848b584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f46848b584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f46848b584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f46848b584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gf46848b584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f46848b584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gf46848b584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f46848b584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gf46848b584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f46848b584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gf46848b584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f46848b584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gf46848b584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f46848b584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gf46848b584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f46848b584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f46848b584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46848b58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gf46848b58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f46848b584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gf46848b584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f46848b584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gf46848b584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f46848b584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gf46848b584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f46848b584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gf46848b584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f46848b584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gf46848b584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f46848b584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gf46848b584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f46848b584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gf46848b584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f46848b584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gf46848b584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f46848b584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gf46848b584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46848b584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gf46848b584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f46848b58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gf46848b58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f46848b584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gf46848b584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f46848b584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gf46848b584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f46848b584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gf46848b584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f46848b584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gf46848b584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f46848b584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gf46848b584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f46848b584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gf46848b584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f46848b584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gf46848b584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f46848b584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gf46848b584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f46848b58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gf46848b58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f46848b584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gf46848b584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f46848b584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gf46848b58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f46848b584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gf46848b584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f46848b584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f46848b584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f46848b584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gf46848b584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0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0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ТО_Junior 2 диаграммы">
  <p:cSld name="НТО_Junior 2 диаграммы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/>
          <p:nvPr>
            <p:ph idx="1" type="body"/>
          </p:nvPr>
        </p:nvSpPr>
        <p:spPr>
          <a:xfrm>
            <a:off x="598117" y="1894917"/>
            <a:ext cx="30480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0775" lIns="81550" spcFirstLastPara="1" rIns="81550" wrap="square" tIns="40775">
            <a:spAutoFit/>
          </a:bodyPr>
          <a:lstStyle>
            <a:lvl1pPr indent="-228600" lvl="0" marL="457200" algn="l">
              <a:lnSpc>
                <a:spcPct val="111428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" name="Google Shape;13;p9"/>
          <p:cNvSpPr txBox="1"/>
          <p:nvPr>
            <p:ph idx="2" type="body"/>
          </p:nvPr>
        </p:nvSpPr>
        <p:spPr>
          <a:xfrm>
            <a:off x="4737214" y="1913513"/>
            <a:ext cx="3808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68550" spcFirstLastPara="1" rIns="68550" wrap="square" tIns="68550">
            <a:spAutoFit/>
          </a:bodyPr>
          <a:lstStyle>
            <a:lvl1pPr indent="-228600" lvl="0" marL="457200" algn="l">
              <a:lnSpc>
                <a:spcPct val="111428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" name="Google Shape;14;p9"/>
          <p:cNvSpPr/>
          <p:nvPr>
            <p:ph idx="3" type="chart"/>
          </p:nvPr>
        </p:nvSpPr>
        <p:spPr>
          <a:xfrm>
            <a:off x="598117" y="2304937"/>
            <a:ext cx="3006300" cy="22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5" name="Google Shape;15;p9"/>
          <p:cNvSpPr/>
          <p:nvPr>
            <p:ph idx="4" type="chart"/>
          </p:nvPr>
        </p:nvSpPr>
        <p:spPr>
          <a:xfrm>
            <a:off x="4737214" y="2332958"/>
            <a:ext cx="3006300" cy="22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6" name="Google Shape;16;p9"/>
          <p:cNvSpPr txBox="1"/>
          <p:nvPr/>
        </p:nvSpPr>
        <p:spPr>
          <a:xfrm>
            <a:off x="8317228" y="4818460"/>
            <a:ext cx="323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ru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r>
              <a:rPr b="0" i="0" lang="ru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9"/>
          <p:cNvSpPr txBox="1"/>
          <p:nvPr>
            <p:ph type="ctrTitle"/>
          </p:nvPr>
        </p:nvSpPr>
        <p:spPr>
          <a:xfrm>
            <a:off x="1697174" y="665591"/>
            <a:ext cx="6858000" cy="3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1270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rbel"/>
              <a:buNone/>
              <a:defRPr b="1" sz="2100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8" name="Google Shape;1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6164" y="276135"/>
            <a:ext cx="712461" cy="841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ТО_Junior текст с бюллитом">
  <p:cSld name="НТО_Junior текст с бюллитом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/>
          <p:nvPr>
            <p:ph idx="1" type="subTitle"/>
          </p:nvPr>
        </p:nvSpPr>
        <p:spPr>
          <a:xfrm>
            <a:off x="602702" y="1356802"/>
            <a:ext cx="80655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0775" lIns="81550" spcFirstLastPara="1" rIns="81550" wrap="square" tIns="40775">
            <a:sp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7" name="Google Shape;67;p18"/>
          <p:cNvSpPr txBox="1"/>
          <p:nvPr>
            <p:ph type="ctrTitle"/>
          </p:nvPr>
        </p:nvSpPr>
        <p:spPr>
          <a:xfrm>
            <a:off x="4729366" y="443444"/>
            <a:ext cx="3911400" cy="60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1270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rbel"/>
              <a:buNone/>
              <a:defRPr b="1" sz="21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8"/>
          <p:cNvSpPr txBox="1"/>
          <p:nvPr>
            <p:ph idx="2" type="body"/>
          </p:nvPr>
        </p:nvSpPr>
        <p:spPr>
          <a:xfrm>
            <a:off x="4859432" y="2517255"/>
            <a:ext cx="3808800" cy="22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984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rbel"/>
              <a:buChar char="•"/>
              <a:defRPr sz="1100"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9" name="Google Shape;69;p18"/>
          <p:cNvSpPr txBox="1"/>
          <p:nvPr>
            <p:ph idx="3" type="body"/>
          </p:nvPr>
        </p:nvSpPr>
        <p:spPr>
          <a:xfrm>
            <a:off x="602702" y="2517255"/>
            <a:ext cx="3991800" cy="22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pic>
        <p:nvPicPr>
          <p:cNvPr id="70" name="Google Shape;70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6164" y="276135"/>
            <a:ext cx="712461" cy="841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ТО_Junior 2 фото">
  <p:cSld name="НТО_Junior 2 фото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/>
          <p:nvPr>
            <p:ph idx="2" type="pic"/>
          </p:nvPr>
        </p:nvSpPr>
        <p:spPr>
          <a:xfrm>
            <a:off x="4573667" y="1289579"/>
            <a:ext cx="4570200" cy="30603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9"/>
          <p:cNvSpPr/>
          <p:nvPr>
            <p:ph idx="3" type="pic"/>
          </p:nvPr>
        </p:nvSpPr>
        <p:spPr>
          <a:xfrm>
            <a:off x="3335" y="1289579"/>
            <a:ext cx="4570200" cy="30603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9"/>
          <p:cNvSpPr txBox="1"/>
          <p:nvPr>
            <p:ph idx="1" type="body"/>
          </p:nvPr>
        </p:nvSpPr>
        <p:spPr>
          <a:xfrm>
            <a:off x="503155" y="4439546"/>
            <a:ext cx="68580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75" name="Google Shape;75;p19"/>
          <p:cNvSpPr txBox="1"/>
          <p:nvPr>
            <p:ph type="ctrTitle"/>
          </p:nvPr>
        </p:nvSpPr>
        <p:spPr>
          <a:xfrm>
            <a:off x="1697174" y="665591"/>
            <a:ext cx="6858000" cy="3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1270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rbel"/>
              <a:buNone/>
              <a:defRPr b="1" sz="2100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76" name="Google Shape;7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6164" y="276135"/>
            <a:ext cx="712461" cy="841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ТО_Junior 2 фото и текст">
  <p:cSld name="НТО_Junior 2 фото и текст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/>
          <p:nvPr>
            <p:ph idx="2" type="pic"/>
          </p:nvPr>
        </p:nvSpPr>
        <p:spPr>
          <a:xfrm>
            <a:off x="3784236" y="0"/>
            <a:ext cx="5359800" cy="25758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20"/>
          <p:cNvSpPr/>
          <p:nvPr>
            <p:ph idx="3" type="pic"/>
          </p:nvPr>
        </p:nvSpPr>
        <p:spPr>
          <a:xfrm>
            <a:off x="-16526" y="2575932"/>
            <a:ext cx="3800700" cy="257220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20"/>
          <p:cNvSpPr txBox="1"/>
          <p:nvPr>
            <p:ph idx="1" type="body"/>
          </p:nvPr>
        </p:nvSpPr>
        <p:spPr>
          <a:xfrm>
            <a:off x="4248710" y="3206038"/>
            <a:ext cx="3111000" cy="10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81" name="Google Shape;81;p20"/>
          <p:cNvSpPr txBox="1"/>
          <p:nvPr>
            <p:ph type="ctrTitle"/>
          </p:nvPr>
        </p:nvSpPr>
        <p:spPr>
          <a:xfrm>
            <a:off x="518692" y="1304156"/>
            <a:ext cx="2331600" cy="90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12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rbel"/>
              <a:buNone/>
              <a:defRPr b="1" sz="2100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82" name="Google Shape;82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6164" y="276135"/>
            <a:ext cx="712461" cy="841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ТО_Junior 1 фото и текст">
  <p:cSld name="НТО_Junior 1 фото и текст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/>
          <p:nvPr>
            <p:ph idx="2" type="pic"/>
          </p:nvPr>
        </p:nvSpPr>
        <p:spPr>
          <a:xfrm>
            <a:off x="0" y="1404895"/>
            <a:ext cx="4504500" cy="29001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21"/>
          <p:cNvSpPr txBox="1"/>
          <p:nvPr/>
        </p:nvSpPr>
        <p:spPr>
          <a:xfrm>
            <a:off x="8317228" y="4818460"/>
            <a:ext cx="323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ru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r>
              <a:rPr b="0" i="0" lang="ru" sz="7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1"/>
          <p:cNvSpPr txBox="1"/>
          <p:nvPr>
            <p:ph idx="1" type="body"/>
          </p:nvPr>
        </p:nvSpPr>
        <p:spPr>
          <a:xfrm>
            <a:off x="4805689" y="1394009"/>
            <a:ext cx="4000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87" name="Google Shape;87;p21"/>
          <p:cNvSpPr txBox="1"/>
          <p:nvPr>
            <p:ph idx="3" type="body"/>
          </p:nvPr>
        </p:nvSpPr>
        <p:spPr>
          <a:xfrm>
            <a:off x="4805689" y="2077838"/>
            <a:ext cx="4000800" cy="22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88" name="Google Shape;88;p21"/>
          <p:cNvSpPr txBox="1"/>
          <p:nvPr>
            <p:ph type="ctrTitle"/>
          </p:nvPr>
        </p:nvSpPr>
        <p:spPr>
          <a:xfrm>
            <a:off x="1697174" y="665591"/>
            <a:ext cx="6858000" cy="3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1270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rbel"/>
              <a:buNone/>
              <a:defRPr b="1" sz="2100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89" name="Google Shape;8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6164" y="276135"/>
            <a:ext cx="712461" cy="841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ТО_Junior таблица">
  <p:cSld name="НТО_Junior таблица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/>
          <p:nvPr>
            <p:ph idx="1" type="body"/>
          </p:nvPr>
        </p:nvSpPr>
        <p:spPr>
          <a:xfrm>
            <a:off x="620315" y="4069784"/>
            <a:ext cx="7935000" cy="2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0775" lIns="81550" spcFirstLastPara="1" rIns="81550" wrap="square" tIns="40775">
            <a:spAutoFit/>
          </a:bodyPr>
          <a:lstStyle>
            <a:lvl1pPr indent="-228600" lvl="0" marL="457200" algn="l">
              <a:lnSpc>
                <a:spcPct val="8461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2" name="Google Shape;92;p22"/>
          <p:cNvSpPr txBox="1"/>
          <p:nvPr>
            <p:ph type="ctrTitle"/>
          </p:nvPr>
        </p:nvSpPr>
        <p:spPr>
          <a:xfrm>
            <a:off x="1697174" y="665591"/>
            <a:ext cx="6858000" cy="3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1270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rbel"/>
              <a:buNone/>
              <a:defRPr b="1" sz="2100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93" name="Google Shape;93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6164" y="276135"/>
            <a:ext cx="712461" cy="841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ТО_Junior слайд Космос">
  <p:cSld name="НТО_Junior слайд Космос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3"/>
          <p:cNvPicPr preferRelativeResize="0"/>
          <p:nvPr/>
        </p:nvPicPr>
        <p:blipFill rotWithShape="1">
          <a:blip r:embed="rId2">
            <a:alphaModFix/>
          </a:blip>
          <a:srcRect b="23949" l="0" r="21907" t="0"/>
          <a:stretch/>
        </p:blipFill>
        <p:spPr>
          <a:xfrm>
            <a:off x="7562142" y="3573710"/>
            <a:ext cx="1581858" cy="1569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164" y="276135"/>
            <a:ext cx="712461" cy="84104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3"/>
          <p:cNvSpPr txBox="1"/>
          <p:nvPr>
            <p:ph type="ctrTitle"/>
          </p:nvPr>
        </p:nvSpPr>
        <p:spPr>
          <a:xfrm>
            <a:off x="1710363" y="508037"/>
            <a:ext cx="6858000" cy="60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1270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rbel"/>
              <a:buNone/>
              <a:defRPr b="1" sz="2100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ТО_Junior слайд Роботы">
  <p:cSld name="НТО_Junior слайд Роботы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4"/>
          <p:cNvPicPr preferRelativeResize="0"/>
          <p:nvPr/>
        </p:nvPicPr>
        <p:blipFill rotWithShape="1">
          <a:blip r:embed="rId2">
            <a:alphaModFix/>
          </a:blip>
          <a:srcRect b="28538" l="0" r="24426" t="0"/>
          <a:stretch/>
        </p:blipFill>
        <p:spPr>
          <a:xfrm>
            <a:off x="7286299" y="3353417"/>
            <a:ext cx="1857701" cy="1790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164" y="276135"/>
            <a:ext cx="712461" cy="84104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4"/>
          <p:cNvSpPr txBox="1"/>
          <p:nvPr>
            <p:ph type="ctrTitle"/>
          </p:nvPr>
        </p:nvSpPr>
        <p:spPr>
          <a:xfrm>
            <a:off x="1710363" y="508037"/>
            <a:ext cx="6858000" cy="60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1270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rbel"/>
              <a:buNone/>
              <a:defRPr b="1" sz="2100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ТО_Junior слайд Среда">
  <p:cSld name="НТО_Junior слайд Среда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5"/>
          <p:cNvPicPr preferRelativeResize="0"/>
          <p:nvPr/>
        </p:nvPicPr>
        <p:blipFill rotWithShape="1">
          <a:blip r:embed="rId2">
            <a:alphaModFix/>
          </a:blip>
          <a:srcRect b="0" l="0" r="13459" t="24213"/>
          <a:stretch/>
        </p:blipFill>
        <p:spPr>
          <a:xfrm rot="5400000">
            <a:off x="7841115" y="3840615"/>
            <a:ext cx="1376959" cy="122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164" y="276135"/>
            <a:ext cx="712461" cy="84104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5"/>
          <p:cNvSpPr txBox="1"/>
          <p:nvPr>
            <p:ph type="ctrTitle"/>
          </p:nvPr>
        </p:nvSpPr>
        <p:spPr>
          <a:xfrm>
            <a:off x="1710363" y="508037"/>
            <a:ext cx="6858000" cy="60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1270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rbel"/>
              <a:buNone/>
              <a:defRPr b="1" sz="2100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ТО_Junior слайд Человек">
  <p:cSld name="НТО_Junior слайд Человек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6"/>
          <p:cNvPicPr preferRelativeResize="0"/>
          <p:nvPr/>
        </p:nvPicPr>
        <p:blipFill rotWithShape="1">
          <a:blip r:embed="rId2">
            <a:alphaModFix/>
          </a:blip>
          <a:srcRect b="0" l="0" r="15537" t="26577"/>
          <a:stretch/>
        </p:blipFill>
        <p:spPr>
          <a:xfrm flipH="1" rot="10800000">
            <a:off x="7659795" y="3785088"/>
            <a:ext cx="1484205" cy="1358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164" y="276135"/>
            <a:ext cx="712461" cy="84104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6"/>
          <p:cNvSpPr txBox="1"/>
          <p:nvPr>
            <p:ph type="ctrTitle"/>
          </p:nvPr>
        </p:nvSpPr>
        <p:spPr>
          <a:xfrm>
            <a:off x="1710363" y="508037"/>
            <a:ext cx="6858000" cy="60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1270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rbel"/>
              <a:buNone/>
              <a:defRPr b="1" sz="2100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ТО_Junior слайд VR">
  <p:cSld name="НТО_Junior слайд VR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6164" y="276135"/>
            <a:ext cx="712461" cy="841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7"/>
          <p:cNvPicPr preferRelativeResize="0"/>
          <p:nvPr/>
        </p:nvPicPr>
        <p:blipFill rotWithShape="1">
          <a:blip r:embed="rId3">
            <a:alphaModFix/>
          </a:blip>
          <a:srcRect b="15521" l="0" r="50000" t="0"/>
          <a:stretch/>
        </p:blipFill>
        <p:spPr>
          <a:xfrm>
            <a:off x="8324446" y="3732422"/>
            <a:ext cx="819555" cy="141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7"/>
          <p:cNvSpPr txBox="1"/>
          <p:nvPr>
            <p:ph type="ctrTitle"/>
          </p:nvPr>
        </p:nvSpPr>
        <p:spPr>
          <a:xfrm>
            <a:off x="1710363" y="508037"/>
            <a:ext cx="6858000" cy="60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1270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orbel"/>
              <a:buNone/>
              <a:defRPr b="1" sz="2100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ТО_Junior Титульный лист">
  <p:cSld name="НТО_Junior Титульный лист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07" y="2173"/>
            <a:ext cx="9142391" cy="514278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0"/>
          <p:cNvSpPr txBox="1"/>
          <p:nvPr>
            <p:ph type="title"/>
          </p:nvPr>
        </p:nvSpPr>
        <p:spPr>
          <a:xfrm>
            <a:off x="3622442" y="2047018"/>
            <a:ext cx="4308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8EC"/>
              </a:buClr>
              <a:buSzPts val="2400"/>
              <a:buFont typeface="Corbel"/>
              <a:buNone/>
              <a:defRPr b="0" sz="2400">
                <a:solidFill>
                  <a:srgbClr val="00B8EC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" name="Google Shape;22;p10"/>
          <p:cNvSpPr txBox="1"/>
          <p:nvPr>
            <p:ph idx="1" type="subTitle"/>
          </p:nvPr>
        </p:nvSpPr>
        <p:spPr>
          <a:xfrm>
            <a:off x="3635612" y="3068243"/>
            <a:ext cx="42948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>
            <a:lvl1pPr lvl="0" algn="l">
              <a:lnSpc>
                <a:spcPct val="135714"/>
              </a:lnSpc>
              <a:spcBef>
                <a:spcPts val="800"/>
              </a:spcBef>
              <a:spcAft>
                <a:spcPts val="0"/>
              </a:spcAft>
              <a:buClr>
                <a:srgbClr val="E6E6E6"/>
              </a:buClr>
              <a:buSzPts val="1100"/>
              <a:buFont typeface="Corbel"/>
              <a:buNone/>
              <a:defRPr sz="1100">
                <a:solidFill>
                  <a:srgbClr val="E6E6E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23" name="Google Shape;2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668" y="225781"/>
            <a:ext cx="1013408" cy="122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0"/>
          <p:cNvPicPr preferRelativeResize="0"/>
          <p:nvPr/>
        </p:nvPicPr>
        <p:blipFill rotWithShape="1">
          <a:blip r:embed="rId4">
            <a:alphaModFix/>
          </a:blip>
          <a:srcRect b="0" l="11739" r="0" t="0"/>
          <a:stretch/>
        </p:blipFill>
        <p:spPr>
          <a:xfrm>
            <a:off x="3465478" y="225781"/>
            <a:ext cx="5019356" cy="666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43075" y="1845262"/>
            <a:ext cx="1509524" cy="1704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ТО_Junior пустой слайд">
  <p:cSld name="НТО_Junior пустой слайд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6164" y="276135"/>
            <a:ext cx="712461" cy="841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8" name="Google Shape;118;p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9" name="Google Shape;11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ТО_Junior Титульный_Habitat">
  <p:cSld name="НТО_Junior Титульный_Habita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07" y="2173"/>
            <a:ext cx="9142391" cy="514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668" y="225781"/>
            <a:ext cx="1013408" cy="122907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1"/>
          <p:cNvSpPr txBox="1"/>
          <p:nvPr>
            <p:ph type="title"/>
          </p:nvPr>
        </p:nvSpPr>
        <p:spPr>
          <a:xfrm>
            <a:off x="3893217" y="2218416"/>
            <a:ext cx="4308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8EC"/>
              </a:buClr>
              <a:buSzPts val="2100"/>
              <a:buFont typeface="Corbel"/>
              <a:buNone/>
              <a:defRPr b="0" sz="2100">
                <a:solidFill>
                  <a:srgbClr val="00B8EC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" name="Google Shape;30;p11"/>
          <p:cNvSpPr txBox="1"/>
          <p:nvPr>
            <p:ph idx="1" type="subTitle"/>
          </p:nvPr>
        </p:nvSpPr>
        <p:spPr>
          <a:xfrm>
            <a:off x="3893217" y="3202460"/>
            <a:ext cx="42948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>
            <a:lvl1pPr lvl="0" algn="l">
              <a:lnSpc>
                <a:spcPct val="135714"/>
              </a:lnSpc>
              <a:spcBef>
                <a:spcPts val="800"/>
              </a:spcBef>
              <a:spcAft>
                <a:spcPts val="0"/>
              </a:spcAft>
              <a:buClr>
                <a:srgbClr val="E6E6E6"/>
              </a:buClr>
              <a:buSzPts val="1100"/>
              <a:buFont typeface="Corbel"/>
              <a:buNone/>
              <a:defRPr sz="1100">
                <a:solidFill>
                  <a:srgbClr val="E6E6E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31" name="Google Shape;3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63523" y="2077212"/>
            <a:ext cx="1698939" cy="1847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ТО_Junior Титульный_Human">
  <p:cSld name="НТО_Junior Титульный_Human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07" y="2173"/>
            <a:ext cx="9142391" cy="514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668" y="225781"/>
            <a:ext cx="1013408" cy="122907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2"/>
          <p:cNvSpPr txBox="1"/>
          <p:nvPr>
            <p:ph type="title"/>
          </p:nvPr>
        </p:nvSpPr>
        <p:spPr>
          <a:xfrm>
            <a:off x="3893217" y="2218416"/>
            <a:ext cx="43080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8EC"/>
              </a:buClr>
              <a:buSzPts val="2100"/>
              <a:buFont typeface="Corbel"/>
              <a:buNone/>
              <a:defRPr b="0" sz="2100">
                <a:solidFill>
                  <a:srgbClr val="00B8EC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" name="Google Shape;36;p12"/>
          <p:cNvSpPr txBox="1"/>
          <p:nvPr>
            <p:ph idx="1" type="subTitle"/>
          </p:nvPr>
        </p:nvSpPr>
        <p:spPr>
          <a:xfrm>
            <a:off x="3893217" y="3202460"/>
            <a:ext cx="42948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>
            <a:lvl1pPr lvl="0" algn="l">
              <a:lnSpc>
                <a:spcPct val="135714"/>
              </a:lnSpc>
              <a:spcBef>
                <a:spcPts val="800"/>
              </a:spcBef>
              <a:spcAft>
                <a:spcPts val="0"/>
              </a:spcAft>
              <a:buClr>
                <a:srgbClr val="E6E6E6"/>
              </a:buClr>
              <a:buSzPts val="1100"/>
              <a:buFont typeface="Corbel"/>
              <a:buNone/>
              <a:defRPr sz="1100">
                <a:solidFill>
                  <a:srgbClr val="E6E6E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37" name="Google Shape;3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42207" y="2093878"/>
            <a:ext cx="1177979" cy="145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ТО_Junior Титульный_Space">
  <p:cSld name="НТО_Junior Титульный_Spac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07" y="2173"/>
            <a:ext cx="9142391" cy="514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668" y="225781"/>
            <a:ext cx="1013408" cy="122907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3"/>
          <p:cNvSpPr txBox="1"/>
          <p:nvPr>
            <p:ph type="title"/>
          </p:nvPr>
        </p:nvSpPr>
        <p:spPr>
          <a:xfrm>
            <a:off x="3893217" y="2218416"/>
            <a:ext cx="43080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8EC"/>
              </a:buClr>
              <a:buSzPts val="2100"/>
              <a:buFont typeface="Corbel"/>
              <a:buNone/>
              <a:defRPr b="0" sz="2100">
                <a:solidFill>
                  <a:srgbClr val="00B8EC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" type="subTitle"/>
          </p:nvPr>
        </p:nvSpPr>
        <p:spPr>
          <a:xfrm>
            <a:off x="3893217" y="3202460"/>
            <a:ext cx="42948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>
            <a:lvl1pPr lvl="0" algn="l">
              <a:lnSpc>
                <a:spcPct val="135714"/>
              </a:lnSpc>
              <a:spcBef>
                <a:spcPts val="800"/>
              </a:spcBef>
              <a:spcAft>
                <a:spcPts val="0"/>
              </a:spcAft>
              <a:buClr>
                <a:srgbClr val="E6E6E6"/>
              </a:buClr>
              <a:buSzPts val="1100"/>
              <a:buFont typeface="Corbel"/>
              <a:buNone/>
              <a:defRPr sz="1100">
                <a:solidFill>
                  <a:srgbClr val="E6E6E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43" name="Google Shape;4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6584" y="1969851"/>
            <a:ext cx="1648331" cy="1667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ТО_Junior Титульный_VR">
  <p:cSld name="НТО_Junior Титульный_V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07" y="2173"/>
            <a:ext cx="9142391" cy="514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668" y="225781"/>
            <a:ext cx="1013408" cy="122907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4"/>
          <p:cNvSpPr txBox="1"/>
          <p:nvPr>
            <p:ph type="title"/>
          </p:nvPr>
        </p:nvSpPr>
        <p:spPr>
          <a:xfrm>
            <a:off x="3893217" y="2218416"/>
            <a:ext cx="4308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8EC"/>
              </a:buClr>
              <a:buSzPts val="2100"/>
              <a:buFont typeface="Corbel"/>
              <a:buNone/>
              <a:defRPr b="0" sz="2100">
                <a:solidFill>
                  <a:srgbClr val="00B8EC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Google Shape;48;p14"/>
          <p:cNvSpPr txBox="1"/>
          <p:nvPr>
            <p:ph idx="1" type="subTitle"/>
          </p:nvPr>
        </p:nvSpPr>
        <p:spPr>
          <a:xfrm>
            <a:off x="3893217" y="3202460"/>
            <a:ext cx="42948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>
            <a:lvl1pPr lvl="0" algn="l">
              <a:lnSpc>
                <a:spcPct val="135714"/>
              </a:lnSpc>
              <a:spcBef>
                <a:spcPts val="800"/>
              </a:spcBef>
              <a:spcAft>
                <a:spcPts val="0"/>
              </a:spcAft>
              <a:buClr>
                <a:srgbClr val="E6E6E6"/>
              </a:buClr>
              <a:buSzPts val="1100"/>
              <a:buFont typeface="Corbel"/>
              <a:buNone/>
              <a:defRPr sz="1100">
                <a:solidFill>
                  <a:srgbClr val="E6E6E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49" name="Google Shape;4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89597" y="2157166"/>
            <a:ext cx="1476980" cy="1494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ТО_Junior финальный слайд">
  <p:cSld name="НТО_Junior финальный слайд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07" y="2173"/>
            <a:ext cx="9142391" cy="514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668" y="225781"/>
            <a:ext cx="1013408" cy="122907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5"/>
          <p:cNvSpPr txBox="1"/>
          <p:nvPr/>
        </p:nvSpPr>
        <p:spPr>
          <a:xfrm>
            <a:off x="2894867" y="2007886"/>
            <a:ext cx="31785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" sz="2100" u="none" cap="none" strike="noStrike">
                <a:solidFill>
                  <a:schemeClr val="accent4"/>
                </a:solidFill>
                <a:latin typeface="Corbel"/>
                <a:ea typeface="Corbel"/>
                <a:cs typeface="Corbel"/>
                <a:sym typeface="Corbel"/>
              </a:rPr>
              <a:t>Спасибо за внимание!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5"/>
          <p:cNvSpPr txBox="1"/>
          <p:nvPr/>
        </p:nvSpPr>
        <p:spPr>
          <a:xfrm>
            <a:off x="3217985" y="2743199"/>
            <a:ext cx="2690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E6E6E6"/>
                </a:solidFill>
                <a:latin typeface="Corbel"/>
                <a:ea typeface="Corbel"/>
                <a:cs typeface="Corbel"/>
                <a:sym typeface="Corbel"/>
              </a:rPr>
              <a:t>По всем вопросам:</a:t>
            </a:r>
            <a:endParaRPr b="0" i="0" sz="1500" u="none" cap="none" strike="noStrike">
              <a:solidFill>
                <a:srgbClr val="E6E6E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ТО_Junior Титульный_Robots">
  <p:cSld name="НТО_Junior Титульный_Robo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07" y="2173"/>
            <a:ext cx="9142391" cy="514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668" y="225781"/>
            <a:ext cx="1013408" cy="122907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6"/>
          <p:cNvSpPr txBox="1"/>
          <p:nvPr>
            <p:ph type="title"/>
          </p:nvPr>
        </p:nvSpPr>
        <p:spPr>
          <a:xfrm>
            <a:off x="3893217" y="2218416"/>
            <a:ext cx="4308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8EC"/>
              </a:buClr>
              <a:buSzPts val="2100"/>
              <a:buFont typeface="Corbel"/>
              <a:buNone/>
              <a:defRPr b="0" sz="2100">
                <a:solidFill>
                  <a:srgbClr val="00B8EC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16"/>
          <p:cNvSpPr txBox="1"/>
          <p:nvPr>
            <p:ph idx="1" type="subTitle"/>
          </p:nvPr>
        </p:nvSpPr>
        <p:spPr>
          <a:xfrm>
            <a:off x="3893217" y="3202460"/>
            <a:ext cx="42948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>
            <a:lvl1pPr lvl="0" algn="l">
              <a:lnSpc>
                <a:spcPct val="135714"/>
              </a:lnSpc>
              <a:spcBef>
                <a:spcPts val="800"/>
              </a:spcBef>
              <a:spcAft>
                <a:spcPts val="0"/>
              </a:spcAft>
              <a:buClr>
                <a:srgbClr val="E6E6E6"/>
              </a:buClr>
              <a:buSzPts val="1100"/>
              <a:buFont typeface="Corbel"/>
              <a:buNone/>
              <a:defRPr sz="1100">
                <a:solidFill>
                  <a:srgbClr val="E6E6E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60" name="Google Shape;6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66788">
            <a:off x="1785749" y="1945050"/>
            <a:ext cx="1891531" cy="1741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ТО_Junior Разделитель">
  <p:cSld name="НТО_Junior Разделитель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07" y="2173"/>
            <a:ext cx="9142391" cy="514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668" y="225781"/>
            <a:ext cx="1013408" cy="1229076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7"/>
          <p:cNvSpPr txBox="1"/>
          <p:nvPr>
            <p:ph type="ctrTitle"/>
          </p:nvPr>
        </p:nvSpPr>
        <p:spPr>
          <a:xfrm>
            <a:off x="5509533" y="3681413"/>
            <a:ext cx="26595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2700">
            <a:spAutoFit/>
          </a:bodyPr>
          <a:lstStyle>
            <a:lvl1pPr lvl="0" algn="r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00B8EC"/>
              </a:buClr>
              <a:buSzPts val="2100"/>
              <a:buFont typeface="Corbel"/>
              <a:buNone/>
              <a:defRPr sz="2100">
                <a:solidFill>
                  <a:srgbClr val="00B8EC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rbel"/>
              <a:buNone/>
              <a:defRPr b="0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8" name="Google Shape;8;p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9" name="Google Shape;9;p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0" name="Google Shape;10;p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"/>
          <p:cNvSpPr txBox="1"/>
          <p:nvPr>
            <p:ph type="title"/>
          </p:nvPr>
        </p:nvSpPr>
        <p:spPr>
          <a:xfrm>
            <a:off x="3622442" y="2047018"/>
            <a:ext cx="4308000" cy="677700"/>
          </a:xfrm>
          <a:prstGeom prst="rect">
            <a:avLst/>
          </a:prstGeom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Викторина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«Космическая эрудиция»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f46848b584_0_74"/>
          <p:cNvSpPr txBox="1"/>
          <p:nvPr>
            <p:ph type="ctrTitle"/>
          </p:nvPr>
        </p:nvSpPr>
        <p:spPr>
          <a:xfrm>
            <a:off x="1710363" y="508037"/>
            <a:ext cx="6858000" cy="594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 какой спутник Сатурна совершал посадку космический аппарат?</a:t>
            </a:r>
            <a:endParaRPr/>
          </a:p>
        </p:txBody>
      </p:sp>
      <p:sp>
        <p:nvSpPr>
          <p:cNvPr id="182" name="Google Shape;182;gf46848b584_0_74"/>
          <p:cNvSpPr txBox="1"/>
          <p:nvPr/>
        </p:nvSpPr>
        <p:spPr>
          <a:xfrm>
            <a:off x="2415275" y="1508000"/>
            <a:ext cx="4313400" cy="2339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" sz="14000">
                <a:solidFill>
                  <a:srgbClr val="666666"/>
                </a:solidFill>
                <a:latin typeface="Corbel"/>
                <a:ea typeface="Corbel"/>
                <a:cs typeface="Corbel"/>
                <a:sym typeface="Corbel"/>
              </a:rPr>
              <a:t>?</a:t>
            </a:r>
            <a:endParaRPr b="1" sz="14000"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f46848b584_0_86"/>
          <p:cNvSpPr txBox="1"/>
          <p:nvPr>
            <p:ph type="ctrTitle"/>
          </p:nvPr>
        </p:nvSpPr>
        <p:spPr>
          <a:xfrm>
            <a:off x="1710363" y="508037"/>
            <a:ext cx="6858000" cy="594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 какой спутник Сатурна совершал посадку космический аппарат?</a:t>
            </a:r>
            <a:endParaRPr/>
          </a:p>
        </p:txBody>
      </p:sp>
      <p:sp>
        <p:nvSpPr>
          <p:cNvPr id="188" name="Google Shape;188;gf46848b584_0_86"/>
          <p:cNvSpPr txBox="1"/>
          <p:nvPr/>
        </p:nvSpPr>
        <p:spPr>
          <a:xfrm>
            <a:off x="1025738" y="4346125"/>
            <a:ext cx="697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A91AB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На спутник Титан</a:t>
            </a:r>
            <a:endParaRPr b="1">
              <a:solidFill>
                <a:srgbClr val="0A91AB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89" name="Google Shape;189;gf46848b584_0_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2650" y="1323062"/>
            <a:ext cx="2938688" cy="2938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f46848b584_0_92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Сколько китайских луноходов побывало на Луне?</a:t>
            </a:r>
            <a:endParaRPr/>
          </a:p>
        </p:txBody>
      </p:sp>
      <p:sp>
        <p:nvSpPr>
          <p:cNvPr id="195" name="Google Shape;195;gf46848b584_0_92"/>
          <p:cNvSpPr txBox="1"/>
          <p:nvPr/>
        </p:nvSpPr>
        <p:spPr>
          <a:xfrm>
            <a:off x="2415275" y="1508000"/>
            <a:ext cx="4313400" cy="2339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" sz="14000">
                <a:solidFill>
                  <a:srgbClr val="666666"/>
                </a:solidFill>
                <a:latin typeface="Corbel"/>
                <a:ea typeface="Corbel"/>
                <a:cs typeface="Corbel"/>
                <a:sym typeface="Corbel"/>
              </a:rPr>
              <a:t>?</a:t>
            </a:r>
            <a:endParaRPr b="1" sz="14000"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f46848b584_0_101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Сколько китайских луноходов побывало на Луне?</a:t>
            </a:r>
            <a:endParaRPr/>
          </a:p>
        </p:txBody>
      </p:sp>
      <p:sp>
        <p:nvSpPr>
          <p:cNvPr id="201" name="Google Shape;201;gf46848b584_0_101"/>
          <p:cNvSpPr txBox="1"/>
          <p:nvPr/>
        </p:nvSpPr>
        <p:spPr>
          <a:xfrm>
            <a:off x="1025738" y="4346125"/>
            <a:ext cx="697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A91AB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2 лунохода</a:t>
            </a:r>
            <a:endParaRPr b="1">
              <a:solidFill>
                <a:srgbClr val="0A91AB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02" name="Google Shape;202;gf46848b584_0_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8875" y="1011662"/>
            <a:ext cx="4306250" cy="3229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f46848b584_0_107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Второй космонавт</a:t>
            </a:r>
            <a:endParaRPr/>
          </a:p>
        </p:txBody>
      </p:sp>
      <p:sp>
        <p:nvSpPr>
          <p:cNvPr id="208" name="Google Shape;208;gf46848b584_0_107"/>
          <p:cNvSpPr txBox="1"/>
          <p:nvPr/>
        </p:nvSpPr>
        <p:spPr>
          <a:xfrm>
            <a:off x="2415275" y="1508000"/>
            <a:ext cx="4313400" cy="2339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" sz="14000">
                <a:solidFill>
                  <a:srgbClr val="666666"/>
                </a:solidFill>
                <a:latin typeface="Corbel"/>
                <a:ea typeface="Corbel"/>
                <a:cs typeface="Corbel"/>
                <a:sym typeface="Corbel"/>
              </a:rPr>
              <a:t>?</a:t>
            </a:r>
            <a:endParaRPr b="1" sz="14000"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f46848b584_0_114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Второй космонавт</a:t>
            </a:r>
            <a:endParaRPr/>
          </a:p>
        </p:txBody>
      </p:sp>
      <p:sp>
        <p:nvSpPr>
          <p:cNvPr id="214" name="Google Shape;214;gf46848b584_0_114"/>
          <p:cNvSpPr txBox="1"/>
          <p:nvPr/>
        </p:nvSpPr>
        <p:spPr>
          <a:xfrm>
            <a:off x="1025738" y="4346125"/>
            <a:ext cx="697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A91AB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Герман Титов</a:t>
            </a:r>
            <a:endParaRPr b="1">
              <a:solidFill>
                <a:srgbClr val="0A91AB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15" name="Google Shape;215;gf46848b584_0_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4400" y="765375"/>
            <a:ext cx="3075200" cy="338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f46848b584_0_121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 какой высоте летает МКС?</a:t>
            </a:r>
            <a:endParaRPr/>
          </a:p>
        </p:txBody>
      </p:sp>
      <p:sp>
        <p:nvSpPr>
          <p:cNvPr id="221" name="Google Shape;221;gf46848b584_0_121"/>
          <p:cNvSpPr txBox="1"/>
          <p:nvPr/>
        </p:nvSpPr>
        <p:spPr>
          <a:xfrm>
            <a:off x="2415275" y="1508000"/>
            <a:ext cx="4313400" cy="2339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" sz="14000">
                <a:solidFill>
                  <a:srgbClr val="666666"/>
                </a:solidFill>
                <a:latin typeface="Corbel"/>
                <a:ea typeface="Corbel"/>
                <a:cs typeface="Corbel"/>
                <a:sym typeface="Corbel"/>
              </a:rPr>
              <a:t>?</a:t>
            </a:r>
            <a:endParaRPr b="1" sz="14000"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f46848b584_0_128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 какой высоте летает МКС?</a:t>
            </a:r>
            <a:endParaRPr/>
          </a:p>
        </p:txBody>
      </p:sp>
      <p:sp>
        <p:nvSpPr>
          <p:cNvPr id="227" name="Google Shape;227;gf46848b584_0_128"/>
          <p:cNvSpPr txBox="1"/>
          <p:nvPr/>
        </p:nvSpPr>
        <p:spPr>
          <a:xfrm>
            <a:off x="1025738" y="4346125"/>
            <a:ext cx="697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A91AB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Высота постоянно колеблется, в последнее время около 390 - 410 км</a:t>
            </a:r>
            <a:endParaRPr b="1">
              <a:solidFill>
                <a:srgbClr val="0A91AB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28" name="Google Shape;228;gf46848b584_0_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6000" y="1038862"/>
            <a:ext cx="4013594" cy="3229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f46848b584_0_142"/>
          <p:cNvSpPr txBox="1"/>
          <p:nvPr>
            <p:ph type="ctrTitle"/>
          </p:nvPr>
        </p:nvSpPr>
        <p:spPr>
          <a:xfrm>
            <a:off x="1710363" y="508037"/>
            <a:ext cx="6858000" cy="594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Какая компания строит ракеты, целиком печатая их на промышленных 3D-принтерах из металла?</a:t>
            </a:r>
            <a:endParaRPr/>
          </a:p>
        </p:txBody>
      </p:sp>
      <p:sp>
        <p:nvSpPr>
          <p:cNvPr id="234" name="Google Shape;234;gf46848b584_0_142"/>
          <p:cNvSpPr txBox="1"/>
          <p:nvPr/>
        </p:nvSpPr>
        <p:spPr>
          <a:xfrm>
            <a:off x="2415275" y="1508000"/>
            <a:ext cx="4313400" cy="2339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" sz="14000">
                <a:solidFill>
                  <a:srgbClr val="666666"/>
                </a:solidFill>
                <a:latin typeface="Corbel"/>
                <a:ea typeface="Corbel"/>
                <a:cs typeface="Corbel"/>
                <a:sym typeface="Corbel"/>
              </a:rPr>
              <a:t>?</a:t>
            </a:r>
            <a:endParaRPr b="1" sz="14000"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f46848b584_0_151"/>
          <p:cNvSpPr txBox="1"/>
          <p:nvPr>
            <p:ph type="ctrTitle"/>
          </p:nvPr>
        </p:nvSpPr>
        <p:spPr>
          <a:xfrm>
            <a:off x="1710363" y="508037"/>
            <a:ext cx="6858000" cy="594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Какая компания строит ракеты, целиком печатая их на промышленных 3D-принтерах из металла?</a:t>
            </a:r>
            <a:endParaRPr/>
          </a:p>
        </p:txBody>
      </p:sp>
      <p:sp>
        <p:nvSpPr>
          <p:cNvPr id="240" name="Google Shape;240;gf46848b584_0_151"/>
          <p:cNvSpPr txBox="1"/>
          <p:nvPr/>
        </p:nvSpPr>
        <p:spPr>
          <a:xfrm>
            <a:off x="1025738" y="4346125"/>
            <a:ext cx="697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A91AB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Компания Relativity Space</a:t>
            </a:r>
            <a:endParaRPr b="1">
              <a:solidFill>
                <a:srgbClr val="0A91AB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41" name="Google Shape;241;gf46848b584_0_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3450" y="1255037"/>
            <a:ext cx="2938688" cy="2938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f46848b584_0_6"/>
          <p:cNvSpPr txBox="1"/>
          <p:nvPr>
            <p:ph type="ctrTitle"/>
          </p:nvPr>
        </p:nvSpPr>
        <p:spPr>
          <a:xfrm>
            <a:off x="1710363" y="508037"/>
            <a:ext cx="6858000" cy="594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Какой аппарат впервые выполнил мягкую посадку на Луну?</a:t>
            </a:r>
            <a:endParaRPr/>
          </a:p>
        </p:txBody>
      </p:sp>
      <p:sp>
        <p:nvSpPr>
          <p:cNvPr id="130" name="Google Shape;130;gf46848b584_0_6"/>
          <p:cNvSpPr txBox="1"/>
          <p:nvPr/>
        </p:nvSpPr>
        <p:spPr>
          <a:xfrm>
            <a:off x="2415275" y="1508000"/>
            <a:ext cx="4313400" cy="2339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" sz="14000">
                <a:solidFill>
                  <a:srgbClr val="666666"/>
                </a:solidFill>
                <a:latin typeface="Corbel"/>
                <a:ea typeface="Corbel"/>
                <a:cs typeface="Corbel"/>
                <a:sym typeface="Corbel"/>
              </a:rPr>
              <a:t>?</a:t>
            </a:r>
            <a:endParaRPr b="1" sz="14000"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f46848b584_0_157"/>
          <p:cNvSpPr txBox="1"/>
          <p:nvPr>
            <p:ph type="ctrTitle"/>
          </p:nvPr>
        </p:nvSpPr>
        <p:spPr>
          <a:xfrm>
            <a:off x="1710363" y="508037"/>
            <a:ext cx="6858000" cy="594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каком году была выполнена первая мягкая посадка на Луну?</a:t>
            </a:r>
            <a:endParaRPr/>
          </a:p>
        </p:txBody>
      </p:sp>
      <p:sp>
        <p:nvSpPr>
          <p:cNvPr id="247" name="Google Shape;247;gf46848b584_0_157"/>
          <p:cNvSpPr txBox="1"/>
          <p:nvPr/>
        </p:nvSpPr>
        <p:spPr>
          <a:xfrm>
            <a:off x="2415275" y="1508000"/>
            <a:ext cx="4313400" cy="2339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" sz="14000">
                <a:solidFill>
                  <a:srgbClr val="666666"/>
                </a:solidFill>
                <a:latin typeface="Corbel"/>
                <a:ea typeface="Corbel"/>
                <a:cs typeface="Corbel"/>
                <a:sym typeface="Corbel"/>
              </a:rPr>
              <a:t>?</a:t>
            </a:r>
            <a:endParaRPr b="1" sz="14000"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f46848b584_0_166"/>
          <p:cNvSpPr txBox="1"/>
          <p:nvPr>
            <p:ph type="ctrTitle"/>
          </p:nvPr>
        </p:nvSpPr>
        <p:spPr>
          <a:xfrm>
            <a:off x="1710363" y="508037"/>
            <a:ext cx="6858000" cy="594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каком году была выполнена первая мягкая посадка на Луну?</a:t>
            </a:r>
            <a:endParaRPr/>
          </a:p>
        </p:txBody>
      </p:sp>
      <p:sp>
        <p:nvSpPr>
          <p:cNvPr id="253" name="Google Shape;253;gf46848b584_0_166"/>
          <p:cNvSpPr txBox="1"/>
          <p:nvPr/>
        </p:nvSpPr>
        <p:spPr>
          <a:xfrm>
            <a:off x="1025738" y="4346125"/>
            <a:ext cx="697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A91AB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1966</a:t>
            </a:r>
            <a:endParaRPr b="1">
              <a:solidFill>
                <a:srgbClr val="0A91AB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54" name="Google Shape;254;gf46848b584_0_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0225" y="1180187"/>
            <a:ext cx="3103542" cy="2938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f46848b584_0_172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Когда и с чего началась сборка на орбите МКС?</a:t>
            </a:r>
            <a:endParaRPr/>
          </a:p>
        </p:txBody>
      </p:sp>
      <p:sp>
        <p:nvSpPr>
          <p:cNvPr id="260" name="Google Shape;260;gf46848b584_0_172"/>
          <p:cNvSpPr txBox="1"/>
          <p:nvPr/>
        </p:nvSpPr>
        <p:spPr>
          <a:xfrm>
            <a:off x="2415275" y="1508000"/>
            <a:ext cx="4313400" cy="2339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" sz="14000">
                <a:solidFill>
                  <a:srgbClr val="666666"/>
                </a:solidFill>
                <a:latin typeface="Corbel"/>
                <a:ea typeface="Corbel"/>
                <a:cs typeface="Corbel"/>
                <a:sym typeface="Corbel"/>
              </a:rPr>
              <a:t>?</a:t>
            </a:r>
            <a:endParaRPr b="1" sz="14000"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f46848b584_0_185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Когда и с чего началась сборка на орбите МКС?</a:t>
            </a:r>
            <a:endParaRPr/>
          </a:p>
        </p:txBody>
      </p:sp>
      <p:sp>
        <p:nvSpPr>
          <p:cNvPr id="266" name="Google Shape;266;gf46848b584_0_185"/>
          <p:cNvSpPr txBox="1"/>
          <p:nvPr/>
        </p:nvSpPr>
        <p:spPr>
          <a:xfrm>
            <a:off x="1025738" y="4346125"/>
            <a:ext cx="697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A91AB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В 1998 с запуска модуля «Заря»</a:t>
            </a:r>
            <a:endParaRPr b="1">
              <a:solidFill>
                <a:srgbClr val="0A91AB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67" name="Google Shape;267;gf46848b584_0_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7225" y="1116437"/>
            <a:ext cx="2149542" cy="3229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f46848b584_0_191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такое ядерный буксир "Зевс"?</a:t>
            </a:r>
            <a:endParaRPr/>
          </a:p>
        </p:txBody>
      </p:sp>
      <p:sp>
        <p:nvSpPr>
          <p:cNvPr id="273" name="Google Shape;273;gf46848b584_0_191"/>
          <p:cNvSpPr txBox="1"/>
          <p:nvPr/>
        </p:nvSpPr>
        <p:spPr>
          <a:xfrm>
            <a:off x="2415275" y="1508000"/>
            <a:ext cx="4313400" cy="2339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" sz="14000">
                <a:solidFill>
                  <a:srgbClr val="666666"/>
                </a:solidFill>
                <a:latin typeface="Corbel"/>
                <a:ea typeface="Corbel"/>
                <a:cs typeface="Corbel"/>
                <a:sym typeface="Corbel"/>
              </a:rPr>
              <a:t>?</a:t>
            </a:r>
            <a:endParaRPr b="1" sz="14000"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f46848b584_0_200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такое ядерный буксир "Зевс"?</a:t>
            </a:r>
            <a:endParaRPr/>
          </a:p>
        </p:txBody>
      </p:sp>
      <p:sp>
        <p:nvSpPr>
          <p:cNvPr id="279" name="Google Shape;279;gf46848b584_0_200"/>
          <p:cNvSpPr txBox="1"/>
          <p:nvPr/>
        </p:nvSpPr>
        <p:spPr>
          <a:xfrm>
            <a:off x="1025738" y="4346125"/>
            <a:ext cx="697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A91AB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Буксир, который планируют использовать для полетов к другим планетам Солнечной системы</a:t>
            </a:r>
            <a:endParaRPr b="1">
              <a:solidFill>
                <a:srgbClr val="0A91AB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80" name="Google Shape;280;gf46848b584_0_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4538" y="1025262"/>
            <a:ext cx="5234934" cy="3229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46848b584_0_206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Кто первый вышел в открытый космос?</a:t>
            </a:r>
            <a:endParaRPr/>
          </a:p>
        </p:txBody>
      </p:sp>
      <p:sp>
        <p:nvSpPr>
          <p:cNvPr id="286" name="Google Shape;286;gf46848b584_0_206"/>
          <p:cNvSpPr txBox="1"/>
          <p:nvPr/>
        </p:nvSpPr>
        <p:spPr>
          <a:xfrm>
            <a:off x="2415275" y="1508000"/>
            <a:ext cx="4313400" cy="2339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" sz="14000">
                <a:solidFill>
                  <a:srgbClr val="666666"/>
                </a:solidFill>
                <a:latin typeface="Corbel"/>
                <a:ea typeface="Corbel"/>
                <a:cs typeface="Corbel"/>
                <a:sym typeface="Corbel"/>
              </a:rPr>
              <a:t>?</a:t>
            </a:r>
            <a:endParaRPr b="1" sz="14000"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f46848b584_0_215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Кто первый вышел в открытый космос?</a:t>
            </a:r>
            <a:endParaRPr/>
          </a:p>
        </p:txBody>
      </p:sp>
      <p:sp>
        <p:nvSpPr>
          <p:cNvPr id="292" name="Google Shape;292;gf46848b584_0_215"/>
          <p:cNvSpPr txBox="1"/>
          <p:nvPr/>
        </p:nvSpPr>
        <p:spPr>
          <a:xfrm>
            <a:off x="1025738" y="4346125"/>
            <a:ext cx="697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A91AB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Алексей Леонов</a:t>
            </a:r>
            <a:endParaRPr b="1">
              <a:solidFill>
                <a:srgbClr val="0A91AB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93" name="Google Shape;293;gf46848b584_0_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6413" y="1052487"/>
            <a:ext cx="4871170" cy="3229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f46848b584_0_221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Сколько спутников GPS сейчас работают на орбитах?</a:t>
            </a:r>
            <a:endParaRPr/>
          </a:p>
        </p:txBody>
      </p:sp>
      <p:sp>
        <p:nvSpPr>
          <p:cNvPr id="299" name="Google Shape;299;gf46848b584_0_221"/>
          <p:cNvSpPr txBox="1"/>
          <p:nvPr/>
        </p:nvSpPr>
        <p:spPr>
          <a:xfrm>
            <a:off x="2415275" y="1508000"/>
            <a:ext cx="4313400" cy="2339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" sz="14000">
                <a:solidFill>
                  <a:srgbClr val="666666"/>
                </a:solidFill>
                <a:latin typeface="Corbel"/>
                <a:ea typeface="Corbel"/>
                <a:cs typeface="Corbel"/>
                <a:sym typeface="Corbel"/>
              </a:rPr>
              <a:t>?</a:t>
            </a:r>
            <a:endParaRPr b="1" sz="14000"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f46848b584_0_230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Сколько спутников GPS сейчас работают на орбитах?</a:t>
            </a:r>
            <a:endParaRPr/>
          </a:p>
        </p:txBody>
      </p:sp>
      <p:sp>
        <p:nvSpPr>
          <p:cNvPr id="305" name="Google Shape;305;gf46848b584_0_230"/>
          <p:cNvSpPr txBox="1"/>
          <p:nvPr/>
        </p:nvSpPr>
        <p:spPr>
          <a:xfrm>
            <a:off x="1025738" y="4346125"/>
            <a:ext cx="697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A91AB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32 спутника (24 - необходимый минимум)</a:t>
            </a:r>
            <a:endParaRPr b="1">
              <a:solidFill>
                <a:srgbClr val="0A91AB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06" name="Google Shape;306;gf46848b584_0_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0600" y="964037"/>
            <a:ext cx="4863530" cy="3229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46848b584_0_22"/>
          <p:cNvSpPr txBox="1"/>
          <p:nvPr>
            <p:ph type="ctrTitle"/>
          </p:nvPr>
        </p:nvSpPr>
        <p:spPr>
          <a:xfrm>
            <a:off x="1710363" y="508037"/>
            <a:ext cx="6858000" cy="594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Какой аппарат впервые выполнил мягкую посадку на Луну?</a:t>
            </a:r>
            <a:endParaRPr/>
          </a:p>
        </p:txBody>
      </p:sp>
      <p:pic>
        <p:nvPicPr>
          <p:cNvPr id="136" name="Google Shape;136;gf46848b584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150" y="1339600"/>
            <a:ext cx="6821274" cy="262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f46848b584_0_22"/>
          <p:cNvSpPr txBox="1"/>
          <p:nvPr/>
        </p:nvSpPr>
        <p:spPr>
          <a:xfrm>
            <a:off x="1025738" y="4346125"/>
            <a:ext cx="697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A91AB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Луна-9</a:t>
            </a:r>
            <a:endParaRPr b="1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f46848b584_0_236"/>
          <p:cNvSpPr txBox="1"/>
          <p:nvPr>
            <p:ph type="ctrTitle"/>
          </p:nvPr>
        </p:nvSpPr>
        <p:spPr>
          <a:xfrm>
            <a:off x="1710363" y="508037"/>
            <a:ext cx="6858000" cy="594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 назывался аппарат, который совершил посадку на спутник Сатурна?</a:t>
            </a:r>
            <a:endParaRPr/>
          </a:p>
        </p:txBody>
      </p:sp>
      <p:sp>
        <p:nvSpPr>
          <p:cNvPr id="312" name="Google Shape;312;gf46848b584_0_236"/>
          <p:cNvSpPr txBox="1"/>
          <p:nvPr/>
        </p:nvSpPr>
        <p:spPr>
          <a:xfrm>
            <a:off x="1025738" y="4346125"/>
            <a:ext cx="697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A91AB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Зонд Гюйгенс, был запущен в связке с космическим аппаратом Кассини. </a:t>
            </a:r>
            <a:br>
              <a:rPr b="1" lang="ru">
                <a:solidFill>
                  <a:srgbClr val="0A91AB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</a:br>
            <a:r>
              <a:rPr b="1" lang="ru">
                <a:solidFill>
                  <a:srgbClr val="0A91AB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В 2005 году достиг поверхности спутника.</a:t>
            </a:r>
            <a:endParaRPr b="1">
              <a:solidFill>
                <a:srgbClr val="0A91AB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13" name="Google Shape;313;gf46848b584_0_236"/>
          <p:cNvSpPr txBox="1"/>
          <p:nvPr/>
        </p:nvSpPr>
        <p:spPr>
          <a:xfrm>
            <a:off x="2415275" y="1508000"/>
            <a:ext cx="4313400" cy="2339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" sz="14000">
                <a:solidFill>
                  <a:srgbClr val="666666"/>
                </a:solidFill>
                <a:latin typeface="Corbel"/>
                <a:ea typeface="Corbel"/>
                <a:cs typeface="Corbel"/>
                <a:sym typeface="Corbel"/>
              </a:rPr>
              <a:t>?</a:t>
            </a:r>
            <a:endParaRPr b="1" sz="14000"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f46848b584_0_245"/>
          <p:cNvSpPr txBox="1"/>
          <p:nvPr>
            <p:ph type="ctrTitle"/>
          </p:nvPr>
        </p:nvSpPr>
        <p:spPr>
          <a:xfrm>
            <a:off x="1710363" y="508037"/>
            <a:ext cx="6858000" cy="594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 назывался аппарат, который совершил посадку на спутник Сатурна?</a:t>
            </a:r>
            <a:endParaRPr/>
          </a:p>
        </p:txBody>
      </p:sp>
      <p:sp>
        <p:nvSpPr>
          <p:cNvPr id="319" name="Google Shape;319;gf46848b584_0_245"/>
          <p:cNvSpPr txBox="1"/>
          <p:nvPr/>
        </p:nvSpPr>
        <p:spPr>
          <a:xfrm>
            <a:off x="1025738" y="4346125"/>
            <a:ext cx="697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A91AB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Зонд Гюйгенс, был запущен в связке с космическим аппаратом Кассини. </a:t>
            </a:r>
            <a:br>
              <a:rPr b="1" lang="ru">
                <a:solidFill>
                  <a:srgbClr val="0A91AB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</a:br>
            <a:r>
              <a:rPr b="1" lang="ru">
                <a:solidFill>
                  <a:srgbClr val="0A91AB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В 2005 году достиг поверхности спутника.</a:t>
            </a:r>
            <a:endParaRPr b="1">
              <a:solidFill>
                <a:srgbClr val="0A91AB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20" name="Google Shape;320;gf46848b584_0_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7713" y="1221012"/>
            <a:ext cx="5983330" cy="2938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f46848b584_0_251"/>
          <p:cNvSpPr txBox="1"/>
          <p:nvPr>
            <p:ph type="ctrTitle"/>
          </p:nvPr>
        </p:nvSpPr>
        <p:spPr>
          <a:xfrm>
            <a:off x="1710363" y="508037"/>
            <a:ext cx="6858000" cy="594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Какие слова произнес первый человек на поверхности Луны?</a:t>
            </a:r>
            <a:endParaRPr/>
          </a:p>
        </p:txBody>
      </p:sp>
      <p:sp>
        <p:nvSpPr>
          <p:cNvPr id="326" name="Google Shape;326;gf46848b584_0_251"/>
          <p:cNvSpPr txBox="1"/>
          <p:nvPr/>
        </p:nvSpPr>
        <p:spPr>
          <a:xfrm>
            <a:off x="2415275" y="1508000"/>
            <a:ext cx="4313400" cy="2339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" sz="14000">
                <a:solidFill>
                  <a:srgbClr val="666666"/>
                </a:solidFill>
                <a:latin typeface="Corbel"/>
                <a:ea typeface="Corbel"/>
                <a:cs typeface="Corbel"/>
                <a:sym typeface="Corbel"/>
              </a:rPr>
              <a:t>?</a:t>
            </a:r>
            <a:endParaRPr b="1" sz="14000"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f46848b584_0_260"/>
          <p:cNvSpPr txBox="1"/>
          <p:nvPr>
            <p:ph type="ctrTitle"/>
          </p:nvPr>
        </p:nvSpPr>
        <p:spPr>
          <a:xfrm>
            <a:off x="1710363" y="508037"/>
            <a:ext cx="6858000" cy="594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Какие слова произнес первый человек на поверхности Луны?</a:t>
            </a:r>
            <a:endParaRPr/>
          </a:p>
        </p:txBody>
      </p:sp>
      <p:sp>
        <p:nvSpPr>
          <p:cNvPr id="332" name="Google Shape;332;gf46848b584_0_260"/>
          <p:cNvSpPr txBox="1"/>
          <p:nvPr/>
        </p:nvSpPr>
        <p:spPr>
          <a:xfrm>
            <a:off x="1025738" y="4346125"/>
            <a:ext cx="697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A91AB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"Это один маленький шаг для человека и огромный скачок для человечества"</a:t>
            </a:r>
            <a:endParaRPr b="1">
              <a:solidFill>
                <a:srgbClr val="0A91AB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33" name="Google Shape;333;gf46848b584_0_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9838" y="1146162"/>
            <a:ext cx="5224334" cy="2938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f46848b584_0_266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такое геостационарная орбита?</a:t>
            </a:r>
            <a:endParaRPr/>
          </a:p>
        </p:txBody>
      </p:sp>
      <p:sp>
        <p:nvSpPr>
          <p:cNvPr id="339" name="Google Shape;339;gf46848b584_0_266"/>
          <p:cNvSpPr txBox="1"/>
          <p:nvPr/>
        </p:nvSpPr>
        <p:spPr>
          <a:xfrm>
            <a:off x="2415275" y="1508000"/>
            <a:ext cx="4313400" cy="2339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" sz="14000">
                <a:solidFill>
                  <a:srgbClr val="666666"/>
                </a:solidFill>
                <a:latin typeface="Corbel"/>
                <a:ea typeface="Corbel"/>
                <a:cs typeface="Corbel"/>
                <a:sym typeface="Corbel"/>
              </a:rPr>
              <a:t>?</a:t>
            </a:r>
            <a:endParaRPr b="1" sz="14000"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f46848b584_0_287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такое геостационарная орбита?</a:t>
            </a:r>
            <a:endParaRPr/>
          </a:p>
        </p:txBody>
      </p:sp>
      <p:sp>
        <p:nvSpPr>
          <p:cNvPr id="345" name="Google Shape;345;gf46848b584_0_287"/>
          <p:cNvSpPr txBox="1"/>
          <p:nvPr/>
        </p:nvSpPr>
        <p:spPr>
          <a:xfrm>
            <a:off x="1025738" y="4346125"/>
            <a:ext cx="697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A91AB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Круговая орбита, расположенная над экватором Земли, находясь на которой, искусственный спутник «висит» в небе неподвижно.</a:t>
            </a:r>
            <a:endParaRPr b="1">
              <a:solidFill>
                <a:srgbClr val="0A91AB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46" name="Google Shape;346;gf46848b584_0_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6275" y="1227088"/>
            <a:ext cx="3751383" cy="2813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f46848b584_0_293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такое система StarLink?</a:t>
            </a:r>
            <a:endParaRPr/>
          </a:p>
        </p:txBody>
      </p:sp>
      <p:sp>
        <p:nvSpPr>
          <p:cNvPr id="352" name="Google Shape;352;gf46848b584_0_293"/>
          <p:cNvSpPr txBox="1"/>
          <p:nvPr/>
        </p:nvSpPr>
        <p:spPr>
          <a:xfrm>
            <a:off x="2415275" y="1508000"/>
            <a:ext cx="4313400" cy="2339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" sz="14000">
                <a:solidFill>
                  <a:srgbClr val="666666"/>
                </a:solidFill>
                <a:latin typeface="Corbel"/>
                <a:ea typeface="Corbel"/>
                <a:cs typeface="Corbel"/>
                <a:sym typeface="Corbel"/>
              </a:rPr>
              <a:t>?</a:t>
            </a:r>
            <a:endParaRPr b="1" sz="14000"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f46848b584_0_318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Какой луноход побывал на обратной стороне Луны?</a:t>
            </a:r>
            <a:endParaRPr/>
          </a:p>
        </p:txBody>
      </p:sp>
      <p:sp>
        <p:nvSpPr>
          <p:cNvPr id="358" name="Google Shape;358;gf46848b584_0_318"/>
          <p:cNvSpPr txBox="1"/>
          <p:nvPr/>
        </p:nvSpPr>
        <p:spPr>
          <a:xfrm>
            <a:off x="1025738" y="4346125"/>
            <a:ext cx="697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A91AB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Китайский ровер «Юйту-2»</a:t>
            </a:r>
            <a:endParaRPr b="1">
              <a:solidFill>
                <a:srgbClr val="0A91AB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59" name="Google Shape;359;gf46848b584_0_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1275" y="964037"/>
            <a:ext cx="5101439" cy="3229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f46848b584_0_30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и как изучают космические аппараты STEREO?</a:t>
            </a:r>
            <a:endParaRPr/>
          </a:p>
        </p:txBody>
      </p:sp>
      <p:sp>
        <p:nvSpPr>
          <p:cNvPr id="143" name="Google Shape;143;gf46848b584_0_30"/>
          <p:cNvSpPr txBox="1"/>
          <p:nvPr/>
        </p:nvSpPr>
        <p:spPr>
          <a:xfrm>
            <a:off x="2415275" y="1508000"/>
            <a:ext cx="4313400" cy="2339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" sz="14000">
                <a:solidFill>
                  <a:srgbClr val="666666"/>
                </a:solidFill>
                <a:latin typeface="Corbel"/>
                <a:ea typeface="Corbel"/>
                <a:cs typeface="Corbel"/>
                <a:sym typeface="Corbel"/>
              </a:rPr>
              <a:t>?</a:t>
            </a:r>
            <a:endParaRPr b="1" sz="14000"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f46848b584_0_38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и как изучают космические аппараты STEREO?</a:t>
            </a:r>
            <a:endParaRPr/>
          </a:p>
        </p:txBody>
      </p:sp>
      <p:sp>
        <p:nvSpPr>
          <p:cNvPr id="149" name="Google Shape;149;gf46848b584_0_38"/>
          <p:cNvSpPr txBox="1"/>
          <p:nvPr/>
        </p:nvSpPr>
        <p:spPr>
          <a:xfrm>
            <a:off x="1025738" y="4346125"/>
            <a:ext cx="6974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A91AB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Это два одинаковых аппарата, вращаются вокруг Солнца немного обгоняя и отставая от Земли. Они наблюдают Солнце из двух точек, что дает стреоскопический эффект.</a:t>
            </a:r>
            <a:endParaRPr b="1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50" name="Google Shape;150;gf46848b584_0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263" y="1045662"/>
            <a:ext cx="2909472" cy="3305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f46848b584_0_45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такое миссия Dragonfly, планируемая NASA?</a:t>
            </a:r>
            <a:endParaRPr/>
          </a:p>
        </p:txBody>
      </p:sp>
      <p:sp>
        <p:nvSpPr>
          <p:cNvPr id="156" name="Google Shape;156;gf46848b584_0_45"/>
          <p:cNvSpPr txBox="1"/>
          <p:nvPr/>
        </p:nvSpPr>
        <p:spPr>
          <a:xfrm>
            <a:off x="2415275" y="1508000"/>
            <a:ext cx="4313400" cy="2339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" sz="14000">
                <a:solidFill>
                  <a:srgbClr val="666666"/>
                </a:solidFill>
                <a:latin typeface="Corbel"/>
                <a:ea typeface="Corbel"/>
                <a:cs typeface="Corbel"/>
                <a:sym typeface="Corbel"/>
              </a:rPr>
              <a:t>?</a:t>
            </a:r>
            <a:endParaRPr b="1" sz="14000"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f46848b584_0_53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такое миссия Dragonfly, планируемая NASA?</a:t>
            </a:r>
            <a:endParaRPr/>
          </a:p>
        </p:txBody>
      </p:sp>
      <p:sp>
        <p:nvSpPr>
          <p:cNvPr id="162" name="Google Shape;162;gf46848b584_0_53"/>
          <p:cNvSpPr txBox="1"/>
          <p:nvPr/>
        </p:nvSpPr>
        <p:spPr>
          <a:xfrm>
            <a:off x="1025738" y="4346125"/>
            <a:ext cx="697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A91AB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Миссия для исследования спутника Сатурна - Титана, поиск на нем пребиотической химии и жизнепригодности.</a:t>
            </a:r>
            <a:endParaRPr b="1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63" name="Google Shape;163;gf46848b584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1163" y="1004862"/>
            <a:ext cx="5741669" cy="3229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46848b584_0_60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Кто автор фразы "Земля - колыбель человечества"?</a:t>
            </a:r>
            <a:endParaRPr/>
          </a:p>
        </p:txBody>
      </p:sp>
      <p:sp>
        <p:nvSpPr>
          <p:cNvPr id="169" name="Google Shape;169;gf46848b584_0_60"/>
          <p:cNvSpPr txBox="1"/>
          <p:nvPr/>
        </p:nvSpPr>
        <p:spPr>
          <a:xfrm>
            <a:off x="2415275" y="1508000"/>
            <a:ext cx="4313400" cy="2339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" sz="14000">
                <a:solidFill>
                  <a:srgbClr val="666666"/>
                </a:solidFill>
                <a:latin typeface="Corbel"/>
                <a:ea typeface="Corbel"/>
                <a:cs typeface="Corbel"/>
                <a:sym typeface="Corbel"/>
              </a:rPr>
              <a:t>?</a:t>
            </a:r>
            <a:endParaRPr b="1" sz="14000">
              <a:solidFill>
                <a:srgbClr val="6666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f46848b584_0_67"/>
          <p:cNvSpPr txBox="1"/>
          <p:nvPr>
            <p:ph type="ctrTitle"/>
          </p:nvPr>
        </p:nvSpPr>
        <p:spPr>
          <a:xfrm>
            <a:off x="1710363" y="508037"/>
            <a:ext cx="6858000" cy="303600"/>
          </a:xfrm>
          <a:prstGeom prst="rect">
            <a:avLst/>
          </a:prstGeom>
        </p:spPr>
        <p:txBody>
          <a:bodyPr anchorCtr="0" anchor="b" bIns="0" lIns="0" spcFirstLastPara="1" rIns="0" wrap="square" tIns="12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Кто автор фразы "Земля - колыбель человечества"?</a:t>
            </a:r>
            <a:endParaRPr/>
          </a:p>
        </p:txBody>
      </p:sp>
      <p:sp>
        <p:nvSpPr>
          <p:cNvPr id="175" name="Google Shape;175;gf46848b584_0_67"/>
          <p:cNvSpPr txBox="1"/>
          <p:nvPr/>
        </p:nvSpPr>
        <p:spPr>
          <a:xfrm>
            <a:off x="1025738" y="4346125"/>
            <a:ext cx="697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A91AB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Константин Эдуардович Циолковский</a:t>
            </a:r>
            <a:endParaRPr b="1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76" name="Google Shape;176;gf46848b584_0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1313" y="1018462"/>
            <a:ext cx="4741372" cy="3229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Олимпиада КД НТИ">
      <a:dk1>
        <a:srgbClr val="000000"/>
      </a:dk1>
      <a:lt1>
        <a:srgbClr val="FFFFFF"/>
      </a:lt1>
      <a:dk2>
        <a:srgbClr val="0C0C0C"/>
      </a:dk2>
      <a:lt2>
        <a:srgbClr val="FFFFFF"/>
      </a:lt2>
      <a:accent1>
        <a:srgbClr val="00C5BF"/>
      </a:accent1>
      <a:accent2>
        <a:srgbClr val="F37760"/>
      </a:accent2>
      <a:accent3>
        <a:srgbClr val="AA52C0"/>
      </a:accent3>
      <a:accent4>
        <a:srgbClr val="03ABDD"/>
      </a:accent4>
      <a:accent5>
        <a:srgbClr val="0C0C0C"/>
      </a:accent5>
      <a:accent6>
        <a:srgbClr val="0C0C0C"/>
      </a:accent6>
      <a:hlink>
        <a:srgbClr val="0070C0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