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9" r:id="rId3"/>
  </p:sldMasterIdLst>
  <p:notesMasterIdLst>
    <p:notesMasterId r:id="rId17"/>
  </p:notesMasterIdLst>
  <p:sldIdLst>
    <p:sldId id="256" r:id="rId4"/>
    <p:sldId id="257" r:id="rId5"/>
    <p:sldId id="510" r:id="rId6"/>
    <p:sldId id="269" r:id="rId7"/>
    <p:sldId id="508" r:id="rId8"/>
    <p:sldId id="509" r:id="rId9"/>
    <p:sldId id="261" r:id="rId10"/>
    <p:sldId id="511" r:id="rId11"/>
    <p:sldId id="263" r:id="rId12"/>
    <p:sldId id="264" r:id="rId13"/>
    <p:sldId id="265" r:id="rId14"/>
    <p:sldId id="266" r:id="rId15"/>
    <p:sldId id="51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-52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nsKn8+23lG0/GeirfnVyyXz6Z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Dodon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3013C4-5FFF-4313-B01E-BF08918619E4}">
  <a:tblStyle styleId="{443013C4-5FFF-4313-B01E-BF08918619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9D12FDB-E254-4C23-B3A7-8F7D1B3E2AE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c.to/choose-your-profil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dlv.notion.site/f95557b714014933858d939a2d15a5c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2262a2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42262a2d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Corbel"/>
                <a:ea typeface="Corbel"/>
                <a:cs typeface="Corbel"/>
                <a:sym typeface="Corbel"/>
              </a:rPr>
              <a:t>Владеть задачами той отрасли, в которую ты хочешь погрузиться - это первый шаг.  Давайте сыграем в игру, которая позволит создать новое и интересное направление для участников.</a:t>
            </a:r>
            <a:endParaRPr/>
          </a:p>
        </p:txBody>
      </p:sp>
      <p:sp>
        <p:nvSpPr>
          <p:cNvPr id="267" name="Google Shape;267;g142262a2d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399dfaf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4399dfaf7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Corbel"/>
                <a:ea typeface="Corbel"/>
                <a:cs typeface="Corbel"/>
                <a:sym typeface="Corbel"/>
              </a:rPr>
              <a:t>Перед вами пример заполнения шаблона. Оставьте этот слайд включенным, пока участники создают свой профиль.</a:t>
            </a:r>
            <a:endParaRPr/>
          </a:p>
        </p:txBody>
      </p:sp>
      <p:sp>
        <p:nvSpPr>
          <p:cNvPr id="274" name="Google Shape;274;g14399dfaf7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c646e8369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Как выглядит траектория развития школьника в Национальной технологической олимпиаде?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Точкой входа может стать Урок НТО или День НТО, например такой,  какой проходит сегодня у нас. Такие мероприятия помогают погрузиться в технологическую тематику, познакомится с профилями НТО и возможно выбрать наиболее интересные.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 сентябре стартует первый отборочный этап - индивидуальный - здесь участники решают задания по школьным предметам,а также знакомятся с выбранными профилями.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Второй отборочный этап начинается в ноябре и предполагает работу в команде. Участники должны решать междисциплинарные задачи, которые направлены на подготовку к задаче заключительного этапа по конкретному профилю.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Те команды, которые показали самые высокие результаты по итогам отборочных испытаний, в  феврале-марте приглашаются к участию в заключительном этапе, который проходит на площадке профильного вуза. Команды решают задачу с настоящим софтом и железом, максимально глубоко погружаясь в тему.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3c646e836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04b78b1c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404b78b1c5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При регистрации учеников обратите внимание: </a:t>
            </a:r>
            <a:r>
              <a:rPr lang="ru-RU" sz="1200" i="0" dirty="0"/>
              <a:t>если вам в школе дали специальный QR-код для регистрации, пожалуйста, используйте именно его, а не ссылку на слайде.</a:t>
            </a:r>
            <a:endParaRPr lang="ru-RU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i="0" dirty="0"/>
              <a:t>Для того, чтобы выбрать профиль НТО, предлагаем школьникам </a:t>
            </a:r>
            <a:r>
              <a:rPr lang="ru-RU" dirty="0"/>
              <a:t>пройти тест на выбор профиля.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Тест доступен по ссылке: 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https://clc.to/choose-your-profile</a:t>
            </a:r>
            <a:endParaRPr lang="ru-RU" dirty="0"/>
          </a:p>
        </p:txBody>
      </p:sp>
      <p:sp>
        <p:nvSpPr>
          <p:cNvPr id="303" name="Google Shape;303;g1404b78b1c5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cee3b92fc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Национальная технологическая олимпиада (НТО) — это всероссийские технологические соревнования для школьников по широкому спектру направлений от искусственного интеллекта до геномного редактирования, от космических технологий до разработки компьютерных игры.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Олимпиада объединяет тех, кто хочет быть востребованным и решать действительно важные задачи с помощью современных технологий.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Национальная технологическая олимпиада базируется на семилетнем опыте проведения Олимпиады Кружкового движения НТИ, это первая в России командная инженерная олимпиада.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В олимпиаде есть несколько треков для школьников и студентов разных возрастов, а кроме того проходит конкурс компетенций «Талант НТО»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13cee3b92f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c646e836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3c646e836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Запуск ролика об НТО: </a:t>
            </a:r>
            <a:r>
              <a:rPr lang="en-US" dirty="0"/>
              <a:t>https://disk.yandex.ru/i/nNJwpg7PMxgJ6w</a:t>
            </a:r>
            <a:endParaRPr dirty="0"/>
          </a:p>
        </p:txBody>
      </p:sp>
      <p:sp>
        <p:nvSpPr>
          <p:cNvPr id="212" name="Google Shape;212;g13c646e836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c646e836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3c646e8369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Национальная технологическая олимпиада объединяет огромное количество энтузиастов в сфере новых технологий: школьников, студентов, а также их учителей и наставников.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 2021/2022 учебном году на олимпиаду зарегистрировались более 100 000 участников из 85 регионов, а общий охват соревнований с 2015 года превысил 350 000 человек.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3c646e8369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>
                <a:sym typeface="Arial"/>
              </a:rPr>
              <a:t>	На сегодняшний день соревнования в НТО проходят по 39 профилям, из которых 28 профилей вошли в список РСОШ - Российского Совета Олимпиад Школьников. Это означает, что победители и призеры этих профилей получают существенные льготы при поступлении в вуз (например, 100 баллов за ЕГЭ по предмету или даже поступление «БВИ» - без вступительных испытаний).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14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c646e8369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3c646e8369_0_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Какие возможности открываются для школьника с участием в НТО?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Каждый, кто участвует в НТО в первую очередь получает ценнейший опыт решения инженерных задач. Конечно, в большой степени от самого участника зависит то, как много он возьмет от олимпиады: для всех участников эксперты профилей проводят образовательные мероприятия: вебинары, онлайн-курсы, общаются с участниками в отдельных чатах. Так что НТО стремится каждому участнику дать максимум возможностей для того, чтобы прокачать свои компетенции и пусть не в текущем сезоне, но в следующем показать самые высокие результаты.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Победители и призеры олимпиады получают весомые льготы при поступлении в вузы по направлениям, соответствующим профилям, в которых они победили. Это может быть 100 баллов к ЕГЭ по профильному предмету или даже БВИ.  Кроме того для победителей и призеров предусмотрены материальные призы: денежные призы или гаджеты.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Даже если участник не стал призером, но прошел в финал, само участие в финале НТО - это целое большое событие в жизни любого школьника. Это поездка на финал, скорее всего в другой город, личное общение со сверстниками-единомышленниками со всей страны и не только, это крутой </a:t>
            </a:r>
            <a:r>
              <a:rPr lang="ru-RU" dirty="0" err="1"/>
              <a:t>мерч</a:t>
            </a:r>
            <a:r>
              <a:rPr lang="ru-RU" dirty="0"/>
              <a:t> НТО: толстовки, стикеры и много всего другого.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6" name="Google Shape;226;g13c646e8369_0_3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c646e8369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3c646e8369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НТО— командные инженерные соревнования для школьников и студентов. Может показаться, что для участия в олимпиаде этого определения достаточно, остается прочитать Положение и Регламент. Отчасти это так. Но особое пространство Национальной технологической олимпиады создают не только официальные документы, но общие ценности и смыслы. Хотелось бы, чтобы их разделяли все: и участники, и организаторы, и наставники, и эксперты.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Основа всей олимпиады — это современное технологическое образование как новый уклад жизни в современном мире. Это означает доступное качественного образования для каждого заинтересованного человека, возможность постепенно и непрерывно учиться и развиваться, совместно создавать среду, в которой гуманитарное знание и новые технологии взаимно дополняют друг друга. Можно сказать, что это идеал будущего общества. Участники олимпиады уже сейчас имеют возможность попасть в такое будущее.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Принципы, которые заложены в основу НТО можно сформулировать так: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Решать прикладные задачи, нацеленные на умножение общественного блага.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Создавать, а не только потреблять.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Работать в команде.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Осваивать и ответственно развивать новые технологии.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Играть честно и пробовать себя.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Быть человеком.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i="1"/>
              <a:t>Подробнее узнать про ценности НТО можно </a:t>
            </a:r>
            <a:r>
              <a:rPr lang="ru-RU" i="1" u="sng">
                <a:solidFill>
                  <a:schemeClr val="hlink"/>
                </a:solidFill>
                <a:hlinkClick r:id="rId3"/>
              </a:rPr>
              <a:t>по ссылке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c646e8369_0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404b78b1c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404b78b1c5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Олимпиада НТО позволяет попробовать свои силы и прокачать компетенции в совершенно разных направлениях: вы можете выбрать то, которое вас больше всего заинтересует.</a:t>
            </a:r>
            <a:endParaRPr/>
          </a:p>
        </p:txBody>
      </p:sp>
      <p:sp>
        <p:nvSpPr>
          <p:cNvPr id="241" name="Google Shape;241;g1404b78b1c5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30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c646e836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3c646e8369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Corbel"/>
                <a:ea typeface="Corbel"/>
                <a:cs typeface="Corbel"/>
                <a:sym typeface="Corbel"/>
              </a:rPr>
              <a:t>Направление</a:t>
            </a:r>
            <a:r>
              <a:rPr lang="ru-RU" sz="110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ru-RU" sz="1100" b="1">
                <a:latin typeface="Corbel"/>
                <a:ea typeface="Corbel"/>
                <a:cs typeface="Corbel"/>
                <a:sym typeface="Corbel"/>
              </a:rPr>
              <a:t>«</a:t>
            </a:r>
            <a:r>
              <a:rPr lang="ru-RU" sz="1000" b="1">
                <a:latin typeface="Roboto"/>
                <a:ea typeface="Roboto"/>
                <a:cs typeface="Roboto"/>
                <a:sym typeface="Roboto"/>
              </a:rPr>
              <a:t>Робототехника и транспортные системы</a:t>
            </a:r>
            <a:r>
              <a:rPr lang="ru-RU" sz="1100" b="1">
                <a:latin typeface="Corbel"/>
                <a:ea typeface="Corbel"/>
                <a:cs typeface="Corbel"/>
                <a:sym typeface="Corbel"/>
              </a:rPr>
              <a:t>»</a:t>
            </a:r>
            <a:r>
              <a:rPr lang="ru-RU" sz="1100">
                <a:latin typeface="Corbel"/>
                <a:ea typeface="Corbel"/>
                <a:cs typeface="Corbel"/>
                <a:sym typeface="Corbel"/>
              </a:rPr>
              <a:t> объединяет профили, посвященные решению задач по проектированию беспилотных устройств и управлению роботами. Участники проектируют и программируют беспилотники или роботов, которые должны действовать на земле, в воде и в воздухе. Для успешного решения задач участникам потребуется освоить такие компетенции, как программирование на Python или C/C++, использовать OpenCV для программирования компьютерного зрения, разбираться в основах программирования микроконтроллеров, Arduino и Rasberry Pi, а также уметь проектировать и конструировать полезную нагрузку для роботов, чтобы они могли выполнять требуемые функции.</a:t>
            </a:r>
            <a:endParaRPr sz="11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Corbel"/>
                <a:ea typeface="Corbel"/>
                <a:cs typeface="Corbel"/>
                <a:sym typeface="Corbel"/>
              </a:rPr>
              <a:t>Задачи, которые предстоит решать участникам НТО могут быть самыми разными, но их объединяют важные характеристики: перед участниками стоит актуальная инженерная задача, которая разрабатывается экспертами из отрасли, и для ее решения необходимо применять новые технологии.</a:t>
            </a:r>
            <a:endParaRPr sz="11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i="1">
                <a:latin typeface="Corbel"/>
                <a:ea typeface="Corbel"/>
                <a:cs typeface="Corbel"/>
                <a:sym typeface="Corbel"/>
              </a:rPr>
              <a:t>Рассматриваются задачи, перечисленные на слайде. Эти задачи предлагались участникам профилей НТО. </a:t>
            </a:r>
            <a:endParaRPr sz="1100" i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i="1">
                <a:latin typeface="Corbel"/>
                <a:ea typeface="Corbel"/>
                <a:cs typeface="Corbel"/>
                <a:sym typeface="Corbel"/>
              </a:rPr>
              <a:t>Вопросы ученикам: </a:t>
            </a:r>
            <a:endParaRPr sz="11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AutoNum type="arabicPeriod"/>
            </a:pPr>
            <a:r>
              <a:rPr lang="ru-RU" sz="1100" i="1">
                <a:latin typeface="Corbel"/>
                <a:ea typeface="Corbel"/>
                <a:cs typeface="Corbel"/>
                <a:sym typeface="Corbel"/>
              </a:rPr>
              <a:t>Подумайте, какая или какие из задач могли бы вас заинтересовать? А может быть над какими-то похожими задачами вы уже работали?</a:t>
            </a:r>
            <a:endParaRPr sz="11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AutoNum type="arabicPeriod"/>
            </a:pPr>
            <a:r>
              <a:rPr lang="ru-RU" sz="1100" i="1">
                <a:latin typeface="Corbel"/>
                <a:ea typeface="Corbel"/>
                <a:cs typeface="Corbel"/>
                <a:sym typeface="Corbel"/>
              </a:rPr>
              <a:t>А какие технологии объединяют профили в направлении «Робототехника и транспортные системы»?</a:t>
            </a:r>
            <a:endParaRPr sz="1100" i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i="1">
                <a:latin typeface="Corbel"/>
                <a:ea typeface="Corbel"/>
                <a:cs typeface="Corbel"/>
                <a:sym typeface="Corbel"/>
              </a:rPr>
              <a:t>Учитель предлагает школьникам обсудить перечисленные задачи и технологии профилей с точки зрения их потенциального участия в НТО.</a:t>
            </a:r>
            <a:endParaRPr/>
          </a:p>
        </p:txBody>
      </p:sp>
      <p:sp>
        <p:nvSpPr>
          <p:cNvPr id="257" name="Google Shape;257;g13c646e8369_0_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 _титульный слайд">
  <p:cSld name="NTI 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6" y="-2948"/>
            <a:ext cx="9141646" cy="548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3406002" y="2047018"/>
            <a:ext cx="43080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100"/>
              <a:buFont typeface="Corbel"/>
              <a:buNone/>
              <a:defRPr sz="2100" b="0">
                <a:solidFill>
                  <a:srgbClr val="00B8E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3419172" y="3068243"/>
            <a:ext cx="42948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135714"/>
              </a:lnSpc>
              <a:spcBef>
                <a:spcPts val="800"/>
              </a:spcBef>
              <a:spcAft>
                <a:spcPts val="0"/>
              </a:spcAft>
              <a:buClr>
                <a:srgbClr val="B5BBBF"/>
              </a:buClr>
              <a:buSzPts val="1100"/>
              <a:buFont typeface="Corbel"/>
              <a:buNone/>
              <a:defRPr sz="11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9" descr="E:\WORK\Ассоциация кружков\ФИРМСТИЛЬ\ЛОГО партнеров и вузов\Соорганизаторы\КД\Logo KD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327" y="490373"/>
            <a:ext cx="697604" cy="18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 descr="E:\WORK\Ассоциация кружков\ФИРМСТИЛЬ\ЛОГО партнеров и вузов\Соорганизаторы\АСИ\Logo ASI 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348" y="331076"/>
            <a:ext cx="765999" cy="34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" descr="E:\WORK\Ассоциация кружков\ФИРМСТИЛЬ\ЛОГО партнеров и вузов\Партнеры\РСВ\Лого РСВ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2588" y="467077"/>
            <a:ext cx="563388" cy="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6987" y="492775"/>
            <a:ext cx="921161" cy="9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977" y="377230"/>
            <a:ext cx="1163593" cy="90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34077" y="351153"/>
            <a:ext cx="506414" cy="50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50936" y="331076"/>
            <a:ext cx="430305" cy="45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50936" y="332063"/>
            <a:ext cx="430305" cy="45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 1 1">
  <p:cSld name="4_Meet the team of 2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13c646e8369_0_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3c646e8369_0_289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3c646e8369_0_289"/>
          <p:cNvSpPr txBox="1">
            <a:spLocks noGrp="1"/>
          </p:cNvSpPr>
          <p:nvPr>
            <p:ph type="title"/>
          </p:nvPr>
        </p:nvSpPr>
        <p:spPr>
          <a:xfrm>
            <a:off x="1319750" y="4343550"/>
            <a:ext cx="7345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rbel"/>
              <a:buNone/>
              <a:defRPr sz="21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3c646e8369_0_289"/>
          <p:cNvSpPr>
            <a:spLocks noGrp="1"/>
          </p:cNvSpPr>
          <p:nvPr>
            <p:ph type="pic" idx="2"/>
          </p:nvPr>
        </p:nvSpPr>
        <p:spPr>
          <a:xfrm>
            <a:off x="1319750" y="0"/>
            <a:ext cx="7824300" cy="4312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 _титульный слайд">
  <p:cSld name="NTI _титульный слайд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3cee3b92fc_0_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6" y="-2948"/>
            <a:ext cx="9141646" cy="548830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3cee3b92fc_0_158"/>
          <p:cNvSpPr txBox="1">
            <a:spLocks noGrp="1"/>
          </p:cNvSpPr>
          <p:nvPr>
            <p:ph type="title"/>
          </p:nvPr>
        </p:nvSpPr>
        <p:spPr>
          <a:xfrm>
            <a:off x="3406002" y="2047018"/>
            <a:ext cx="43080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  <a:defRPr sz="21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3cee3b92fc_0_158"/>
          <p:cNvSpPr txBox="1">
            <a:spLocks noGrp="1"/>
          </p:cNvSpPr>
          <p:nvPr>
            <p:ph type="subTitle" idx="1"/>
          </p:nvPr>
        </p:nvSpPr>
        <p:spPr>
          <a:xfrm>
            <a:off x="3419172" y="3068243"/>
            <a:ext cx="42945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135714"/>
              </a:lnSpc>
              <a:spcBef>
                <a:spcPts val="800"/>
              </a:spcBef>
              <a:spcAft>
                <a:spcPts val="0"/>
              </a:spcAft>
              <a:buClr>
                <a:srgbClr val="B5BBBF"/>
              </a:buClr>
              <a:buSzPts val="1100"/>
              <a:buFont typeface="Corbel"/>
              <a:buNone/>
              <a:defRPr sz="11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g13cee3b92fc_0_158" descr="E:\WORK\Ассоциация кружков\ФИРМСТИЛЬ\ЛОГО партнеров и вузов\Соорганизаторы\КД\Logo KD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171" y="532228"/>
            <a:ext cx="547344" cy="14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3cee3b92fc_0_158" descr="E:\WORK\Ассоциация кружков\ФИРМСТИЛЬ\ЛОГО партнеров и вузов\Соорганизаторы\АСИ\Logo ASI 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483" y="397349"/>
            <a:ext cx="601008" cy="26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3cee3b92fc_0_158" descr="E:\WORK\Ассоциация кружков\ФИРМСТИЛЬ\ЛОГО партнеров и вузов\Партнеры\РСВ\Лого РСВ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189" y="506979"/>
            <a:ext cx="442037" cy="1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3cee3b92fc_0_1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2481" y="514899"/>
            <a:ext cx="722749" cy="7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3cee3b92fc_0_1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977" y="377230"/>
            <a:ext cx="1163594" cy="9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3cee3b92fc_0_1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6133" y="430943"/>
            <a:ext cx="397336" cy="39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3cee3b92fc_0_1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40038" y="430943"/>
            <a:ext cx="422056" cy="50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 1 1">
  <p:cSld name="1_NTI_2 столбца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cee3b92fc_0_181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cee3b92fc_0_181"/>
          <p:cNvSpPr txBox="1">
            <a:spLocks noGrp="1"/>
          </p:cNvSpPr>
          <p:nvPr>
            <p:ph type="body" idx="1"/>
          </p:nvPr>
        </p:nvSpPr>
        <p:spPr>
          <a:xfrm>
            <a:off x="454463" y="1277006"/>
            <a:ext cx="41097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04" name="Google Shape;104;g13cee3b92fc_0_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3cee3b92fc_0_181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3cee3b92fc_0_181"/>
          <p:cNvSpPr>
            <a:spLocks noGrp="1"/>
          </p:cNvSpPr>
          <p:nvPr>
            <p:ph type="pic" idx="2"/>
          </p:nvPr>
        </p:nvSpPr>
        <p:spPr>
          <a:xfrm>
            <a:off x="4594219" y="1277006"/>
            <a:ext cx="4074000" cy="354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TI_разделительный слайд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3cee3b92fc_0_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1" y="2044"/>
            <a:ext cx="9142650" cy="514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3cee3b92fc_0_187"/>
          <p:cNvSpPr txBox="1">
            <a:spLocks noGrp="1"/>
          </p:cNvSpPr>
          <p:nvPr>
            <p:ph type="ctrTitle"/>
          </p:nvPr>
        </p:nvSpPr>
        <p:spPr>
          <a:xfrm>
            <a:off x="4181708" y="3681413"/>
            <a:ext cx="26598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>
            <a:lvl1pPr lvl="0" algn="r">
              <a:lnSpc>
                <a:spcPct val="102702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800"/>
              <a:buFont typeface="Tahoma"/>
              <a:buNone/>
              <a:defRPr sz="28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3cee3b92fc_0_187"/>
          <p:cNvSpPr txBox="1">
            <a:spLocks noGrp="1"/>
          </p:cNvSpPr>
          <p:nvPr>
            <p:ph type="subTitle" idx="1"/>
          </p:nvPr>
        </p:nvSpPr>
        <p:spPr>
          <a:xfrm>
            <a:off x="6994050" y="3681413"/>
            <a:ext cx="7386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8EC"/>
              </a:buClr>
              <a:buSzPts val="6400"/>
              <a:buNone/>
              <a:defRPr sz="64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g13cee3b92fc_0_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79" y="209984"/>
            <a:ext cx="1187397" cy="9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разделительный слайд">
  <p:cSld name="NTI_разделительный слайд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3cee3b92fc_0_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6" y="-2948"/>
            <a:ext cx="9141646" cy="548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3cee3b92fc_0_192"/>
          <p:cNvSpPr txBox="1">
            <a:spLocks noGrp="1"/>
          </p:cNvSpPr>
          <p:nvPr>
            <p:ph type="ctrTitle"/>
          </p:nvPr>
        </p:nvSpPr>
        <p:spPr>
          <a:xfrm>
            <a:off x="4181708" y="3681413"/>
            <a:ext cx="3918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>
            <a:lvl1pPr lv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400"/>
              <a:buFont typeface="Corbel"/>
              <a:buNone/>
              <a:defRPr sz="2400">
                <a:solidFill>
                  <a:srgbClr val="00B8E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g13cee3b92fc_0_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77" y="377230"/>
            <a:ext cx="1163594" cy="9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NTI_2 столбца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cee3b92fc_0_196"/>
          <p:cNvSpPr txBox="1">
            <a:spLocks noGrp="1"/>
          </p:cNvSpPr>
          <p:nvPr>
            <p:ph type="subTitle" idx="1"/>
          </p:nvPr>
        </p:nvSpPr>
        <p:spPr>
          <a:xfrm>
            <a:off x="454453" y="1106131"/>
            <a:ext cx="8186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13cee3b92fc_0_196"/>
          <p:cNvSpPr txBox="1">
            <a:spLocks noGrp="1"/>
          </p:cNvSpPr>
          <p:nvPr>
            <p:ph type="ctrTitle"/>
          </p:nvPr>
        </p:nvSpPr>
        <p:spPr>
          <a:xfrm>
            <a:off x="4729366" y="305919"/>
            <a:ext cx="39114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rbel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cee3b92fc_0_196"/>
          <p:cNvSpPr txBox="1">
            <a:spLocks noGrp="1"/>
          </p:cNvSpPr>
          <p:nvPr>
            <p:ph type="body" idx="2"/>
          </p:nvPr>
        </p:nvSpPr>
        <p:spPr>
          <a:xfrm>
            <a:off x="4670368" y="1863803"/>
            <a:ext cx="3808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g13cee3b92fc_0_196"/>
          <p:cNvSpPr txBox="1">
            <a:spLocks noGrp="1"/>
          </p:cNvSpPr>
          <p:nvPr>
            <p:ph type="body" idx="3"/>
          </p:nvPr>
        </p:nvSpPr>
        <p:spPr>
          <a:xfrm>
            <a:off x="454453" y="1863803"/>
            <a:ext cx="3808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21" name="Google Shape;121;g13cee3b92fc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3cee3b92fc_0_196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">
  <p:cSld name="4_Meet the team of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cee3b92fc_0_203"/>
          <p:cNvSpPr>
            <a:spLocks noGrp="1"/>
          </p:cNvSpPr>
          <p:nvPr>
            <p:ph type="pic" idx="2"/>
          </p:nvPr>
        </p:nvSpPr>
        <p:spPr>
          <a:xfrm>
            <a:off x="4570334" y="1147672"/>
            <a:ext cx="4570500" cy="30606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g13cee3b92fc_0_203"/>
          <p:cNvSpPr>
            <a:spLocks noGrp="1"/>
          </p:cNvSpPr>
          <p:nvPr>
            <p:ph type="pic" idx="3"/>
          </p:nvPr>
        </p:nvSpPr>
        <p:spPr>
          <a:xfrm>
            <a:off x="1" y="1147672"/>
            <a:ext cx="4570500" cy="30606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g13cee3b92fc_0_203"/>
          <p:cNvSpPr txBox="1">
            <a:spLocks noGrp="1"/>
          </p:cNvSpPr>
          <p:nvPr>
            <p:ph type="body" idx="1"/>
          </p:nvPr>
        </p:nvSpPr>
        <p:spPr>
          <a:xfrm>
            <a:off x="503155" y="4268309"/>
            <a:ext cx="6858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7" name="Google Shape;127;g13cee3b92fc_0_203"/>
          <p:cNvSpPr txBox="1">
            <a:spLocks noGrp="1"/>
          </p:cNvSpPr>
          <p:nvPr>
            <p:ph type="ctrTitle"/>
          </p:nvPr>
        </p:nvSpPr>
        <p:spPr>
          <a:xfrm>
            <a:off x="1831546" y="567898"/>
            <a:ext cx="6858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rbel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13cee3b92fc_0_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3cee3b92fc_0_203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 1">
  <p:cSld name="4_Meet the team of 2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3cee3b92fc_0_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3cee3b92fc_0_210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ee3b92fc_0_213"/>
          <p:cNvSpPr txBox="1"/>
          <p:nvPr/>
        </p:nvSpPr>
        <p:spPr>
          <a:xfrm>
            <a:off x="8333185" y="4818460"/>
            <a:ext cx="291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cee3b92fc_0_213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1_NTI_2 столбца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646e8369_0_253"/>
          <p:cNvSpPr txBox="1">
            <a:spLocks noGrp="1"/>
          </p:cNvSpPr>
          <p:nvPr>
            <p:ph type="subTitle" idx="1"/>
          </p:nvPr>
        </p:nvSpPr>
        <p:spPr>
          <a:xfrm>
            <a:off x="454454" y="1080252"/>
            <a:ext cx="8213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13c646e8369_0_253"/>
          <p:cNvSpPr txBox="1">
            <a:spLocks noGrp="1"/>
          </p:cNvSpPr>
          <p:nvPr>
            <p:ph type="ctrTitle"/>
          </p:nvPr>
        </p:nvSpPr>
        <p:spPr>
          <a:xfrm>
            <a:off x="4756621" y="617405"/>
            <a:ext cx="3911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3c646e8369_0_253"/>
          <p:cNvSpPr txBox="1">
            <a:spLocks noGrp="1"/>
          </p:cNvSpPr>
          <p:nvPr>
            <p:ph type="body" idx="2"/>
          </p:nvPr>
        </p:nvSpPr>
        <p:spPr>
          <a:xfrm>
            <a:off x="4859432" y="2517255"/>
            <a:ext cx="3808500" cy="2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6" name="Google Shape;146;g13c646e8369_0_253"/>
          <p:cNvSpPr txBox="1">
            <a:spLocks noGrp="1"/>
          </p:cNvSpPr>
          <p:nvPr>
            <p:ph type="body" idx="3"/>
          </p:nvPr>
        </p:nvSpPr>
        <p:spPr>
          <a:xfrm>
            <a:off x="454454" y="2517255"/>
            <a:ext cx="3808500" cy="2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47" name="Google Shape;147;g13c646e8369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4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3c646e8369_0_253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разделите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1" y="2044"/>
            <a:ext cx="9142650" cy="51414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>
            <a:spLocks noGrp="1"/>
          </p:cNvSpPr>
          <p:nvPr>
            <p:ph type="ctrTitle"/>
          </p:nvPr>
        </p:nvSpPr>
        <p:spPr>
          <a:xfrm>
            <a:off x="4181708" y="3681413"/>
            <a:ext cx="26595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>
            <a:lvl1pPr lvl="0" algn="r">
              <a:lnSpc>
                <a:spcPct val="102702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800"/>
              <a:buFont typeface="Tahoma"/>
              <a:buNone/>
              <a:defRPr sz="28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ubTitle" idx="1"/>
          </p:nvPr>
        </p:nvSpPr>
        <p:spPr>
          <a:xfrm>
            <a:off x="6994050" y="3681413"/>
            <a:ext cx="738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8EC"/>
              </a:buClr>
              <a:buSzPts val="6400"/>
              <a:buNone/>
              <a:defRPr sz="64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79" y="209983"/>
            <a:ext cx="1187397" cy="9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 _титульный слайд">
  <p:cSld name="NTI _титульный слайд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13c646e8369_0_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9"/>
            <a:ext cx="9144004" cy="51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3c646e8369_0_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" y="-584"/>
            <a:ext cx="9142967" cy="514408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3c646e8369_0_239"/>
          <p:cNvSpPr txBox="1">
            <a:spLocks noGrp="1"/>
          </p:cNvSpPr>
          <p:nvPr>
            <p:ph type="title"/>
          </p:nvPr>
        </p:nvSpPr>
        <p:spPr>
          <a:xfrm>
            <a:off x="3865561" y="1729272"/>
            <a:ext cx="43080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  <a:defRPr sz="24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c646e8369_0_239"/>
          <p:cNvSpPr txBox="1">
            <a:spLocks noGrp="1"/>
          </p:cNvSpPr>
          <p:nvPr>
            <p:ph type="subTitle" idx="1"/>
          </p:nvPr>
        </p:nvSpPr>
        <p:spPr>
          <a:xfrm>
            <a:off x="3863946" y="2765097"/>
            <a:ext cx="42945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118750"/>
              </a:lnSpc>
              <a:spcBef>
                <a:spcPts val="800"/>
              </a:spcBef>
              <a:spcAft>
                <a:spcPts val="0"/>
              </a:spcAft>
              <a:buClr>
                <a:srgbClr val="B5BBBF"/>
              </a:buClr>
              <a:buSzPts val="1200"/>
              <a:buFont typeface="Corbel"/>
              <a:buChar char="•"/>
              <a:defRPr sz="12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g13c646e8369_0_239" descr="E:\WORK\Ассоциация кружков\ФИРМСТИЛЬ\ЛОГО партнеров и вузов\Соорганизаторы\КД\Logo KD 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604" y="532229"/>
            <a:ext cx="736699" cy="19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c646e8369_0_239" descr="E:\WORK\Ассоциация кружков\ФИРМСТИЛЬ\ЛОГО партнеров и вузов\Соорганизаторы\АСИ\Logo ASI 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574" y="357503"/>
            <a:ext cx="808930" cy="36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3c646e8369_0_239" descr="E:\WORK\Ассоциация кружков\ФИРМСТИЛЬ\ЛОГО партнеров и вузов\Партнеры\РСВ\Лого РСВ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2692" y="486859"/>
            <a:ext cx="594962" cy="22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3c646e8369_0_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2236" y="540118"/>
            <a:ext cx="972787" cy="10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3c646e8369_0_2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976" y="377230"/>
            <a:ext cx="1163594" cy="9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3c646e8369_0_2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9214" y="430943"/>
            <a:ext cx="422056" cy="50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3c646e8369_0_2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81736" y="4188530"/>
            <a:ext cx="1374844" cy="4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3c646e8369_0_2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2570" y="2391207"/>
            <a:ext cx="1232406" cy="3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3c646e8369_0_2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49011" y="372046"/>
            <a:ext cx="437948" cy="42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TI_разделительный слайд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3c646e8369_0_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1" y="2044"/>
            <a:ext cx="9142650" cy="514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3c646e8369_0_260"/>
          <p:cNvSpPr txBox="1">
            <a:spLocks noGrp="1"/>
          </p:cNvSpPr>
          <p:nvPr>
            <p:ph type="ctrTitle"/>
          </p:nvPr>
        </p:nvSpPr>
        <p:spPr>
          <a:xfrm>
            <a:off x="4181708" y="3681413"/>
            <a:ext cx="26598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>
            <a:lvl1pPr lvl="0" algn="r">
              <a:lnSpc>
                <a:spcPct val="102702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800"/>
              <a:buFont typeface="Tahoma"/>
              <a:buNone/>
              <a:defRPr sz="28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3c646e8369_0_260"/>
          <p:cNvSpPr txBox="1">
            <a:spLocks noGrp="1"/>
          </p:cNvSpPr>
          <p:nvPr>
            <p:ph type="subTitle" idx="1"/>
          </p:nvPr>
        </p:nvSpPr>
        <p:spPr>
          <a:xfrm>
            <a:off x="6994050" y="3681413"/>
            <a:ext cx="7386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8EC"/>
              </a:buClr>
              <a:buSzPts val="6400"/>
              <a:buNone/>
              <a:defRPr sz="64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g13c646e8369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76" y="377230"/>
            <a:ext cx="1163594" cy="9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разделительный слайд">
  <p:cSld name="NTI_разделите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3c646e8369_0_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9"/>
            <a:ext cx="9144004" cy="514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3c646e8369_0_265"/>
          <p:cNvSpPr txBox="1">
            <a:spLocks noGrp="1"/>
          </p:cNvSpPr>
          <p:nvPr>
            <p:ph type="ctrTitle"/>
          </p:nvPr>
        </p:nvSpPr>
        <p:spPr>
          <a:xfrm>
            <a:off x="4181708" y="3681413"/>
            <a:ext cx="3918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>
            <a:lvl1pPr lv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2400"/>
              <a:buFont typeface="Corbel"/>
              <a:buNone/>
              <a:defRPr sz="2400">
                <a:solidFill>
                  <a:srgbClr val="00B8E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g13c646e8369_0_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76" y="377230"/>
            <a:ext cx="1163594" cy="9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NTI_2 столбца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c646e8369_0_269"/>
          <p:cNvSpPr txBox="1">
            <a:spLocks noGrp="1"/>
          </p:cNvSpPr>
          <p:nvPr>
            <p:ph type="subTitle" idx="1"/>
          </p:nvPr>
        </p:nvSpPr>
        <p:spPr>
          <a:xfrm>
            <a:off x="454454" y="1106132"/>
            <a:ext cx="8186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13c646e8369_0_269"/>
          <p:cNvSpPr txBox="1">
            <a:spLocks noGrp="1"/>
          </p:cNvSpPr>
          <p:nvPr>
            <p:ph type="ctrTitle"/>
          </p:nvPr>
        </p:nvSpPr>
        <p:spPr>
          <a:xfrm>
            <a:off x="4729367" y="305919"/>
            <a:ext cx="39114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rbel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3c646e8369_0_269"/>
          <p:cNvSpPr txBox="1">
            <a:spLocks noGrp="1"/>
          </p:cNvSpPr>
          <p:nvPr>
            <p:ph type="body" idx="2"/>
          </p:nvPr>
        </p:nvSpPr>
        <p:spPr>
          <a:xfrm>
            <a:off x="4670369" y="1863803"/>
            <a:ext cx="3808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6" name="Google Shape;176;g13c646e8369_0_269"/>
          <p:cNvSpPr txBox="1">
            <a:spLocks noGrp="1"/>
          </p:cNvSpPr>
          <p:nvPr>
            <p:ph type="body" idx="3"/>
          </p:nvPr>
        </p:nvSpPr>
        <p:spPr>
          <a:xfrm>
            <a:off x="454454" y="1863803"/>
            <a:ext cx="3808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77" name="Google Shape;177;g13c646e8369_0_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4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3c646e8369_0_269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">
  <p:cSld name="4_Meet the team of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c646e8369_0_276"/>
          <p:cNvSpPr>
            <a:spLocks noGrp="1"/>
          </p:cNvSpPr>
          <p:nvPr>
            <p:ph type="pic" idx="2"/>
          </p:nvPr>
        </p:nvSpPr>
        <p:spPr>
          <a:xfrm>
            <a:off x="4570333" y="1147672"/>
            <a:ext cx="4570500" cy="30606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13c646e8369_0_276"/>
          <p:cNvSpPr>
            <a:spLocks noGrp="1"/>
          </p:cNvSpPr>
          <p:nvPr>
            <p:ph type="pic" idx="3"/>
          </p:nvPr>
        </p:nvSpPr>
        <p:spPr>
          <a:xfrm>
            <a:off x="1" y="1147672"/>
            <a:ext cx="4570500" cy="30606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g13c646e8369_0_276"/>
          <p:cNvSpPr txBox="1">
            <a:spLocks noGrp="1"/>
          </p:cNvSpPr>
          <p:nvPr>
            <p:ph type="body" idx="1"/>
          </p:nvPr>
        </p:nvSpPr>
        <p:spPr>
          <a:xfrm>
            <a:off x="503155" y="4268309"/>
            <a:ext cx="6858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3" name="Google Shape;183;g13c646e8369_0_276"/>
          <p:cNvSpPr txBox="1">
            <a:spLocks noGrp="1"/>
          </p:cNvSpPr>
          <p:nvPr>
            <p:ph type="ctrTitle"/>
          </p:nvPr>
        </p:nvSpPr>
        <p:spPr>
          <a:xfrm>
            <a:off x="1831546" y="567898"/>
            <a:ext cx="6858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rbel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g13c646e8369_0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4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3c646e8369_0_276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c646e8369_0_283"/>
          <p:cNvSpPr txBox="1"/>
          <p:nvPr/>
        </p:nvSpPr>
        <p:spPr>
          <a:xfrm>
            <a:off x="8333185" y="4818460"/>
            <a:ext cx="291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3c646e8369_0_283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 1 1 1">
  <p:cSld name="NTI_2 столбца 1 1 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04b78b1c5_1_112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404b78b1c5_1_112"/>
          <p:cNvSpPr txBox="1">
            <a:spLocks noGrp="1"/>
          </p:cNvSpPr>
          <p:nvPr>
            <p:ph type="body" idx="1"/>
          </p:nvPr>
        </p:nvSpPr>
        <p:spPr>
          <a:xfrm>
            <a:off x="454463" y="1277006"/>
            <a:ext cx="41097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33" name="Google Shape;133;g1404b78b1c5_1_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404b78b1c5_1_112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404b78b1c5_1_112"/>
          <p:cNvSpPr>
            <a:spLocks noGrp="1"/>
          </p:cNvSpPr>
          <p:nvPr>
            <p:ph type="pic" idx="2"/>
          </p:nvPr>
        </p:nvSpPr>
        <p:spPr>
          <a:xfrm>
            <a:off x="4594219" y="1277006"/>
            <a:ext cx="4074000" cy="3541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900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1_NTI_2 столбц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>
          <a:xfrm>
            <a:off x="791765" y="2057194"/>
            <a:ext cx="7876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872394" y="1135272"/>
            <a:ext cx="39114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600" b="1">
                <a:solidFill>
                  <a:srgbClr val="0008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4859432" y="2517255"/>
            <a:ext cx="38088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3"/>
          </p:nvPr>
        </p:nvSpPr>
        <p:spPr>
          <a:xfrm>
            <a:off x="785708" y="2517255"/>
            <a:ext cx="38088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312" y="142245"/>
            <a:ext cx="1011687" cy="78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фото">
  <p:cSld name="NTI_2 фото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1801416" y="4324502"/>
            <a:ext cx="6858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4570333" y="1147672"/>
            <a:ext cx="4570200" cy="30603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>
            <a:spLocks noGrp="1"/>
          </p:cNvSpPr>
          <p:nvPr>
            <p:ph type="pic" idx="3"/>
          </p:nvPr>
        </p:nvSpPr>
        <p:spPr>
          <a:xfrm>
            <a:off x="1" y="1147672"/>
            <a:ext cx="4570200" cy="3060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1"/>
          <p:cNvSpPr txBox="1">
            <a:spLocks noGrp="1"/>
          </p:cNvSpPr>
          <p:nvPr>
            <p:ph type="ctrTitle"/>
          </p:nvPr>
        </p:nvSpPr>
        <p:spPr>
          <a:xfrm>
            <a:off x="1852613" y="617705"/>
            <a:ext cx="6858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600" b="1">
                <a:solidFill>
                  <a:srgbClr val="0008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312" y="142245"/>
            <a:ext cx="1011687" cy="78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NTI_2 столбца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312" y="142245"/>
            <a:ext cx="1011687" cy="785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791765" y="2057194"/>
            <a:ext cx="7876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/>
          </p:nvPr>
        </p:nvSpPr>
        <p:spPr>
          <a:xfrm>
            <a:off x="785708" y="1141866"/>
            <a:ext cx="39114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ahoma"/>
              <a:buNone/>
              <a:defRPr sz="21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4859432" y="2517255"/>
            <a:ext cx="38088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3"/>
          </p:nvPr>
        </p:nvSpPr>
        <p:spPr>
          <a:xfrm>
            <a:off x="785708" y="2517255"/>
            <a:ext cx="38088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13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">
  <p:cSld name="4_Meet the team of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>
            <a:spLocks noGrp="1"/>
          </p:cNvSpPr>
          <p:nvPr>
            <p:ph type="pic" idx="2"/>
          </p:nvPr>
        </p:nvSpPr>
        <p:spPr>
          <a:xfrm>
            <a:off x="4570333" y="1147672"/>
            <a:ext cx="4570200" cy="30603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4"/>
          <p:cNvSpPr>
            <a:spLocks noGrp="1"/>
          </p:cNvSpPr>
          <p:nvPr>
            <p:ph type="pic" idx="3"/>
          </p:nvPr>
        </p:nvSpPr>
        <p:spPr>
          <a:xfrm>
            <a:off x="1" y="1147672"/>
            <a:ext cx="4570200" cy="30603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4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801416" y="4324502"/>
            <a:ext cx="6858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1852613" y="617705"/>
            <a:ext cx="6858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ahoma"/>
              <a:buNone/>
              <a:defRPr sz="21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312" y="142245"/>
            <a:ext cx="1011687" cy="78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/>
        </p:nvSpPr>
        <p:spPr>
          <a:xfrm>
            <a:off x="8333185" y="4818460"/>
            <a:ext cx="291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312" y="142245"/>
            <a:ext cx="1011687" cy="78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1_NTI_2 столбца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cee3b92fc_0_169"/>
          <p:cNvSpPr txBox="1">
            <a:spLocks noGrp="1"/>
          </p:cNvSpPr>
          <p:nvPr>
            <p:ph type="subTitle" idx="1"/>
          </p:nvPr>
        </p:nvSpPr>
        <p:spPr>
          <a:xfrm>
            <a:off x="454453" y="1080252"/>
            <a:ext cx="8213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13cee3b92fc_0_169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3cee3b92fc_0_169"/>
          <p:cNvSpPr txBox="1">
            <a:spLocks noGrp="1"/>
          </p:cNvSpPr>
          <p:nvPr>
            <p:ph type="body" idx="2"/>
          </p:nvPr>
        </p:nvSpPr>
        <p:spPr>
          <a:xfrm>
            <a:off x="4859432" y="2517255"/>
            <a:ext cx="3808500" cy="2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•"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g13cee3b92fc_0_169"/>
          <p:cNvSpPr txBox="1">
            <a:spLocks noGrp="1"/>
          </p:cNvSpPr>
          <p:nvPr>
            <p:ph type="body" idx="3"/>
          </p:nvPr>
        </p:nvSpPr>
        <p:spPr>
          <a:xfrm>
            <a:off x="454453" y="2517255"/>
            <a:ext cx="3808500" cy="2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72" name="Google Shape;72;g13cee3b92fc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13cee3b92fc_0_169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 1">
  <p:cSld name="1_NTI_2 столбца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cee3b92fc_0_176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2600"/>
              <a:buFont typeface="Tahoma"/>
              <a:buNone/>
              <a:defRPr sz="21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3cee3b92fc_0_176"/>
          <p:cNvSpPr txBox="1">
            <a:spLocks noGrp="1"/>
          </p:cNvSpPr>
          <p:nvPr>
            <p:ph type="body" idx="1"/>
          </p:nvPr>
        </p:nvSpPr>
        <p:spPr>
          <a:xfrm>
            <a:off x="454463" y="1277006"/>
            <a:ext cx="82137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rbel"/>
              <a:buNone/>
              <a:defRPr sz="1500"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200"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77" name="Google Shape;77;g13cee3b92fc_0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3" y="250280"/>
            <a:ext cx="662510" cy="6707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3cee3b92fc_0_176"/>
          <p:cNvSpPr txBox="1"/>
          <p:nvPr/>
        </p:nvSpPr>
        <p:spPr>
          <a:xfrm>
            <a:off x="8317228" y="4818460"/>
            <a:ext cx="32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cee3b92fc_0_1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13cee3b92fc_0_1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g13cee3b92fc_0_1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g13cee3b92fc_0_1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g13cee3b92fc_0_1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646e8369_0_2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3c646e8369_0_2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9" name="Google Shape;139;g13c646e8369_0_2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0" name="Google Shape;140;g13c646e8369_0_2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Google Shape;141;g13c646e8369_0_2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tcontest.ru/tracks/nto-school/" TargetMode="Externa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my.ntcontest.ru/" TargetMode="External"/><Relationship Id="rId5" Type="http://schemas.openxmlformats.org/officeDocument/2006/relationships/hyperlink" Target="https://talent.kruzhok.org/" TargetMode="External"/><Relationship Id="rId4" Type="http://schemas.openxmlformats.org/officeDocument/2006/relationships/hyperlink" Target="https://clc.to/choose-your-prof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nNJwpg7PMxgJ6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"/>
          <p:cNvPicPr preferRelativeResize="0"/>
          <p:nvPr/>
        </p:nvPicPr>
        <p:blipFill rotWithShape="1">
          <a:blip r:embed="rId3">
            <a:alphaModFix/>
          </a:blip>
          <a:srcRect l="3798" r="17941" b="9835"/>
          <a:stretch/>
        </p:blipFill>
        <p:spPr>
          <a:xfrm>
            <a:off x="1748971" y="681742"/>
            <a:ext cx="7395031" cy="4794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"/>
          <p:cNvSpPr txBox="1">
            <a:spLocks noGrp="1"/>
          </p:cNvSpPr>
          <p:nvPr>
            <p:ph type="title"/>
          </p:nvPr>
        </p:nvSpPr>
        <p:spPr>
          <a:xfrm>
            <a:off x="3841975" y="2487725"/>
            <a:ext cx="45669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</a:pPr>
            <a:r>
              <a:rPr lang="ru-RU" sz="2800" b="1">
                <a:solidFill>
                  <a:schemeClr val="lt1"/>
                </a:solidFill>
              </a:rPr>
              <a:t>Технологии в робототехнике и транспортных системах</a:t>
            </a:r>
            <a:endParaRPr sz="2300"/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4">
            <a:alphaModFix/>
          </a:blip>
          <a:srcRect l="29300" t="10207" r="3214" b="63902"/>
          <a:stretch/>
        </p:blipFill>
        <p:spPr>
          <a:xfrm>
            <a:off x="0" y="1"/>
            <a:ext cx="1684122" cy="133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6647" y="1487089"/>
            <a:ext cx="1232406" cy="3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65" y="4232563"/>
            <a:ext cx="1374843" cy="4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4">
            <a:alphaModFix/>
          </a:blip>
          <a:srcRect l="32515" t="46957" b="7953"/>
          <a:stretch/>
        </p:blipFill>
        <p:spPr>
          <a:xfrm>
            <a:off x="0" y="2978727"/>
            <a:ext cx="1813819" cy="250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4">
            <a:alphaModFix/>
          </a:blip>
          <a:srcRect l="29300" t="21165" r="3214" b="51945"/>
          <a:stretch/>
        </p:blipFill>
        <p:spPr>
          <a:xfrm>
            <a:off x="64848" y="1035594"/>
            <a:ext cx="1684122" cy="138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2262a2d16_0_0"/>
          <p:cNvSpPr txBox="1">
            <a:spLocks noGrp="1"/>
          </p:cNvSpPr>
          <p:nvPr>
            <p:ph type="ctrTitle"/>
          </p:nvPr>
        </p:nvSpPr>
        <p:spPr>
          <a:xfrm>
            <a:off x="1994349" y="312600"/>
            <a:ext cx="66738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>
                <a:solidFill>
                  <a:srgbClr val="000000"/>
                </a:solidFill>
              </a:rPr>
              <a:t>Игра «Создай свой профиль»</a:t>
            </a:r>
            <a:r>
              <a:rPr lang="ru-RU"/>
              <a:t> </a:t>
            </a:r>
            <a:br>
              <a:rPr lang="ru-RU"/>
            </a:br>
            <a:endParaRPr/>
          </a:p>
        </p:txBody>
      </p:sp>
      <p:sp>
        <p:nvSpPr>
          <p:cNvPr id="270" name="Google Shape;270;g142262a2d16_0_0"/>
          <p:cNvSpPr txBox="1">
            <a:spLocks noGrp="1"/>
          </p:cNvSpPr>
          <p:nvPr>
            <p:ph type="body" idx="1"/>
          </p:nvPr>
        </p:nvSpPr>
        <p:spPr>
          <a:xfrm>
            <a:off x="454463" y="1277006"/>
            <a:ext cx="82137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ru-RU" b="1"/>
              <a:t>Правила игры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Разделитесь на команды по 3-6 человек. 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Если бы вы были разработчиками и организаторами нового профиля? Какой бы он был? Создайте свой профиль НТО за 10 минут:</a:t>
            </a:r>
            <a:endParaRPr sz="1400"/>
          </a:p>
          <a:p>
            <a:pPr marL="360000" lvl="0" indent="82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придумайте новый профиль НТО в направлении «Робототехника и транспортные системы»;</a:t>
            </a:r>
            <a:endParaRPr sz="1400"/>
          </a:p>
          <a:p>
            <a:pPr marL="360000" lvl="0" indent="82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опишите новый профиль  по шаблону. 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3. 	Пригласите участников в ваш новый профиль, рассказав яркую презентацию за 2-3 минуты.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/>
              <a:t>4. 	Прослушав все презентации, проведите голосование. Отдайте свой голос за тот профиль, в котором вы хотели бы поучаствовать. Каждый участник может проголосовать не более 2 раз. 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400"/>
              <a:t>5.	Побеждает команда, набравшая наибольшее количество потенциальных участников нового профиля.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399dfaf77_0_1"/>
          <p:cNvSpPr txBox="1">
            <a:spLocks noGrp="1"/>
          </p:cNvSpPr>
          <p:nvPr>
            <p:ph type="ctrTitle"/>
          </p:nvPr>
        </p:nvSpPr>
        <p:spPr>
          <a:xfrm>
            <a:off x="1994349" y="312600"/>
            <a:ext cx="6673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>
                <a:solidFill>
                  <a:srgbClr val="000000"/>
                </a:solidFill>
              </a:rPr>
              <a:t>Игра «Создай свой профиль»</a:t>
            </a:r>
            <a:endParaRPr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400" b="0">
                <a:solidFill>
                  <a:srgbClr val="000000"/>
                </a:solidFill>
              </a:rPr>
              <a:t>Пример заполнения шаблона</a:t>
            </a:r>
            <a:r>
              <a:rPr lang="ru-RU" sz="1400"/>
              <a:t> </a:t>
            </a:r>
            <a:br>
              <a:rPr lang="ru-RU" sz="1400"/>
            </a:br>
            <a:endParaRPr sz="1400"/>
          </a:p>
        </p:txBody>
      </p:sp>
      <p:graphicFrame>
        <p:nvGraphicFramePr>
          <p:cNvPr id="277" name="Google Shape;277;g14399dfaf77_0_1"/>
          <p:cNvGraphicFramePr/>
          <p:nvPr/>
        </p:nvGraphicFramePr>
        <p:xfrm>
          <a:off x="530350" y="106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{F9D12FDB-E254-4C23-B3A7-8F7D1B3E2AEE}</a:tableStyleId>
              </a:tblPr>
              <a:tblGrid>
                <a:gridCol w="89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2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Параметр</a:t>
                      </a:r>
                      <a:endParaRPr sz="11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Описание</a:t>
                      </a:r>
                      <a:endParaRPr sz="11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Пример</a:t>
                      </a:r>
                      <a:endParaRPr sz="11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Название профиля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Придумайте креативное название вашего профиля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Летающая робототехника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7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Проблема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Опишите проблему, которую будут решать участники профиля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Разлив нефтепродуктов представляет большую опасность для окружающей среды и людей. Летающие беспилотники используются для обнаружения утечек уже сейчас, но им требуется оператор — человек, который вынужден просматривать все поступающие данные. Автоматизированная система мониторинга сможет взять эту рутинную нагрузку на себя и освободит людей для более творческой работы.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7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Возможные задачи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Придумайте те задачи, которые будут решать участники профиля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11649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rbel"/>
                        <a:buChar char="●"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Обнаружение мест разливов нефтепродуктов с автоматической обработкой и передачей информации на станцию управления в режиме реального времени;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11649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rbel"/>
                        <a:buChar char="●"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Оценка технического состояния трубопроводов, выявление повреждений;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11649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rbel"/>
                        <a:buChar char="●"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Мониторинг экологического состояния окружающей среды вдоль трассы трубопровода;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11649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rbel"/>
                        <a:buChar char="●"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Отбор и доставка проб.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Продукт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Что получат участники профиля в итоге решения задачи 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Система автоматизированного мониторинга участка нефтепровода.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Технологии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Какие технологии будут развивать участники вашего профиля</a:t>
                      </a:r>
                      <a:endParaRPr sz="10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12284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rbel"/>
                        <a:buChar char="●"/>
                      </a:pPr>
                      <a:r>
                        <a:rPr lang="ru-RU" sz="9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Робототехнические технологии.</a:t>
                      </a:r>
                      <a:endParaRPr sz="9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12284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rbel"/>
                        <a:buChar char="●"/>
                      </a:pPr>
                      <a:r>
                        <a:rPr lang="ru-RU" sz="9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Компьютерное зрение.</a:t>
                      </a:r>
                      <a:endParaRPr sz="9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122849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rbel"/>
                        <a:buChar char="●"/>
                      </a:pPr>
                      <a:r>
                        <a:rPr lang="ru-RU" sz="900">
                          <a:latin typeface="Corbel"/>
                          <a:ea typeface="Corbel"/>
                          <a:cs typeface="Corbel"/>
                          <a:sym typeface="Corbel"/>
                        </a:rPr>
                        <a:t>Аддитивные технологии.</a:t>
                      </a:r>
                      <a:endParaRPr sz="9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c646e8369_0_228"/>
          <p:cNvSpPr txBox="1"/>
          <p:nvPr/>
        </p:nvSpPr>
        <p:spPr>
          <a:xfrm>
            <a:off x="2776618" y="302054"/>
            <a:ext cx="58506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Как попасть в технологическую элиту страны, если ты школьник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3c646e8369_0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1074"/>
            <a:ext cx="9144001" cy="3946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404b78b1c5_1_36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Как принять участие в НТО?</a:t>
            </a:r>
            <a:endParaRPr/>
          </a:p>
        </p:txBody>
      </p:sp>
      <p:sp>
        <p:nvSpPr>
          <p:cNvPr id="306" name="Google Shape;306;g1404b78b1c5_1_36"/>
          <p:cNvSpPr txBox="1">
            <a:spLocks noGrp="1"/>
          </p:cNvSpPr>
          <p:nvPr>
            <p:ph type="body" idx="1"/>
          </p:nvPr>
        </p:nvSpPr>
        <p:spPr>
          <a:xfrm>
            <a:off x="454462" y="1277005"/>
            <a:ext cx="4420437" cy="373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/>
              <a:t>Познакомиться с </a:t>
            </a:r>
            <a:br>
              <a:rPr lang="ru-RU" sz="2000" dirty="0"/>
            </a:br>
            <a:r>
              <a:rPr lang="ru-RU" sz="2000" u="sng" dirty="0">
                <a:solidFill>
                  <a:schemeClr val="hlink"/>
                </a:solidFill>
                <a:hlinkClick r:id="rId3"/>
              </a:rPr>
              <a:t>описанием направлений и профилей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/>
              <a:t>Пройти </a:t>
            </a:r>
            <a:r>
              <a:rPr lang="ru-RU" sz="2000" u="sng" dirty="0">
                <a:solidFill>
                  <a:schemeClr val="hlink"/>
                </a:solidFill>
                <a:hlinkClick r:id="rId4"/>
              </a:rPr>
              <a:t>тест на выбор профиля </a:t>
            </a:r>
            <a:r>
              <a:rPr lang="ru-RU" sz="2000" dirty="0"/>
              <a:t>и получить свои рекомендации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/>
              <a:t>Иметь учетную запись на </a:t>
            </a:r>
            <a:r>
              <a:rPr lang="ru-RU" sz="2000" dirty="0">
                <a:hlinkClick r:id="rId5"/>
              </a:rPr>
              <a:t>платформе Талант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/>
              <a:t>Пройти регистрацию на </a:t>
            </a:r>
            <a:r>
              <a:rPr lang="ru-RU" sz="2000" dirty="0">
                <a:hlinkClick r:id="rId6"/>
              </a:rPr>
              <a:t>сайте</a:t>
            </a:r>
            <a:r>
              <a:rPr lang="en-US" sz="2000" dirty="0">
                <a:hlinkClick r:id="rId6"/>
              </a:rPr>
              <a:t> </a:t>
            </a:r>
            <a:r>
              <a:rPr lang="ru-RU" sz="2000" dirty="0">
                <a:hlinkClick r:id="rId6"/>
              </a:rPr>
              <a:t>НТО</a:t>
            </a:r>
            <a:r>
              <a:rPr lang="ru-RU" sz="2000" baseline="30000" dirty="0"/>
              <a:t>*</a:t>
            </a:r>
            <a:endParaRPr sz="2000" b="1" baseline="300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700" b="1" i="1" baseline="30000" dirty="0"/>
              <a:t>*</a:t>
            </a:r>
            <a:r>
              <a:rPr lang="ru-RU" sz="1700" i="1" dirty="0"/>
              <a:t>Если вам в школе дали специальный </a:t>
            </a:r>
            <a:br>
              <a:rPr lang="ru-RU" sz="1700" i="1" dirty="0"/>
            </a:br>
            <a:r>
              <a:rPr lang="ru-RU" sz="1700" i="1" dirty="0"/>
              <a:t>QR-код для регистрации, пожалуйста, используйте именно его, а не эту ссылку.</a:t>
            </a:r>
            <a:endParaRPr sz="1700" i="1" dirty="0"/>
          </a:p>
        </p:txBody>
      </p:sp>
      <p:pic>
        <p:nvPicPr>
          <p:cNvPr id="307" name="Google Shape;307;g1404b78b1c5_1_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36" b="6536"/>
          <a:stretch/>
        </p:blipFill>
        <p:spPr>
          <a:xfrm>
            <a:off x="4874900" y="1277000"/>
            <a:ext cx="3582750" cy="3114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13cee3b92fc_0_145"/>
          <p:cNvPicPr preferRelativeResize="0"/>
          <p:nvPr/>
        </p:nvPicPr>
        <p:blipFill rotWithShape="1">
          <a:blip r:embed="rId3">
            <a:alphaModFix/>
          </a:blip>
          <a:srcRect t="40158" b="-258"/>
          <a:stretch/>
        </p:blipFill>
        <p:spPr>
          <a:xfrm rot="10800000">
            <a:off x="6" y="3143478"/>
            <a:ext cx="9143994" cy="200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3cee3b92fc_0_145"/>
          <p:cNvSpPr txBox="1">
            <a:spLocks noGrp="1"/>
          </p:cNvSpPr>
          <p:nvPr>
            <p:ph type="body" idx="2"/>
          </p:nvPr>
        </p:nvSpPr>
        <p:spPr>
          <a:xfrm>
            <a:off x="425794" y="3538931"/>
            <a:ext cx="8242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 b="1" i="0" u="none" strike="noStrike">
                <a:solidFill>
                  <a:srgbClr val="000000"/>
                </a:solidFill>
              </a:rPr>
              <a:t>Трек для школьников 8−11 классов</a:t>
            </a:r>
            <a:endParaRPr sz="1400" b="1"/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 b="1" i="0" u="none" strike="noStrike">
                <a:solidFill>
                  <a:srgbClr val="000000"/>
                </a:solidFill>
              </a:rPr>
              <a:t>Трек для школьников 5−7 классов: НТО Junior</a:t>
            </a:r>
            <a:endParaRPr sz="1400" b="1"/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 b="1" i="0" u="none" strike="noStrike">
                <a:solidFill>
                  <a:srgbClr val="000000"/>
                </a:solidFill>
              </a:rPr>
              <a:t>Трек для студентов</a:t>
            </a:r>
            <a:endParaRPr sz="1400" b="1"/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 b="1" i="0" u="none" strike="noStrike">
                <a:solidFill>
                  <a:srgbClr val="000000"/>
                </a:solidFill>
              </a:rPr>
              <a:t>Конкурс компетенций «Талант НТО»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g13cee3b92fc_0_145"/>
          <p:cNvSpPr txBox="1">
            <a:spLocks noGrp="1"/>
          </p:cNvSpPr>
          <p:nvPr>
            <p:ph type="subTitle" idx="1"/>
          </p:nvPr>
        </p:nvSpPr>
        <p:spPr>
          <a:xfrm>
            <a:off x="454450" y="1191390"/>
            <a:ext cx="82137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75" rIns="81550" bIns="407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800"/>
              <a:t>Национальная технологическая олимпиада (НТО)</a:t>
            </a:r>
            <a:r>
              <a:rPr lang="ru-RU" sz="1800" baseline="30000"/>
              <a:t>*</a:t>
            </a:r>
            <a:r>
              <a:rPr lang="ru-RU" sz="1800" b="0"/>
              <a:t> — это всероссийские технологические соревнования по широкому спектру направлений для школьников и студентов.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400" b="0" i="1" baseline="30000"/>
              <a:t>*</a:t>
            </a:r>
            <a:r>
              <a:rPr lang="ru-RU" sz="1400" b="0" i="1"/>
              <a:t>Прежнее название «Олимпиада кружкового движения НТИ»</a:t>
            </a:r>
            <a:endParaRPr sz="1400" b="0" i="1"/>
          </a:p>
        </p:txBody>
      </p:sp>
      <p:sp>
        <p:nvSpPr>
          <p:cNvPr id="208" name="Google Shape;208;g13cee3b92fc_0_145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>
                <a:solidFill>
                  <a:schemeClr val="dk2"/>
                </a:solidFill>
              </a:rPr>
              <a:t>Что такое НТО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c646e8369_0_22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Мы не ищем таланты, а создаем их.</a:t>
            </a:r>
            <a:endParaRPr/>
          </a:p>
        </p:txBody>
      </p:sp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id="{FC98EE6C-2C13-F508-5979-25D51BC7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86" y="948993"/>
            <a:ext cx="7239627" cy="4084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c646e8369_0_159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НТО объединяет огромное количество участников</a:t>
            </a: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47C059-4CEC-29CF-100C-B9B4C8AB5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9620"/>
            <a:ext cx="9144000" cy="39461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9;p108">
            <a:extLst>
              <a:ext uri="{FF2B5EF4-FFF2-40B4-BE49-F238E27FC236}">
                <a16:creationId xmlns:a16="http://schemas.microsoft.com/office/drawing/2014/main" id="{0A8493E0-6D76-41B0-ACEF-BFB7BF348E6D}"/>
              </a:ext>
            </a:extLst>
          </p:cNvPr>
          <p:cNvSpPr txBox="1"/>
          <p:nvPr/>
        </p:nvSpPr>
        <p:spPr>
          <a:xfrm>
            <a:off x="1350819" y="554578"/>
            <a:ext cx="7126624" cy="33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94" rIns="0" bIns="0" anchor="b" anchorCtr="0">
            <a:spAutoFit/>
          </a:bodyPr>
          <a:lstStyle/>
          <a:p>
            <a:pPr algn="r"/>
            <a:r>
              <a:rPr lang="ru-RU" sz="2100" b="1" dirty="0">
                <a:latin typeface="Corbel" panose="020B0503020204020204" pitchFamily="34" charset="0"/>
                <a:ea typeface="Tahoma"/>
                <a:cs typeface="Tahoma"/>
              </a:rPr>
              <a:t>Новый цикл НТО 2022</a:t>
            </a:r>
            <a:r>
              <a:rPr lang="en-US" sz="2100" b="1" dirty="0">
                <a:latin typeface="Corbel" panose="020B0503020204020204" pitchFamily="34" charset="0"/>
                <a:ea typeface="Tahoma"/>
                <a:cs typeface="Tahoma"/>
              </a:rPr>
              <a:t>/</a:t>
            </a:r>
            <a:r>
              <a:rPr lang="ru-RU" sz="2100" b="1" dirty="0">
                <a:latin typeface="Corbel" panose="020B0503020204020204" pitchFamily="34" charset="0"/>
                <a:ea typeface="Tahoma"/>
                <a:cs typeface="Tahoma"/>
              </a:rPr>
              <a:t>2023</a:t>
            </a:r>
            <a:endParaRPr lang="ru-RU" sz="21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8807B-0B49-FC45-45DB-DF4CD9BC7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72385"/>
            <a:ext cx="8861608" cy="38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c646e8369_0_348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Что дает НТО школьнику</a:t>
            </a:r>
            <a:endParaRPr/>
          </a:p>
        </p:txBody>
      </p:sp>
      <p:graphicFrame>
        <p:nvGraphicFramePr>
          <p:cNvPr id="229" name="Google Shape;229;g13c646e8369_0_348"/>
          <p:cNvGraphicFramePr/>
          <p:nvPr/>
        </p:nvGraphicFramePr>
        <p:xfrm>
          <a:off x="465199" y="1292542"/>
          <a:ext cx="8202950" cy="356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Победители и призеры</a:t>
                      </a:r>
                      <a:endParaRPr sz="1400" b="1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100 баллов к ЕГЭ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БВИ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Материальные призы (денежные до 1 </a:t>
                      </a:r>
                      <a:r>
                        <a:rPr lang="ru-RU" sz="1400" u="none" strike="noStrike" cap="none" dirty="0" err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млн.рублей</a:t>
                      </a: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, гаджеты)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Портфолио на Таланте (баллы)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Финалисты</a:t>
                      </a:r>
                      <a:endParaRPr sz="1400" b="1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Личное знакомство со сверстниками-единомышленниками РФ и СНГ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 err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Мерч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Поездка на финал  - Москва, Санкт-Петербург, Томск, Сочи, Владивосток …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36000" marB="36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Участники</a:t>
                      </a:r>
                      <a:endParaRPr sz="1400" b="1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Опыт решения инженерных задач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 err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Прокачивание</a:t>
                      </a: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ru-RU" sz="1400" u="none" strike="noStrike" cap="none" dirty="0" err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хард</a:t>
                      </a: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и софт скиллов, получение новых компетенций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Общение с ведущими специалистами рынков НТИ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Знакомство со сверстниками-единомышленниками РФ и СНГ</a:t>
                      </a:r>
                      <a:endParaRPr sz="1400" u="none" strike="noStrike" cap="none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72000" marR="0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c646e8369_0_375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Ценности и принципы НТО</a:t>
            </a:r>
            <a:endParaRPr/>
          </a:p>
        </p:txBody>
      </p:sp>
      <p:sp>
        <p:nvSpPr>
          <p:cNvPr id="236" name="Google Shape;236;g13c646e8369_0_375"/>
          <p:cNvSpPr txBox="1">
            <a:spLocks noGrp="1"/>
          </p:cNvSpPr>
          <p:nvPr>
            <p:ph type="body" idx="1"/>
          </p:nvPr>
        </p:nvSpPr>
        <p:spPr>
          <a:xfrm>
            <a:off x="454470" y="1277000"/>
            <a:ext cx="50499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/>
              <a:t>Решать прикладные задачи, нацеленные на умножение общественного блага.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/>
              <a:t>Создавать, а не только потреблять.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/>
              <a:t>Работать в команде.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/>
              <a:t>Осваивать и ответственно развивать новые технологии.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/>
              <a:t>Играть честно и пробовать себя.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ru-RU" sz="2000"/>
              <a:t>Быть человеком.</a:t>
            </a:r>
            <a:endParaRPr sz="2000"/>
          </a:p>
        </p:txBody>
      </p:sp>
      <p:pic>
        <p:nvPicPr>
          <p:cNvPr id="237" name="Google Shape;237;g13c646e8369_0_375"/>
          <p:cNvPicPr preferRelativeResize="0"/>
          <p:nvPr/>
        </p:nvPicPr>
        <p:blipFill rotWithShape="1">
          <a:blip r:embed="rId3">
            <a:alphaModFix/>
          </a:blip>
          <a:srcRect l="14337" r="12546"/>
          <a:stretch/>
        </p:blipFill>
        <p:spPr>
          <a:xfrm>
            <a:off x="5199575" y="1277000"/>
            <a:ext cx="3639627" cy="331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04b78b1c5_1_6"/>
          <p:cNvSpPr txBox="1">
            <a:spLocks noGrp="1"/>
          </p:cNvSpPr>
          <p:nvPr>
            <p:ph type="ctrTitle"/>
          </p:nvPr>
        </p:nvSpPr>
        <p:spPr>
          <a:xfrm>
            <a:off x="1994349" y="617400"/>
            <a:ext cx="6673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Направления</a:t>
            </a:r>
            <a:r>
              <a:rPr lang="ru-RU"/>
              <a:t> НТО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4B8862-7222-2D26-59E0-CA911E0BA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4553" b="38284"/>
          <a:stretch/>
        </p:blipFill>
        <p:spPr>
          <a:xfrm>
            <a:off x="37170" y="970285"/>
            <a:ext cx="9069659" cy="41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c646e8369_0_313"/>
          <p:cNvSpPr txBox="1">
            <a:spLocks noGrp="1"/>
          </p:cNvSpPr>
          <p:nvPr>
            <p:ph type="ctrTitle"/>
          </p:nvPr>
        </p:nvSpPr>
        <p:spPr>
          <a:xfrm>
            <a:off x="1662075" y="312600"/>
            <a:ext cx="71448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На направлении «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Робототехника и транспортные системы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» участники участники решают самые разные задачи</a:t>
            </a:r>
            <a:endParaRPr/>
          </a:p>
        </p:txBody>
      </p:sp>
      <p:sp>
        <p:nvSpPr>
          <p:cNvPr id="260" name="Google Shape;260;g13c646e8369_0_313"/>
          <p:cNvSpPr txBox="1">
            <a:spLocks noGrp="1"/>
          </p:cNvSpPr>
          <p:nvPr>
            <p:ph type="body" idx="1"/>
          </p:nvPr>
        </p:nvSpPr>
        <p:spPr>
          <a:xfrm>
            <a:off x="2193100" y="861950"/>
            <a:ext cx="6800100" cy="3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Разработка системы диагностики подводного трубопровода в Арктической зоне с применением лазерных технологий.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Создание автономной транспортной системы для доставки груза без вмешательства человека.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Разработка системы автоматизированного поиска очагов возгорания в открытом пространстве и помещении при помощи автономного квадрокоптера.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Разработка системы автоматического управления для беспилотного самолёта.</a:t>
            </a:r>
            <a:endParaRPr sz="1400">
              <a:solidFill>
                <a:srgbClr val="000000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Разработка алгоритмов динамической сортировкой объектов на складах с помощью робототехнических устройств</a:t>
            </a:r>
            <a:r>
              <a:rPr lang="ru-RU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Создание манипулятора и программирование робота для нахождения распознавания объектов на дне, а также их поднятия на поверхность.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Разработка макета автономного необитаемого подводного аппарата и устройства для взятия проб.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ru-RU" sz="1400">
                <a:solidFill>
                  <a:srgbClr val="000000"/>
                </a:solidFill>
              </a:rPr>
              <a:t>Проектирование конструкций самолетов, квадрокоптеров, подводных аппаратов, автомобилей и иных транспортных систем.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261" name="Google Shape;261;g13c646e8369_0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579863"/>
            <a:ext cx="1812998" cy="125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3c646e8369_0_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318436"/>
            <a:ext cx="1813000" cy="126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3c646e8369_0_313"/>
          <p:cNvPicPr preferRelativeResize="0"/>
          <p:nvPr/>
        </p:nvPicPr>
        <p:blipFill rotWithShape="1">
          <a:blip r:embed="rId5">
            <a:alphaModFix/>
          </a:blip>
          <a:srcRect l="21735" r="5809" b="24379"/>
          <a:stretch/>
        </p:blipFill>
        <p:spPr>
          <a:xfrm>
            <a:off x="228600" y="1056975"/>
            <a:ext cx="1813001" cy="12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лимпиада КД НТИ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C5BF"/>
      </a:accent1>
      <a:accent2>
        <a:srgbClr val="F37760"/>
      </a:accent2>
      <a:accent3>
        <a:srgbClr val="AA52C0"/>
      </a:accent3>
      <a:accent4>
        <a:srgbClr val="03ABDD"/>
      </a:accent4>
      <a:accent5>
        <a:srgbClr val="0C0C0C"/>
      </a:accent5>
      <a:accent6>
        <a:srgbClr val="0C0C0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Олимпиада КД НТИ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C5BF"/>
      </a:accent1>
      <a:accent2>
        <a:srgbClr val="F37760"/>
      </a:accent2>
      <a:accent3>
        <a:srgbClr val="AA52C0"/>
      </a:accent3>
      <a:accent4>
        <a:srgbClr val="03ABDD"/>
      </a:accent4>
      <a:accent5>
        <a:srgbClr val="0C0C0C"/>
      </a:accent5>
      <a:accent6>
        <a:srgbClr val="0C0C0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Олимпиада КД НТИ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C5BF"/>
      </a:accent1>
      <a:accent2>
        <a:srgbClr val="F37760"/>
      </a:accent2>
      <a:accent3>
        <a:srgbClr val="AA52C0"/>
      </a:accent3>
      <a:accent4>
        <a:srgbClr val="03ABDD"/>
      </a:accent4>
      <a:accent5>
        <a:srgbClr val="0C0C0C"/>
      </a:accent5>
      <a:accent6>
        <a:srgbClr val="0C0C0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1798</Words>
  <Application>Microsoft Office PowerPoint</Application>
  <PresentationFormat>Экран (16:9)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Tahoma</vt:lpstr>
      <vt:lpstr>Calibri</vt:lpstr>
      <vt:lpstr>Montserrat Light</vt:lpstr>
      <vt:lpstr>Corbel</vt:lpstr>
      <vt:lpstr>Arial</vt:lpstr>
      <vt:lpstr>Roboto</vt:lpstr>
      <vt:lpstr>Office Theme</vt:lpstr>
      <vt:lpstr>Office Theme</vt:lpstr>
      <vt:lpstr>Office Theme</vt:lpstr>
      <vt:lpstr>Технологии в робототехнике и транспортных системах</vt:lpstr>
      <vt:lpstr>Что такое НТО</vt:lpstr>
      <vt:lpstr>Мы не ищем таланты, а создаем их.</vt:lpstr>
      <vt:lpstr>НТО объединяет огромное количество участников</vt:lpstr>
      <vt:lpstr>Презентация PowerPoint</vt:lpstr>
      <vt:lpstr>Что дает НТО школьнику</vt:lpstr>
      <vt:lpstr>Ценности и принципы НТО</vt:lpstr>
      <vt:lpstr>Направления НТО</vt:lpstr>
      <vt:lpstr>На направлении «Робототехника и транспортные системы» участники участники решают самые разные задачи</vt:lpstr>
      <vt:lpstr>Игра «Создай свой профиль»  </vt:lpstr>
      <vt:lpstr>Игра «Создай свой профиль» Пример заполнения шаблона  </vt:lpstr>
      <vt:lpstr>Презентация PowerPoint</vt:lpstr>
      <vt:lpstr>Как принять участие в НТО?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в робототехнике и транспортных системах</dc:title>
  <dc:creator>Пользователь Windows</dc:creator>
  <cp:lastModifiedBy>Екатерина Додонова</cp:lastModifiedBy>
  <cp:revision>8</cp:revision>
  <dcterms:created xsi:type="dcterms:W3CDTF">2018-05-23T12:16:39Z</dcterms:created>
  <dcterms:modified xsi:type="dcterms:W3CDTF">2022-09-08T09:03:31Z</dcterms:modified>
</cp:coreProperties>
</file>