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4" r:id="rId2"/>
    <p:sldId id="256" r:id="rId3"/>
    <p:sldId id="257" r:id="rId4"/>
    <p:sldId id="262" r:id="rId5"/>
    <p:sldId id="263" r:id="rId6"/>
    <p:sldId id="266" r:id="rId7"/>
    <p:sldId id="27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7DE3BB-02D9-470F-A030-48510DBE29B6}" v="7" dt="2023-02-02T10:22:28.6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96" autoAdjust="0"/>
  </p:normalViewPr>
  <p:slideViewPr>
    <p:cSldViewPr snapToGrid="0">
      <p:cViewPr varScale="1">
        <p:scale>
          <a:sx n="106" d="100"/>
          <a:sy n="106" d="100"/>
        </p:scale>
        <p:origin x="20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95517-F092-4100-8ECD-76914314FFB7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D5999-7EB2-4B45-A71B-D87C2BDD8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14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экологический мониторинг атмосферы и поверхности водоемов; • инспектирование строек;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видео-фотосъемка труднодоступных промышленных объектов (линий электропередач, опор мостов, дымовых труб, ветрогенераторов, антенн и т.д.);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D5999-7EB2-4B45-A71B-D87C2BDD8F7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793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845492-E606-48D2-98C4-C160B15A1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B90E5D-AC6D-497F-9B33-A965CDAA0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5542FC-8ACE-44B7-9BEA-D4FA37AF1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B6C0-8074-4685-8D25-44A9A8AD85F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F19227-4613-4431-8D0D-6DF21DE4C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449E86-BBA0-4D3A-9E8A-10B51F86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5D8E-DE59-4364-961A-4076B8829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95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087E7-8B87-469B-86DD-22959E488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6461CB-2F24-4DC8-9D93-69CE1C096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C9AD38-6406-4BCA-8A28-82FA4F7DA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B6C0-8074-4685-8D25-44A9A8AD85F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8F6F94-00CF-4F8C-B0A0-C05128CF1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BFC6B3-E116-4A7E-96B3-6BE12CFA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5D8E-DE59-4364-961A-4076B8829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03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4DF934C-4D7B-41FB-96C6-B63DD1E166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94EA08-241C-4D52-AB3E-95F6E7BED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B03257-AAE5-4CD2-B23B-7D180183E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B6C0-8074-4685-8D25-44A9A8AD85F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B5CB4-086E-418A-8663-237482A94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8FB122-F69D-482A-AC4E-07D2565B1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5D8E-DE59-4364-961A-4076B8829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74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42E31-4B8F-4651-B8F0-767C8775E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AB16C1-8E9A-462B-9040-D15B98B20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047536-F043-43DF-8F57-897EBEE6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B6C0-8074-4685-8D25-44A9A8AD85F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EF3B39-31F4-4EA5-BF43-C75662344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FEC387-44AE-43F1-BBCF-53078040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5D8E-DE59-4364-961A-4076B8829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11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20136-80B0-424C-A9A2-9CE3A24B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D00D8C-03DD-424E-8C0D-B68484F1B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0ED25A-FCC9-479A-BBBC-22C01D508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B6C0-8074-4685-8D25-44A9A8AD85F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A3CEB7-A0F9-4322-AAD7-5D008A333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902B30-7F50-4A18-9F09-E9F474AD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5D8E-DE59-4364-961A-4076B8829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3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94DF9-9C8F-4A2F-962A-DBE688DA5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745610-358E-4092-BABD-1429EA05D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39914B-F2B7-472F-8004-C28244668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BDD02C-F105-4FDF-9A11-55F81F2BF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B6C0-8074-4685-8D25-44A9A8AD85F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DD7E4E-5723-4584-9AEC-77FD39B47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541698-6403-4790-8314-F8C46D675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5D8E-DE59-4364-961A-4076B8829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43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158C19-41CB-480B-9EFB-A5B7E6627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0E284A-2C97-4171-866C-2564E9128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1B5A65-5922-45E9-A677-899F0222D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B254CF-7512-4703-BDFD-DC5495C94B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042749-D223-47A6-9629-D09F9D38B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F00824E-2BC0-4D66-B228-B5C4AEB74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B6C0-8074-4685-8D25-44A9A8AD85F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4342D9A-2B0F-4976-A7E1-DABD3212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E8C940-4862-483F-B086-794AE8250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5D8E-DE59-4364-961A-4076B8829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5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02D3C4-9B41-4A06-A864-24CB3ECF8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314FFA-829B-472F-AA46-16FDCCA9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B6C0-8074-4685-8D25-44A9A8AD85F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BBC8C5-8CD8-4217-9F4D-F52DB5FD2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2CD14-AF45-4D79-955C-6B93DBAEA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5D8E-DE59-4364-961A-4076B8829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80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3438DB-3243-41A6-AA84-7F26D246D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B6C0-8074-4685-8D25-44A9A8AD85F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E9CD4F8-C663-477A-954F-2B9564070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1C0392-9CC9-4A21-96D4-00CAF119A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5D8E-DE59-4364-961A-4076B8829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75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6632D-2E70-48FA-A171-7CC00BB9C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CD2CA2-4D30-4C25-BD62-CE70D535A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BA1C39-9C00-4BCB-9030-9DFEF3E12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244D01-6E5F-4B5A-AECD-3AED4F0CD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B6C0-8074-4685-8D25-44A9A8AD85F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F88597-899E-4E48-BDF0-72FB48101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86C4D9-8E9D-44D8-ACD0-66530CB2F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5D8E-DE59-4364-961A-4076B8829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80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3FB8A3-C07E-48C5-A826-2C01F1F0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C6D5DDD-86E4-4417-86EF-8DCE719DC5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C571D7-3A1C-4D47-B33B-6537F79C5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BA1AAA-A38C-4C0C-98B4-3A994647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B6C0-8074-4685-8D25-44A9A8AD85F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85455F-C0EF-4134-A757-3843FC8DD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D6620F-1A9C-4815-B676-F6F1198F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5D8E-DE59-4364-961A-4076B8829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21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EE0A5-D560-4272-B136-A70473662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D7055F-BA05-4D49-98D8-C2207F30A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AE051B-DD86-45F2-B51B-91C0EDFF2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EB6C0-8074-4685-8D25-44A9A8AD85F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0769D6-85FF-479B-9061-EB8A598432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514E3D-E72F-4A09-AD52-309EF86D5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F5D8E-DE59-4364-961A-4076B8829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2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64" y="0"/>
            <a:ext cx="1036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27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482DAD-E61C-122B-662F-4136CFB35C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" r="239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32F74E-2E4B-4671-8B5D-791340FAD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ru-RU" sz="3000" dirty="0"/>
              <a:t>Проектная деятельность с применением БПЛА.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673857-7E22-4146-B60F-5A08E0D4C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dirty="0"/>
              <a:t>Боженко Вадим Олегович </a:t>
            </a:r>
          </a:p>
          <a:p>
            <a:pPr algn="l"/>
            <a:r>
              <a:rPr lang="ru-RU" sz="2000" dirty="0"/>
              <a:t>Начальник детского технопарка </a:t>
            </a:r>
            <a:r>
              <a:rPr lang="ru-RU" sz="2000" dirty="0" err="1"/>
              <a:t>Кванториум</a:t>
            </a:r>
            <a:r>
              <a:rPr lang="ru-RU" sz="2000" dirty="0"/>
              <a:t> </a:t>
            </a:r>
            <a:r>
              <a:rPr lang="ru-RU" sz="2000" dirty="0" err="1"/>
              <a:t>Вавиловского</a:t>
            </a:r>
            <a:r>
              <a:rPr lang="ru-RU" sz="2000" dirty="0"/>
              <a:t> университета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885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8135EBA-B3A3-4F88-BCB1-D0C8E63F4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FD0B8-D42F-4556-A36E-333C0CF1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438" y="736270"/>
            <a:ext cx="4704501" cy="1174826"/>
          </a:xfrm>
        </p:spPr>
        <p:txBody>
          <a:bodyPr>
            <a:normAutofit/>
          </a:bodyPr>
          <a:lstStyle/>
          <a:p>
            <a:r>
              <a:rPr lang="ru-RU" sz="3900" dirty="0"/>
              <a:t>Что такое проектная деятельность?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7D1B1D-04C6-4151-9423-F5437649E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788307" y="831087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961C3C-6A20-45AC-B8D9-798A85503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8306" y="2078182"/>
            <a:ext cx="4839633" cy="4525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Проектная деятельность</a:t>
            </a:r>
            <a:r>
              <a:rPr lang="ru-RU" sz="2000" dirty="0"/>
              <a:t> – это вид образовательной </a:t>
            </a:r>
            <a:r>
              <a:rPr lang="ru-RU" sz="2000" b="1" dirty="0"/>
              <a:t>деятельности</a:t>
            </a:r>
            <a:r>
              <a:rPr lang="ru-RU" sz="2000" dirty="0"/>
              <a:t>, основной задачей которой является </a:t>
            </a:r>
            <a:r>
              <a:rPr lang="ru-RU" sz="2000" b="1" dirty="0"/>
              <a:t>проектный</a:t>
            </a:r>
            <a:r>
              <a:rPr lang="ru-RU" sz="2000" dirty="0"/>
              <a:t> способ достижения цели через решение конкретных задач, установленных в соответствии с целью проекта, в условиях ограниченности срока и ресурсов, которая завершается практическим результатом в виде проекта.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AC40C3-5A98-451F-A85F-041068D47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9" y="3382523"/>
            <a:ext cx="3109149" cy="23318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D9E2A80-5FF6-4F95-BA96-61EAE961E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78" y="831087"/>
            <a:ext cx="3091360" cy="231852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B86429D-2FCB-48A3-9BAA-3BBA644B6B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817" y="834379"/>
            <a:ext cx="3091360" cy="231852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8512E14-8854-436C-8B00-FB1019B14C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817" y="3382522"/>
            <a:ext cx="3088367" cy="231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79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41C5B02-1722-4346-864C-F53F70351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77" y="-682793"/>
            <a:ext cx="12251375" cy="81839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81CD866-52B5-4280-A92B-56BDFD1E9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48" y="0"/>
            <a:ext cx="6102351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EEF187-8434-4B76-BE40-006EEBB26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2351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3B533-2BD3-4856-997E-6EF2D0266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620" y="1748771"/>
            <a:ext cx="3498979" cy="3360458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/>
              <a:t>Изучение авионики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01925A-E829-41A9-8CFF-CF7D88E4F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4073" y="3889169"/>
            <a:ext cx="4676248" cy="3526971"/>
          </a:xfrm>
        </p:spPr>
        <p:txBody>
          <a:bodyPr anchor="ctr">
            <a:noAutofit/>
          </a:bodyPr>
          <a:lstStyle/>
          <a:p>
            <a:r>
              <a:rPr lang="ru-RU" sz="2000" dirty="0"/>
              <a:t>Практические занятия по сборке БВС</a:t>
            </a:r>
          </a:p>
          <a:p>
            <a:r>
              <a:rPr lang="ru-RU" sz="2000" dirty="0"/>
              <a:t>Изучение схемотехники (конструирование </a:t>
            </a:r>
            <a:r>
              <a:rPr lang="ru-RU" sz="2000" dirty="0" err="1"/>
              <a:t>мультироторных</a:t>
            </a:r>
            <a:r>
              <a:rPr lang="ru-RU" sz="2000" dirty="0"/>
              <a:t> БЛА, БВС самолетного типа и проч.)</a:t>
            </a:r>
          </a:p>
          <a:p>
            <a:r>
              <a:rPr lang="ru-RU" sz="2000" dirty="0"/>
              <a:t>Пайка</a:t>
            </a:r>
          </a:p>
          <a:p>
            <a:r>
              <a:rPr lang="ru-RU" sz="2000" dirty="0"/>
              <a:t>Расчет комплектующих</a:t>
            </a:r>
          </a:p>
          <a:p>
            <a:r>
              <a:rPr lang="ru-RU" sz="2000" dirty="0"/>
              <a:t>Прототипирование</a:t>
            </a:r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2CBE1B-EB40-4AD9-A7E9-A51941E7B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943" y="338481"/>
            <a:ext cx="5175002" cy="344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11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1" name="Rectangle 4120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23" name="Group 4122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24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25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26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27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28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29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30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31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32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33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34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35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36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37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38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39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40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41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42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89CF3-704B-4579-B6FB-00F8B3B06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982" y="265427"/>
            <a:ext cx="5109005" cy="1371511"/>
          </a:xfrm>
        </p:spPr>
        <p:txBody>
          <a:bodyPr>
            <a:normAutofit/>
          </a:bodyPr>
          <a:lstStyle/>
          <a:p>
            <a:pPr algn="r"/>
            <a:r>
              <a:rPr lang="ru-RU" sz="4000" dirty="0"/>
              <a:t>Сельское хозяйство</a:t>
            </a:r>
          </a:p>
        </p:txBody>
      </p:sp>
      <p:sp>
        <p:nvSpPr>
          <p:cNvPr id="4104" name="Content Placeholder 4103">
            <a:extLst>
              <a:ext uri="{FF2B5EF4-FFF2-40B4-BE49-F238E27FC236}">
                <a16:creationId xmlns:a16="http://schemas.microsoft.com/office/drawing/2014/main" id="{DB7B030C-DBE1-A926-1D4B-430124EB1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776" y="532771"/>
            <a:ext cx="5208544" cy="5808952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Изучение процесса оцифровки полей</a:t>
            </a:r>
          </a:p>
          <a:p>
            <a:r>
              <a:rPr lang="ru-RU" sz="2400" dirty="0"/>
              <a:t>Написание полетных заданий для автоматизированной аэрофотосъемки</a:t>
            </a:r>
          </a:p>
          <a:p>
            <a:r>
              <a:rPr lang="ru-RU" sz="2400" dirty="0"/>
              <a:t>Создание проектов с использованием машинного зрения </a:t>
            </a:r>
          </a:p>
          <a:p>
            <a:r>
              <a:rPr lang="ru-RU" sz="2400" dirty="0"/>
              <a:t>Проектирование систем автономного управления группой беспилотной наземной техники с использованием БВС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FF0487-E356-4E66-A31B-ADCD091C0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01" y="1246910"/>
            <a:ext cx="4864603" cy="24323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BD1BA2-0559-44C3-9A7F-8C3995A5A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55" y="3833773"/>
            <a:ext cx="4833258" cy="252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72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5130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33" name="Group 5132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5134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35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36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37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38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39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40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41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42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43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44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45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46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47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48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49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50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51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52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55181-267C-44BD-83D3-A78063919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50" y="960521"/>
            <a:ext cx="4993952" cy="1679601"/>
          </a:xfrm>
        </p:spPr>
        <p:txBody>
          <a:bodyPr>
            <a:noAutofit/>
          </a:bodyPr>
          <a:lstStyle/>
          <a:p>
            <a:r>
              <a:rPr lang="ru-RU" sz="2400" b="1" dirty="0"/>
              <a:t>По инициативе Министерства </a:t>
            </a:r>
            <a:br>
              <a:rPr lang="ru-RU" sz="2400" b="1" dirty="0"/>
            </a:br>
            <a:r>
              <a:rPr lang="ru-RU" sz="2400" b="1" dirty="0"/>
              <a:t>промышленности и торговли РФ </a:t>
            </a:r>
            <a:br>
              <a:rPr lang="ru-RU" sz="2400" b="1" dirty="0"/>
            </a:br>
            <a:r>
              <a:rPr lang="ru-RU" sz="2400" b="1" dirty="0"/>
              <a:t>организован Федеральный проект </a:t>
            </a:r>
            <a:br>
              <a:rPr lang="ru-RU" sz="2400" b="1" dirty="0"/>
            </a:br>
            <a:r>
              <a:rPr lang="ru-RU" sz="2400" b="1" dirty="0"/>
              <a:t>«Кадры для цифровой </a:t>
            </a:r>
            <a:br>
              <a:rPr lang="ru-RU" sz="2400" b="1" dirty="0"/>
            </a:br>
            <a:r>
              <a:rPr lang="ru-RU" sz="2400" b="1" dirty="0"/>
              <a:t>промышленности. </a:t>
            </a:r>
            <a:br>
              <a:rPr lang="ru-RU" sz="2400" b="1" dirty="0"/>
            </a:br>
            <a:r>
              <a:rPr lang="ru-RU" sz="2400" b="1" dirty="0"/>
              <a:t>Создание законченных проектно- </a:t>
            </a:r>
            <a:br>
              <a:rPr lang="ru-RU" sz="2400" b="1" dirty="0"/>
            </a:br>
            <a:r>
              <a:rPr lang="ru-RU" sz="2400" b="1" dirty="0"/>
              <a:t>конструкторских решений в режиме </a:t>
            </a:r>
            <a:br>
              <a:rPr lang="ru-RU" sz="2400" b="1" dirty="0"/>
            </a:br>
            <a:r>
              <a:rPr lang="ru-RU" sz="2400" b="1" dirty="0"/>
              <a:t>соревнований «</a:t>
            </a:r>
            <a:r>
              <a:rPr lang="ru-RU" sz="2400" b="1" dirty="0" err="1"/>
              <a:t>Кибердром</a:t>
            </a:r>
            <a:r>
              <a:rPr lang="ru-RU" sz="2400" b="1" dirty="0"/>
              <a:t>» </a:t>
            </a:r>
          </a:p>
        </p:txBody>
      </p:sp>
      <p:sp>
        <p:nvSpPr>
          <p:cNvPr id="5128" name="Content Placeholder 5127">
            <a:extLst>
              <a:ext uri="{FF2B5EF4-FFF2-40B4-BE49-F238E27FC236}">
                <a16:creationId xmlns:a16="http://schemas.microsoft.com/office/drawing/2014/main" id="{0513DEC4-D8B7-4AF6-C155-5E3CB0E8A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538" y="4041517"/>
            <a:ext cx="5989111" cy="1770300"/>
          </a:xfrm>
        </p:spPr>
        <p:txBody>
          <a:bodyPr anchor="ctr">
            <a:noAutofit/>
          </a:bodyPr>
          <a:lstStyle/>
          <a:p>
            <a:r>
              <a:rPr lang="ru-RU" sz="1800" dirty="0"/>
              <a:t>Саратовская Команда НПП «Алмаз» холдинга «</a:t>
            </a:r>
            <a:r>
              <a:rPr lang="ru-RU" sz="1800" dirty="0" err="1"/>
              <a:t>Росэлектроника</a:t>
            </a:r>
            <a:r>
              <a:rPr lang="ru-RU" sz="1800" dirty="0"/>
              <a:t>» стала победителем всероссийского конкурса «Кадры для цифровой промышленности» – «</a:t>
            </a:r>
            <a:r>
              <a:rPr lang="ru-RU" sz="1800" dirty="0" err="1"/>
              <a:t>Кибердром</a:t>
            </a:r>
            <a:r>
              <a:rPr lang="ru-RU" sz="1800" dirty="0"/>
              <a:t>». В ходе соревнования 40 команд со всей страны состязались в навыках программирования беспилотников для управления роем дронов с применением технологий нейросетей и искусственного интеллекта.</a:t>
            </a:r>
            <a:endParaRPr lang="en-US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CA3F1B-4544-412C-8A30-BE84D6494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250" y="612575"/>
            <a:ext cx="5744594" cy="30159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108083-3A78-4175-A49A-9793367A9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8" y="3273400"/>
            <a:ext cx="4303263" cy="295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15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64" y="0"/>
            <a:ext cx="1036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64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233</Words>
  <Application>Microsoft Office PowerPoint</Application>
  <PresentationFormat>Широкоэкранный</PresentationFormat>
  <Paragraphs>21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Проектная деятельность с применением БПЛА. </vt:lpstr>
      <vt:lpstr>Что такое проектная деятельность?</vt:lpstr>
      <vt:lpstr>Изучение авионики</vt:lpstr>
      <vt:lpstr>Сельское хозяйство</vt:lpstr>
      <vt:lpstr>По инициативе Министерства  промышленности и торговли РФ  организован Федеральный проект  «Кадры для цифровой  промышленности.  Создание законченных проектно-  конструкторских решений в режиме  соревнований «Кибердром»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Сборка беспилотников в Детских Технопарках и Кванториумах. Как стать технологическим предпринимателем</dc:title>
  <dc:creator>Кормин Тимофей Григорьевич</dc:creator>
  <cp:lastModifiedBy>Вадим Хруст</cp:lastModifiedBy>
  <cp:revision>17</cp:revision>
  <dcterms:created xsi:type="dcterms:W3CDTF">2023-02-01T08:30:07Z</dcterms:created>
  <dcterms:modified xsi:type="dcterms:W3CDTF">2023-02-07T16:33:57Z</dcterms:modified>
</cp:coreProperties>
</file>