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5143500" type="screen16x9"/>
  <p:notesSz cx="6858000" cy="9144000"/>
  <p:embeddedFontLst>
    <p:embeddedFont>
      <p:font typeface="Object Sans Heavy" panose="00000900000000000000" pitchFamily="50" charset="-52"/>
      <p:bold r:id="rId24"/>
      <p:boldItalic r:id="rId25"/>
    </p:embeddedFont>
    <p:embeddedFont>
      <p:font typeface="Source Sans Pro" panose="020B0604020202020204" charset="0"/>
      <p:regular r:id="rId26"/>
      <p:bold r:id="rId27"/>
      <p:italic r:id="rId28"/>
      <p:boldItalic r:id="rId29"/>
    </p:embeddedFont>
    <p:embeddedFont>
      <p:font typeface="Raleway" panose="020B0604020202020204" charset="-52"/>
      <p:regular r:id="rId30"/>
      <p:bold r:id="rId31"/>
      <p:italic r:id="rId32"/>
      <p:boldItalic r:id="rId33"/>
    </p:embeddedFont>
    <p:embeddedFont>
      <p:font typeface="Object Sans" panose="00000500000000000000" pitchFamily="50" charset="-5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42E9"/>
    <a:srgbClr val="E3E3E1"/>
    <a:srgbClr val="DFD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836" y="7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0ccb561f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10ccb561f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c3695176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0c3695176d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10ccb561f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10ccb561f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f807393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0f807393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c3695176d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0c3695176d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f807393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0f807393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0c3695176d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0c3695176d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10ccb561f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10ccb561f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0f807393f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0f807393f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0c3695176d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0c3695176d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0c3695176d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0c3695176d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0c3695176d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0c3695176d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c3695176d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0c3695176d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0f807393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0f807393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10ccb561f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10ccb561f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0f807393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0f807393f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0ccb561f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0ccb561f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f807393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f807393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c3695176d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0c3695176d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f807393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0f807393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21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>
                <a:solidFill>
                  <a:schemeClr val="bg2"/>
                </a:solidFill>
                <a:latin typeface="Object Sans Heavy" panose="00000900000000000000" pitchFamily="50" charset="-52"/>
              </a:rPr>
              <a:t>*когда услышал свой голос в записи*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934" y="1494753"/>
            <a:ext cx="1950889" cy="189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46" y="1398721"/>
            <a:ext cx="2090654" cy="20906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Монтаж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sp>
        <p:nvSpPr>
          <p:cNvPr id="7" name="Google Shape;96;p17"/>
          <p:cNvSpPr txBox="1">
            <a:spLocks/>
          </p:cNvSpPr>
          <p:nvPr/>
        </p:nvSpPr>
        <p:spPr>
          <a:xfrm>
            <a:off x="110130" y="820400"/>
            <a:ext cx="345857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звук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речь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смысл </a:t>
            </a:r>
          </a:p>
          <a:p>
            <a:pPr>
              <a:spcBef>
                <a:spcPts val="1200"/>
              </a:spcBef>
            </a:pPr>
            <a:r>
              <a:rPr lang="ru-RU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красивое</a:t>
            </a:r>
            <a:endParaRPr lang="ru-RU"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</p:txBody>
      </p:sp>
      <p:sp>
        <p:nvSpPr>
          <p:cNvPr id="10" name="Google Shape;96;p17"/>
          <p:cNvSpPr txBox="1">
            <a:spLocks/>
          </p:cNvSpPr>
          <p:nvPr/>
        </p:nvSpPr>
        <p:spPr>
          <a:xfrm>
            <a:off x="6570746" y="3393343"/>
            <a:ext cx="2090654" cy="6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14300" indent="0" algn="ctr">
              <a:spcBef>
                <a:spcPts val="1200"/>
              </a:spcBef>
              <a:buNone/>
            </a:pPr>
            <a:r>
              <a:rPr lang="en-US" sz="1600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Audacity</a:t>
            </a:r>
            <a:endParaRPr lang="ru-RU" sz="1600"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</p:txBody>
      </p:sp>
      <p:sp>
        <p:nvSpPr>
          <p:cNvPr id="11" name="Google Shape;96;p17"/>
          <p:cNvSpPr txBox="1">
            <a:spLocks/>
          </p:cNvSpPr>
          <p:nvPr/>
        </p:nvSpPr>
        <p:spPr>
          <a:xfrm>
            <a:off x="4159250" y="3406711"/>
            <a:ext cx="2034573" cy="6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14300" indent="0" algn="ctr">
              <a:spcBef>
                <a:spcPts val="1200"/>
              </a:spcBef>
              <a:buNone/>
            </a:pPr>
            <a:r>
              <a:rPr lang="en-US" sz="1600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Adobe Audition</a:t>
            </a:r>
            <a:endParaRPr lang="ru-RU" sz="1600"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 t="9878" b="9280"/>
          <a:stretch/>
        </p:blipFill>
        <p:spPr>
          <a:xfrm>
            <a:off x="12930" y="-1028862"/>
            <a:ext cx="4568595" cy="656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4">
            <a:alphaModFix/>
          </a:blip>
          <a:srcRect l="17872" r="1" b="18106"/>
          <a:stretch/>
        </p:blipFill>
        <p:spPr>
          <a:xfrm>
            <a:off x="4581525" y="97695"/>
            <a:ext cx="4562475" cy="5525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205740"/>
            <a:ext cx="456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*когда делаешь монтаж сам*</a:t>
            </a:r>
            <a:endParaRPr lang="ru-RU" sz="2000" spc="-70" dirty="0">
              <a:solidFill>
                <a:schemeClr val="bg1"/>
              </a:solidFill>
              <a:latin typeface="Object Sans Heavy" panose="00000900000000000000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5650" y="205740"/>
            <a:ext cx="456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*</a:t>
            </a:r>
            <a:r>
              <a:rPr lang="ru-RU" sz="2000" spc="-70" dirty="0">
                <a:solidFill>
                  <a:schemeClr val="bg2"/>
                </a:solidFill>
                <a:latin typeface="Object Sans Heavy" panose="00000900000000000000" pitchFamily="50" charset="-52"/>
              </a:rPr>
              <a:t>когда делегировал монтаж*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81525" y="-114300"/>
            <a:ext cx="4562475" cy="320040"/>
          </a:xfrm>
          <a:prstGeom prst="rect">
            <a:avLst/>
          </a:prstGeom>
          <a:solidFill>
            <a:srgbClr val="E3E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Куда и как выкладывать?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sp>
        <p:nvSpPr>
          <p:cNvPr id="10" name="Google Shape;96;p17"/>
          <p:cNvSpPr txBox="1">
            <a:spLocks/>
          </p:cNvSpPr>
          <p:nvPr/>
        </p:nvSpPr>
        <p:spPr>
          <a:xfrm>
            <a:off x="110129" y="820400"/>
            <a:ext cx="4621527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Хостинг подкаста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RSS-</a:t>
            </a: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фид</a:t>
            </a:r>
            <a:endParaRPr lang="ru-RU"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  <a:p>
            <a:pPr>
              <a:spcBef>
                <a:spcPts val="1200"/>
              </a:spcBef>
            </a:pP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Стриминговые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 платформы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62324" y="3327400"/>
            <a:ext cx="8721541" cy="1476438"/>
            <a:chOff x="262325" y="3370318"/>
            <a:chExt cx="8468018" cy="1433520"/>
          </a:xfrm>
        </p:grpSpPr>
        <p:pic>
          <p:nvPicPr>
            <p:cNvPr id="166" name="Google Shape;16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2325" y="3446287"/>
              <a:ext cx="1357551" cy="1357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676" y="3370318"/>
              <a:ext cx="7059667" cy="1433519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Выкладка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sp>
        <p:nvSpPr>
          <p:cNvPr id="5" name="Google Shape;96;p17"/>
          <p:cNvSpPr txBox="1">
            <a:spLocks/>
          </p:cNvSpPr>
          <p:nvPr/>
        </p:nvSpPr>
        <p:spPr>
          <a:xfrm>
            <a:off x="110129" y="820400"/>
            <a:ext cx="8398871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Название подкаста и описание подкаста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Трейлер или готовый первый выпуск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Название </a:t>
            </a:r>
            <a:r>
              <a:rPr lang="ru-RU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и 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описание трейлера/первого выпуска 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Обложка подкаста</a:t>
            </a:r>
          </a:p>
          <a:p>
            <a:pPr>
              <a:spcBef>
                <a:spcPts val="1200"/>
              </a:spcBef>
            </a:pPr>
            <a:r>
              <a:rPr lang="ru-RU" spc="-40" dirty="0" err="1" smtClean="0">
                <a:solidFill>
                  <a:schemeClr val="bg2"/>
                </a:solidFill>
                <a:latin typeface="Object Sans" panose="00000500000000000000" pitchFamily="50" charset="-52"/>
              </a:rPr>
              <a:t>Джинглс</a:t>
            </a:r>
            <a:endParaRPr lang="ru-RU"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</p:txBody>
      </p:sp>
      <p:sp>
        <p:nvSpPr>
          <p:cNvPr id="6" name="Google Shape;96;p17"/>
          <p:cNvSpPr txBox="1">
            <a:spLocks/>
          </p:cNvSpPr>
          <p:nvPr/>
        </p:nvSpPr>
        <p:spPr>
          <a:xfrm>
            <a:off x="110129" y="3015867"/>
            <a:ext cx="8398871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14300" indent="0">
              <a:spcBef>
                <a:spcPts val="1200"/>
              </a:spcBef>
              <a:buNone/>
            </a:pPr>
            <a:r>
              <a:rPr lang="ru-RU" sz="1600" b="1" spc="-40" dirty="0" smtClean="0">
                <a:solidFill>
                  <a:srgbClr val="6342E9"/>
                </a:solidFill>
                <a:latin typeface="Object Sans" panose="00000500000000000000" pitchFamily="50" charset="-52"/>
              </a:rPr>
              <a:t>! </a:t>
            </a:r>
            <a:r>
              <a:rPr lang="ru-RU" sz="1600" spc="-40" dirty="0" smtClean="0">
                <a:solidFill>
                  <a:srgbClr val="6342E9"/>
                </a:solidFill>
                <a:latin typeface="Object Sans" panose="00000500000000000000" pitchFamily="50" charset="-52"/>
              </a:rPr>
              <a:t>Название </a:t>
            </a:r>
            <a:r>
              <a:rPr lang="ru-RU" sz="1600" spc="-40" dirty="0">
                <a:solidFill>
                  <a:srgbClr val="6342E9"/>
                </a:solidFill>
                <a:latin typeface="Object Sans" panose="00000500000000000000" pitchFamily="50" charset="-52"/>
              </a:rPr>
              <a:t>проверить на уникальность </a:t>
            </a:r>
          </a:p>
          <a:p>
            <a:pPr marL="114300" indent="0">
              <a:spcBef>
                <a:spcPts val="1200"/>
              </a:spcBef>
              <a:buNone/>
            </a:pPr>
            <a:r>
              <a:rPr lang="ru-RU" sz="1600" b="1" spc="-40" dirty="0" smtClean="0">
                <a:solidFill>
                  <a:srgbClr val="6342E9"/>
                </a:solidFill>
                <a:latin typeface="Object Sans" panose="00000500000000000000" pitchFamily="50" charset="-52"/>
              </a:rPr>
              <a:t>! </a:t>
            </a:r>
            <a:r>
              <a:rPr lang="ru-RU" sz="1600" spc="-40" dirty="0" smtClean="0">
                <a:solidFill>
                  <a:srgbClr val="6342E9"/>
                </a:solidFill>
                <a:latin typeface="Object Sans" panose="00000500000000000000" pitchFamily="50" charset="-52"/>
              </a:rPr>
              <a:t>Важно</a:t>
            </a:r>
            <a:r>
              <a:rPr lang="ru-RU" sz="1600" spc="-40" dirty="0">
                <a:solidFill>
                  <a:srgbClr val="6342E9"/>
                </a:solidFill>
                <a:latin typeface="Object Sans" panose="00000500000000000000" pitchFamily="50" charset="-52"/>
              </a:rPr>
              <a:t>: Яндекс иногда запрашивает права на </a:t>
            </a:r>
            <a:r>
              <a:rPr lang="ru-RU" sz="1600" spc="-40" dirty="0" err="1">
                <a:solidFill>
                  <a:srgbClr val="6342E9"/>
                </a:solidFill>
                <a:latin typeface="Object Sans" panose="00000500000000000000" pitchFamily="50" charset="-52"/>
              </a:rPr>
              <a:t>джингл</a:t>
            </a:r>
            <a:r>
              <a:rPr lang="ru-RU" sz="1600" spc="-40" dirty="0">
                <a:solidFill>
                  <a:srgbClr val="6342E9"/>
                </a:solidFill>
                <a:latin typeface="Object Sans" panose="00000500000000000000" pitchFamily="50" charset="-52"/>
              </a:rPr>
              <a:t> + права на музыку (при </a:t>
            </a:r>
            <a:r>
              <a:rPr lang="ru-RU" sz="1600" spc="-40" dirty="0" err="1">
                <a:solidFill>
                  <a:srgbClr val="6342E9"/>
                </a:solidFill>
                <a:latin typeface="Object Sans" panose="00000500000000000000" pitchFamily="50" charset="-52"/>
              </a:rPr>
              <a:t>модерации</a:t>
            </a:r>
            <a:r>
              <a:rPr lang="ru-RU" sz="1600" spc="-40" dirty="0">
                <a:solidFill>
                  <a:srgbClr val="6342E9"/>
                </a:solidFill>
                <a:latin typeface="Object Sans" panose="00000500000000000000" pitchFamily="50" charset="-52"/>
              </a:rPr>
              <a:t>)</a:t>
            </a:r>
          </a:p>
          <a:p>
            <a:pPr marL="114300" indent="0">
              <a:spcBef>
                <a:spcPts val="1200"/>
              </a:spcBef>
              <a:buNone/>
            </a:pPr>
            <a:r>
              <a:rPr lang="ru-RU" sz="1600" b="1" spc="-40" dirty="0" smtClean="0">
                <a:solidFill>
                  <a:srgbClr val="6342E9"/>
                </a:solidFill>
                <a:latin typeface="Object Sans" panose="00000500000000000000" pitchFamily="50" charset="-52"/>
              </a:rPr>
              <a:t>! </a:t>
            </a:r>
            <a:r>
              <a:rPr lang="ru-RU" sz="1600" spc="-40" dirty="0" smtClean="0">
                <a:solidFill>
                  <a:srgbClr val="6342E9"/>
                </a:solidFill>
                <a:latin typeface="Object Sans" panose="00000500000000000000" pitchFamily="50" charset="-52"/>
              </a:rPr>
              <a:t>Формат </a:t>
            </a:r>
            <a:r>
              <a:rPr lang="ru-RU" sz="1600" spc="-40" dirty="0">
                <a:solidFill>
                  <a:srgbClr val="6342E9"/>
                </a:solidFill>
                <a:latin typeface="Object Sans" panose="00000500000000000000" pitchFamily="50" charset="-52"/>
              </a:rPr>
              <a:t>обложки от </a:t>
            </a:r>
            <a:r>
              <a:rPr lang="ru-RU" sz="1600" spc="-40" dirty="0" smtClean="0">
                <a:solidFill>
                  <a:srgbClr val="6342E9"/>
                </a:solidFill>
                <a:latin typeface="Object Sans" panose="00000500000000000000" pitchFamily="50" charset="-52"/>
              </a:rPr>
              <a:t>1400х1400 до 3000х3000 </a:t>
            </a:r>
            <a:r>
              <a:rPr lang="ru-RU" sz="1600" spc="-40" dirty="0">
                <a:solidFill>
                  <a:srgbClr val="6342E9"/>
                </a:solidFill>
                <a:latin typeface="Object Sans" panose="00000500000000000000" pitchFamily="50" charset="-52"/>
              </a:rPr>
              <a:t>пикселей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562007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4">
            <a:alphaModFix/>
          </a:blip>
          <a:srcRect t="8121" b="16189"/>
          <a:stretch/>
        </p:blipFill>
        <p:spPr>
          <a:xfrm>
            <a:off x="5445475" y="1028699"/>
            <a:ext cx="2950900" cy="35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>
                <a:solidFill>
                  <a:schemeClr val="bg2"/>
                </a:solidFill>
                <a:latin typeface="Object Sans Heavy" panose="00000900000000000000" pitchFamily="50" charset="-52"/>
              </a:rPr>
              <a:t>Взаимодействие с платформами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err="1" smtClean="0">
                <a:solidFill>
                  <a:schemeClr val="bg2"/>
                </a:solidFill>
                <a:latin typeface="Object Sans Heavy" panose="00000900000000000000" pitchFamily="50" charset="-52"/>
              </a:rPr>
              <a:t>Фичеринг</a:t>
            </a:r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 и продвижение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sp>
        <p:nvSpPr>
          <p:cNvPr id="5" name="Google Shape;96;p17"/>
          <p:cNvSpPr txBox="1">
            <a:spLocks/>
          </p:cNvSpPr>
          <p:nvPr/>
        </p:nvSpPr>
        <p:spPr>
          <a:xfrm>
            <a:off x="110129" y="820400"/>
            <a:ext cx="8398871" cy="36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14300" indent="0">
              <a:spcBef>
                <a:spcPts val="1200"/>
              </a:spcBef>
              <a:buNone/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Каждая платформа хочет продвигаться за счет подкастов. </a:t>
            </a:r>
          </a:p>
          <a:p>
            <a:pPr marL="114300" indent="0">
              <a:spcBef>
                <a:spcPts val="1200"/>
              </a:spcBef>
              <a:buNone/>
            </a:pP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Фичеринг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 может не сработать, и вы не получите обратной связи </a:t>
            </a:r>
            <a:r>
              <a:rPr lang="en-US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/>
            </a:r>
            <a:br>
              <a:rPr lang="en-US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</a:br>
            <a:r>
              <a:rPr lang="ru-RU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с причинами</a:t>
            </a:r>
            <a:r>
              <a:rPr lang="en-US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 </a:t>
            </a:r>
            <a:r>
              <a:rPr lang="en-US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— </a:t>
            </a:r>
            <a:r>
              <a:rPr lang="ru-RU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это 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нормально. </a:t>
            </a:r>
          </a:p>
          <a:p>
            <a:pPr marL="114300" indent="0">
              <a:spcBef>
                <a:spcPts val="1200"/>
              </a:spcBef>
              <a:buNone/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Развивайте ваш подкаст дальше, набирайте аудиторию другими путями, а потом попробуйте снова заполнить заявку. </a:t>
            </a:r>
          </a:p>
          <a:p>
            <a:pPr marL="114300" indent="0">
              <a:spcBef>
                <a:spcPts val="1200"/>
              </a:spcBef>
              <a:buNone/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Ваш подкаст должен быть везде.</a:t>
            </a:r>
          </a:p>
          <a:p>
            <a:pPr marL="114300" indent="0">
              <a:spcBef>
                <a:spcPts val="1200"/>
              </a:spcBef>
              <a:buNone/>
            </a:pPr>
            <a:r>
              <a:rPr lang="ru-RU" spc="-40" dirty="0">
                <a:solidFill>
                  <a:schemeClr val="bg2"/>
                </a:solidFill>
                <a:latin typeface="Object Sans Heavy" panose="00000900000000000000" pitchFamily="50" charset="-52"/>
              </a:rPr>
              <a:t>Работайте над качеством контента, и ваш подкаст заметят.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44" y="1034558"/>
            <a:ext cx="2603624" cy="3798626"/>
          </a:xfrm>
          <a:prstGeom prst="roundRect">
            <a:avLst>
              <a:gd name="adj" fmla="val 2619"/>
            </a:avLst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4">
            <a:alphaModFix/>
          </a:blip>
          <a:srcRect t="3529" b="2680"/>
          <a:stretch/>
        </p:blipFill>
        <p:spPr>
          <a:xfrm>
            <a:off x="3328713" y="1781387"/>
            <a:ext cx="2257426" cy="165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139" y="1767732"/>
            <a:ext cx="3004152" cy="16867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err="1" smtClean="0">
                <a:solidFill>
                  <a:schemeClr val="bg2"/>
                </a:solidFill>
                <a:latin typeface="Object Sans Heavy" panose="00000900000000000000" pitchFamily="50" charset="-52"/>
              </a:rPr>
              <a:t>Фичеринг</a:t>
            </a:r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 в цифрах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 rotWithShape="1">
          <a:blip r:embed="rId3">
            <a:alphaModFix/>
          </a:blip>
          <a:srcRect b="37331"/>
          <a:stretch/>
        </p:blipFill>
        <p:spPr>
          <a:xfrm>
            <a:off x="213360" y="2509386"/>
            <a:ext cx="2679274" cy="2772676"/>
          </a:xfrm>
          <a:prstGeom prst="roundRect">
            <a:avLst>
              <a:gd name="adj" fmla="val 3300"/>
            </a:avLst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4">
            <a:alphaModFix/>
          </a:blip>
          <a:srcRect b="6620"/>
          <a:stretch/>
        </p:blipFill>
        <p:spPr>
          <a:xfrm>
            <a:off x="3317796" y="2509386"/>
            <a:ext cx="2590474" cy="2816349"/>
          </a:xfrm>
          <a:prstGeom prst="roundRect">
            <a:avLst>
              <a:gd name="adj" fmla="val 2548"/>
            </a:avLst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 rotWithShape="1">
          <a:blip r:embed="rId5">
            <a:alphaModFix/>
          </a:blip>
          <a:srcRect b="21116"/>
          <a:stretch/>
        </p:blipFill>
        <p:spPr>
          <a:xfrm>
            <a:off x="6333432" y="2509385"/>
            <a:ext cx="2491375" cy="2816349"/>
          </a:xfrm>
          <a:prstGeom prst="roundRect">
            <a:avLst>
              <a:gd name="adj" fmla="val 3821"/>
            </a:avLst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>
                <a:solidFill>
                  <a:schemeClr val="bg2"/>
                </a:solidFill>
                <a:latin typeface="Object Sans Heavy" panose="00000900000000000000" pitchFamily="50" charset="-52"/>
              </a:rPr>
              <a:t>Почему подкаст – хорошая идея?</a:t>
            </a:r>
          </a:p>
        </p:txBody>
      </p:sp>
      <p:sp>
        <p:nvSpPr>
          <p:cNvPr id="8" name="Google Shape;96;p17"/>
          <p:cNvSpPr txBox="1">
            <a:spLocks/>
          </p:cNvSpPr>
          <p:nvPr/>
        </p:nvSpPr>
        <p:spPr>
          <a:xfrm>
            <a:off x="110129" y="820400"/>
            <a:ext cx="8398871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знания: получать и делиться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разделение интересов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разделение эмоций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18807"/>
            <a:ext cx="9144000" cy="576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616" y="0"/>
            <a:ext cx="622276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42E9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1"/>
          <a:stretch/>
        </p:blipFill>
        <p:spPr>
          <a:xfrm>
            <a:off x="3987800" y="0"/>
            <a:ext cx="5156200" cy="5143500"/>
          </a:xfrm>
          <a:prstGeom prst="rect">
            <a:avLst/>
          </a:prstGeom>
        </p:spPr>
      </p:pic>
      <p:sp>
        <p:nvSpPr>
          <p:cNvPr id="226" name="Google Shape;226;p35"/>
          <p:cNvSpPr txBox="1">
            <a:spLocks noGrp="1"/>
          </p:cNvSpPr>
          <p:nvPr>
            <p:ph type="title"/>
          </p:nvPr>
        </p:nvSpPr>
        <p:spPr>
          <a:xfrm>
            <a:off x="213360" y="1711960"/>
            <a:ext cx="8520600" cy="12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1. </a:t>
            </a: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Подписывайся </a:t>
            </a:r>
            <a:r>
              <a:rPr lang="ru" sz="2000" b="0" spc="-40" dirty="0">
                <a:solidFill>
                  <a:schemeClr val="bg1"/>
                </a:solidFill>
                <a:latin typeface="Object Sans" panose="00000500000000000000" pitchFamily="50" charset="-52"/>
              </a:rPr>
              <a:t>в </a:t>
            </a:r>
            <a: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IG</a:t>
            </a: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/>
            </a:r>
            <a:b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</a:br>
            <a: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/>
            </a:r>
            <a:b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</a:br>
            <a: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2. </a:t>
            </a: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Напиши </a:t>
            </a:r>
            <a:r>
              <a:rPr lang="ru" sz="2000" b="0" spc="-40" dirty="0">
                <a:solidFill>
                  <a:schemeClr val="bg1"/>
                </a:solidFill>
                <a:latin typeface="Object Sans" panose="00000500000000000000" pitchFamily="50" charset="-52"/>
              </a:rPr>
              <a:t>в </a:t>
            </a:r>
            <a:r>
              <a:rPr lang="ru-RU" sz="2000" b="0" spc="-40" dirty="0">
                <a:solidFill>
                  <a:schemeClr val="bg1"/>
                </a:solidFill>
                <a:latin typeface="Object Sans" panose="00000500000000000000" pitchFamily="50" charset="-52"/>
              </a:rPr>
              <a:t>Д</a:t>
            </a: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ирект </a:t>
            </a:r>
            <a:b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</a:b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слово </a:t>
            </a:r>
            <a:r>
              <a:rPr lang="ru-RU" sz="2000" b="0" spc="-4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«</a:t>
            </a:r>
            <a:r>
              <a:rPr lang="ru" sz="2000" b="0" spc="-4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Делать</a:t>
            </a:r>
            <a:r>
              <a:rPr lang="ru" sz="2000" b="0" spc="-4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»</a:t>
            </a: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 </a:t>
            </a:r>
            <a:b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</a:br>
            <a: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/>
            </a:r>
            <a:b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</a:br>
            <a:r>
              <a:rPr lang="en-US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3. </a:t>
            </a: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Получи </a:t>
            </a:r>
            <a:r>
              <a:rPr lang="ru" sz="2000" b="0" spc="-40" dirty="0">
                <a:solidFill>
                  <a:schemeClr val="bg1"/>
                </a:solidFill>
                <a:latin typeface="Object Sans" panose="00000500000000000000" pitchFamily="50" charset="-52"/>
              </a:rPr>
              <a:t>скидку 15% на </a:t>
            </a:r>
            <a:r>
              <a:rPr lang="ru" sz="2000" b="0" u="sng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первые </a:t>
            </a:r>
            <a:r>
              <a:rPr lang="en-US" sz="2000" b="0" u="sng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/>
            </a:r>
            <a:br>
              <a:rPr lang="en-US" sz="2000" b="0" u="sng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</a:br>
            <a:r>
              <a:rPr lang="ru" sz="2000" b="0" u="sng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2 </a:t>
            </a:r>
            <a:r>
              <a:rPr lang="ru" sz="2000" b="0" u="sng" spc="-40" dirty="0">
                <a:solidFill>
                  <a:schemeClr val="bg1"/>
                </a:solidFill>
                <a:latin typeface="Object Sans" panose="00000500000000000000" pitchFamily="50" charset="-52"/>
              </a:rPr>
              <a:t>записи</a:t>
            </a:r>
            <a:r>
              <a:rPr lang="ru" sz="2000" b="0" spc="-40" dirty="0">
                <a:solidFill>
                  <a:schemeClr val="bg1"/>
                </a:solidFill>
                <a:latin typeface="Object Sans" panose="00000500000000000000" pitchFamily="50" charset="-52"/>
              </a:rPr>
              <a:t> </a:t>
            </a:r>
            <a:r>
              <a:rPr lang="ru" sz="2000" b="0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и </a:t>
            </a:r>
            <a:r>
              <a:rPr lang="ru" sz="2000" b="0" u="sng" spc="-40" dirty="0" smtClean="0">
                <a:solidFill>
                  <a:schemeClr val="bg1"/>
                </a:solidFill>
                <a:latin typeface="Object Sans" panose="00000500000000000000" pitchFamily="50" charset="-52"/>
              </a:rPr>
              <a:t>консультацию</a:t>
            </a:r>
            <a:endParaRPr sz="2000" b="0" u="sng" spc="-40" dirty="0">
              <a:solidFill>
                <a:schemeClr val="bg1"/>
              </a:solidFill>
              <a:latin typeface="Object Sans" panose="000005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" y="205740"/>
            <a:ext cx="893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Хочу подкаст! </a:t>
            </a:r>
            <a:r>
              <a:rPr lang="en-US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/>
            </a:r>
            <a:br>
              <a:rPr lang="en-US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</a:br>
            <a:r>
              <a:rPr lang="ru-RU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С чего начать?</a:t>
            </a:r>
            <a:endParaRPr lang="ru-RU" sz="2800" spc="-70" dirty="0">
              <a:solidFill>
                <a:schemeClr val="bg1"/>
              </a:solidFill>
              <a:latin typeface="Object Sans Heavy" panose="00000900000000000000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r="53250" b="76543"/>
          <a:stretch/>
        </p:blipFill>
        <p:spPr>
          <a:xfrm>
            <a:off x="-36830" y="4429472"/>
            <a:ext cx="4274820" cy="487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" y="901014"/>
            <a:ext cx="6743700" cy="38055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3360" y="205740"/>
            <a:ext cx="458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Что же такое подкаст?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1919" y="-34736"/>
            <a:ext cx="9265920" cy="52024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3360" y="205740"/>
            <a:ext cx="8618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>
                <a:solidFill>
                  <a:schemeClr val="bg1"/>
                </a:solidFill>
                <a:latin typeface="Object Sans Heavy" panose="00000900000000000000" pitchFamily="50" charset="-52"/>
              </a:rPr>
              <a:t>Подкасты — это формат распространения </a:t>
            </a:r>
            <a:r>
              <a:rPr lang="ru-RU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/>
            </a:r>
            <a:br>
              <a:rPr lang="ru-RU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</a:br>
            <a:r>
              <a:rPr lang="ru-RU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и </a:t>
            </a:r>
            <a:r>
              <a:rPr lang="ru-RU" sz="2800" spc="-70" dirty="0">
                <a:solidFill>
                  <a:schemeClr val="bg1"/>
                </a:solidFill>
                <a:latin typeface="Object Sans Heavy" panose="00000900000000000000" pitchFamily="50" charset="-52"/>
              </a:rPr>
              <a:t>потребления аудио-контента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262530" y="1015085"/>
            <a:ext cx="8520600" cy="3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pc="-40" dirty="0">
                <a:solidFill>
                  <a:schemeClr val="bg2"/>
                </a:solidFill>
                <a:latin typeface="Object Sans Heavy" panose="00000900000000000000" pitchFamily="50" charset="-52"/>
              </a:rPr>
              <a:t>От радио:</a:t>
            </a:r>
            <a:endParaRPr spc="-4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шоу на конкретную, интересующую вас тематику</a:t>
            </a:r>
            <a:endParaRPr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подкаст можно сохранить, скачать, поставить на паузу, в любой момент вернуться, включить, когда этого хочется вам</a:t>
            </a:r>
            <a:endParaRPr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больше пространства для творчества</a:t>
            </a:r>
            <a:endParaRPr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удобная для вас платформа</a:t>
            </a:r>
            <a:endParaRPr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подкаст может запустить любой человек </a:t>
            </a:r>
            <a:r>
              <a:rPr lang="ru" spc="-40">
                <a:solidFill>
                  <a:schemeClr val="bg2"/>
                </a:solidFill>
                <a:latin typeface="Object Sans" panose="00000500000000000000" pitchFamily="50" charset="-52"/>
              </a:rPr>
              <a:t>без </a:t>
            </a:r>
            <a:r>
              <a:rPr lang="ru" spc="-40" smtClean="0">
                <a:solidFill>
                  <a:schemeClr val="bg2"/>
                </a:solidFill>
                <a:latin typeface="Object Sans" panose="00000500000000000000" pitchFamily="50" charset="-52"/>
              </a:rPr>
              <a:t>проф. </a:t>
            </a: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дикции</a:t>
            </a:r>
            <a:endParaRPr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pc="-40" dirty="0">
                <a:solidFill>
                  <a:schemeClr val="bg2"/>
                </a:solidFill>
                <a:latin typeface="Object Sans Heavy" panose="00000900000000000000" pitchFamily="50" charset="-52"/>
              </a:rPr>
              <a:t>От видео:</a:t>
            </a:r>
            <a:endParaRPr spc="-4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проще в производстве</a:t>
            </a:r>
            <a:endParaRPr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удобнее потреблении</a:t>
            </a:r>
            <a:endParaRPr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" y="205740"/>
            <a:ext cx="861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>
                <a:solidFill>
                  <a:schemeClr val="bg2"/>
                </a:solidFill>
                <a:latin typeface="Object Sans Heavy" panose="00000900000000000000" pitchFamily="50" charset="-52"/>
              </a:rPr>
              <a:t>Отличие подкастов от радио и видео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t="27462"/>
          <a:stretch/>
        </p:blipFill>
        <p:spPr>
          <a:xfrm>
            <a:off x="0" y="-1817552"/>
            <a:ext cx="9144000" cy="88439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>
                <a:solidFill>
                  <a:schemeClr val="bg1"/>
                </a:solidFill>
                <a:latin typeface="Object Sans Heavy" panose="00000900000000000000" pitchFamily="50" charset="-52"/>
              </a:rPr>
              <a:t>*да кому нужны эти подкасты у меня есть </a:t>
            </a:r>
            <a:r>
              <a:rPr lang="ru-RU" sz="2800" spc="-70" dirty="0" err="1">
                <a:solidFill>
                  <a:schemeClr val="bg1"/>
                </a:solidFill>
                <a:latin typeface="Object Sans Heavy" panose="00000900000000000000" pitchFamily="50" charset="-52"/>
              </a:rPr>
              <a:t>ютуб</a:t>
            </a:r>
            <a:r>
              <a:rPr lang="ru-RU" sz="2800" spc="-70" dirty="0">
                <a:solidFill>
                  <a:schemeClr val="bg1"/>
                </a:solidFill>
                <a:latin typeface="Object Sans Heavy" panose="00000900000000000000" pitchFamily="50" charset="-52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862" y="0"/>
            <a:ext cx="92928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1"/>
                </a:solidFill>
                <a:latin typeface="Object Sans Heavy" panose="00000900000000000000" pitchFamily="50" charset="-52"/>
              </a:rPr>
              <a:t>Этапы создания подкаста</a:t>
            </a:r>
            <a:endParaRPr lang="ru-RU" sz="2800" spc="-70" dirty="0">
              <a:solidFill>
                <a:schemeClr val="bg1"/>
              </a:solidFill>
              <a:latin typeface="Object Sans Heavy" panose="00000900000000000000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Концепция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sp>
        <p:nvSpPr>
          <p:cNvPr id="6" name="Google Shape;96;p17"/>
          <p:cNvSpPr txBox="1">
            <a:spLocks/>
          </p:cNvSpPr>
          <p:nvPr/>
        </p:nvSpPr>
        <p:spPr>
          <a:xfrm>
            <a:off x="110130" y="820400"/>
            <a:ext cx="8520600" cy="3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1200"/>
              </a:spcBef>
            </a:pPr>
            <a:r>
              <a:rPr lang="ru-RU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что 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я могу рассказать миру?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почему именно подкаст, а не блог/</a:t>
            </a: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рилсы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/</a:t>
            </a: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телеграм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-канал </a:t>
            </a: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тд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в каком формате?</a:t>
            </a:r>
          </a:p>
          <a:p>
            <a:pPr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какая основная идея и цель подкаста</a:t>
            </a:r>
            <a:r>
              <a:rPr lang="ru-RU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?</a:t>
            </a:r>
            <a:endParaRPr lang="ru-RU"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" y="20574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7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Типология подкастов</a:t>
            </a:r>
            <a:endParaRPr lang="ru-RU" sz="2800" spc="-70" dirty="0">
              <a:solidFill>
                <a:schemeClr val="bg2"/>
              </a:solidFill>
              <a:latin typeface="Object Sans Heavy" panose="00000900000000000000" pitchFamily="50" charset="-52"/>
            </a:endParaRPr>
          </a:p>
        </p:txBody>
      </p:sp>
      <p:sp>
        <p:nvSpPr>
          <p:cNvPr id="6" name="Google Shape;96;p17"/>
          <p:cNvSpPr txBox="1">
            <a:spLocks/>
          </p:cNvSpPr>
          <p:nvPr/>
        </p:nvSpPr>
        <p:spPr>
          <a:xfrm>
            <a:off x="262530" y="926185"/>
            <a:ext cx="4576170" cy="3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pc="-4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По </a:t>
            </a:r>
            <a:r>
              <a:rPr lang="ru-RU" spc="-40" dirty="0">
                <a:solidFill>
                  <a:schemeClr val="bg2"/>
                </a:solidFill>
                <a:latin typeface="Object Sans Heavy" panose="00000900000000000000" pitchFamily="50" charset="-52"/>
              </a:rPr>
              <a:t>формату повествования:</a:t>
            </a:r>
            <a:endParaRPr lang="ru-RU" spc="-40" dirty="0" smtClean="0">
              <a:solidFill>
                <a:schemeClr val="bg2"/>
              </a:solidFill>
              <a:latin typeface="Object Sans Heavy" panose="00000900000000000000" pitchFamily="50" charset="-52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подкаст-интервью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моно-подкаст или “дневник”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диалоговые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нарративные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ток-шоу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тру-</a:t>
            </a: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крайм</a:t>
            </a:r>
            <a:endParaRPr lang="ru-RU" spc="-40" dirty="0">
              <a:solidFill>
                <a:schemeClr val="bg2"/>
              </a:solidFill>
              <a:latin typeface="Object Sans" panose="00000500000000000000" pitchFamily="50" charset="-52"/>
            </a:endParaRPr>
          </a:p>
        </p:txBody>
      </p:sp>
      <p:sp>
        <p:nvSpPr>
          <p:cNvPr id="7" name="Google Shape;96;p17"/>
          <p:cNvSpPr txBox="1">
            <a:spLocks/>
          </p:cNvSpPr>
          <p:nvPr/>
        </p:nvSpPr>
        <p:spPr>
          <a:xfrm>
            <a:off x="4678680" y="1072193"/>
            <a:ext cx="4588870" cy="3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lnSpc>
                <a:spcPct val="100000"/>
              </a:lnSpc>
              <a:buFont typeface="Source Sans Pro"/>
              <a:buNone/>
            </a:pPr>
            <a:r>
              <a:rPr lang="ru-RU" spc="-4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По форме: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 smtClean="0">
                <a:solidFill>
                  <a:schemeClr val="bg2"/>
                </a:solidFill>
                <a:latin typeface="Object Sans" panose="00000500000000000000" pitchFamily="50" charset="-52"/>
              </a:rPr>
              <a:t>видео- 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и аудио-подкасты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эпизодические и серийные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pc="-40" dirty="0">
                <a:solidFill>
                  <a:schemeClr val="bg2"/>
                </a:solidFill>
                <a:latin typeface="Object Sans Heavy" panose="00000900000000000000" pitchFamily="50" charset="-52"/>
              </a:rPr>
              <a:t>По </a:t>
            </a:r>
            <a:r>
              <a:rPr lang="ru-RU" spc="-40" dirty="0" smtClean="0">
                <a:solidFill>
                  <a:schemeClr val="bg2"/>
                </a:solidFill>
                <a:latin typeface="Object Sans Heavy" panose="00000900000000000000" pitchFamily="50" charset="-52"/>
              </a:rPr>
              <a:t>автору: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 err="1">
                <a:solidFill>
                  <a:schemeClr val="bg2"/>
                </a:solidFill>
                <a:latin typeface="Object Sans" panose="00000500000000000000" pitchFamily="50" charset="-52"/>
              </a:rPr>
              <a:t>инди</a:t>
            </a: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-подкасты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профессиональные подкасты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студийные подкасты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pc="-40" dirty="0">
                <a:solidFill>
                  <a:schemeClr val="bg2"/>
                </a:solidFill>
                <a:latin typeface="Object Sans" panose="00000500000000000000" pitchFamily="50" charset="-52"/>
              </a:rPr>
              <a:t>брендовые подкасты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9" y="256278"/>
            <a:ext cx="422143" cy="422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285</Words>
  <Application>Microsoft Office PowerPoint</Application>
  <PresentationFormat>Экран (16:9)</PresentationFormat>
  <Paragraphs>72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Object Sans Heavy</vt:lpstr>
      <vt:lpstr>Arial</vt:lpstr>
      <vt:lpstr>Source Sans Pro</vt:lpstr>
      <vt:lpstr>Raleway</vt:lpstr>
      <vt:lpstr>Object Sans</vt:lpstr>
      <vt:lpstr>Plum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Подписывайся в IG  2. Напиши в Директ  слово «Делать»   3. Получи скидку 15% на первые  2 записи и консультацию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Мостовщиков Игорь Кириллович</cp:lastModifiedBy>
  <cp:revision>5</cp:revision>
  <dcterms:modified xsi:type="dcterms:W3CDTF">2023-02-25T08:00:40Z</dcterms:modified>
</cp:coreProperties>
</file>