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305" r:id="rId4"/>
    <p:sldId id="264" r:id="rId5"/>
    <p:sldId id="261" r:id="rId6"/>
    <p:sldId id="260" r:id="rId7"/>
    <p:sldId id="274" r:id="rId8"/>
    <p:sldId id="306" r:id="rId9"/>
    <p:sldId id="265" r:id="rId10"/>
    <p:sldId id="266" r:id="rId11"/>
    <p:sldId id="267" r:id="rId12"/>
    <p:sldId id="269" r:id="rId13"/>
    <p:sldId id="270" r:id="rId14"/>
    <p:sldId id="271" r:id="rId15"/>
    <p:sldId id="280" r:id="rId16"/>
    <p:sldId id="268" r:id="rId17"/>
    <p:sldId id="292" r:id="rId18"/>
    <p:sldId id="310" r:id="rId19"/>
    <p:sldId id="262" r:id="rId20"/>
    <p:sldId id="307" r:id="rId21"/>
    <p:sldId id="308" r:id="rId22"/>
    <p:sldId id="272" r:id="rId23"/>
    <p:sldId id="273" r:id="rId24"/>
    <p:sldId id="309" r:id="rId25"/>
    <p:sldId id="299" r:id="rId26"/>
    <p:sldId id="300" r:id="rId27"/>
    <p:sldId id="301" r:id="rId28"/>
    <p:sldId id="302" r:id="rId29"/>
    <p:sldId id="303" r:id="rId30"/>
    <p:sldId id="29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4" autoAdjust="0"/>
    <p:restoredTop sz="94660"/>
  </p:normalViewPr>
  <p:slideViewPr>
    <p:cSldViewPr snapToGrid="0">
      <p:cViewPr>
        <p:scale>
          <a:sx n="67" d="100"/>
          <a:sy n="67" d="100"/>
        </p:scale>
        <p:origin x="1732" y="10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.babkina\Desktop\&#1086;&#1073;&#1097;&#1080;&#1077;%20&#1076;&#1072;&#1085;&#1085;&#1099;&#1077;%20&#1087;&#1086;%20&#1088;&#1072;&#1079;&#1085;&#1099;&#1084;%20&#1075;&#1086;&#1088;&#1086;&#1076;&#1072;&#1084;\data_exps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.babkina\Desktop\&#1086;&#1073;&#1097;&#1080;&#1077;%20&#1076;&#1072;&#1085;&#1085;&#1099;&#1077;%20&#1087;&#1086;%20&#1088;&#1072;&#1079;&#1085;&#1099;&#1084;%20&#1075;&#1086;&#1088;&#1086;&#1076;&#1072;&#1084;\data_exps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Кооперация в дилемме заключенного, незнакомые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svo!$E$1</c:f>
              <c:strCache>
                <c:ptCount val="1"/>
                <c:pt idx="0">
                  <c:v>Незнакомая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svo!$C$2:$C$5</c:f>
              <c:strCache>
                <c:ptCount val="4"/>
                <c:pt idx="0">
                  <c:v>cooperative</c:v>
                </c:pt>
                <c:pt idx="1">
                  <c:v>individual</c:v>
                </c:pt>
                <c:pt idx="2">
                  <c:v>competitve</c:v>
                </c:pt>
                <c:pt idx="3">
                  <c:v>neutral</c:v>
                </c:pt>
              </c:strCache>
            </c:strRef>
          </c:cat>
          <c:val>
            <c:numRef>
              <c:f>svo!$E$2:$E$5</c:f>
              <c:numCache>
                <c:formatCode>0%</c:formatCode>
                <c:ptCount val="4"/>
                <c:pt idx="0">
                  <c:v>0.32304216867469882</c:v>
                </c:pt>
                <c:pt idx="1">
                  <c:v>0.22621657167908812</c:v>
                </c:pt>
                <c:pt idx="2">
                  <c:v>0.26587301587301587</c:v>
                </c:pt>
                <c:pt idx="3">
                  <c:v>0.26344505066250973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0-404B-B9B8-013FF3A41B83}"/>
            </c:ext>
          </c:extLst>
        </c:ser>
        <c:ser>
          <c:idx val="1"/>
          <c:order val="1"/>
          <c:tx>
            <c:strRef>
              <c:f>svo!$F$1</c:f>
              <c:strCache>
                <c:ptCount val="1"/>
                <c:pt idx="0">
                  <c:v>Социальная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svo!$C$2:$C$5</c:f>
              <c:strCache>
                <c:ptCount val="4"/>
                <c:pt idx="0">
                  <c:v>cooperative</c:v>
                </c:pt>
                <c:pt idx="1">
                  <c:v>individual</c:v>
                </c:pt>
                <c:pt idx="2">
                  <c:v>competitve</c:v>
                </c:pt>
                <c:pt idx="3">
                  <c:v>neutral</c:v>
                </c:pt>
              </c:strCache>
            </c:strRef>
          </c:cat>
          <c:val>
            <c:numRef>
              <c:f>svo!$F$2:$F$5</c:f>
              <c:numCache>
                <c:formatCode>0%</c:formatCode>
                <c:ptCount val="4"/>
                <c:pt idx="0">
                  <c:v>0.54721862871927551</c:v>
                </c:pt>
                <c:pt idx="1">
                  <c:v>0.40176991150442476</c:v>
                </c:pt>
                <c:pt idx="2">
                  <c:v>0.29898989898989897</c:v>
                </c:pt>
                <c:pt idx="3">
                  <c:v>0.39758064516129032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F0-404B-B9B8-013FF3A41B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57862656"/>
        <c:axId val="185785286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svo!$C$2</c15:sqref>
                        </c15:formulaRef>
                      </c:ext>
                    </c:extLst>
                    <c:strCache>
                      <c:ptCount val="1"/>
                      <c:pt idx="0">
                        <c:v>cooperative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svo!$C$2:$C$5</c15:sqref>
                        </c15:formulaRef>
                      </c:ext>
                    </c:extLst>
                    <c:strCache>
                      <c:ptCount val="4"/>
                      <c:pt idx="0">
                        <c:v>cooperative</c:v>
                      </c:pt>
                      <c:pt idx="1">
                        <c:v>individual</c:v>
                      </c:pt>
                      <c:pt idx="2">
                        <c:v>competitve</c:v>
                      </c:pt>
                      <c:pt idx="3">
                        <c:v>neutral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svo!$C$3:$C$5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7F0-404B-B9B8-013FF3A41B83}"/>
                  </c:ext>
                </c:extLst>
              </c15:ser>
            </c15:filteredBarSeries>
          </c:ext>
        </c:extLst>
      </c:barChart>
      <c:catAx>
        <c:axId val="18578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852864"/>
        <c:crosses val="autoZero"/>
        <c:auto val="1"/>
        <c:lblAlgn val="ctr"/>
        <c:lblOffset val="100"/>
        <c:noMultiLvlLbl val="0"/>
      </c:catAx>
      <c:valAx>
        <c:axId val="185785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8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Кооперация в дилемме заключенного, друзья</a:t>
            </a:r>
          </a:p>
        </c:rich>
      </c:tx>
      <c:layout>
        <c:manualLayout>
          <c:xMode val="edge"/>
          <c:yMode val="edge"/>
          <c:x val="0.18502080989876266"/>
          <c:y val="3.396980066732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svo!$E$6</c:f>
              <c:strCache>
                <c:ptCount val="1"/>
                <c:pt idx="0">
                  <c:v>Незнакомая группа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svo!$C$7:$C$10</c:f>
              <c:strCache>
                <c:ptCount val="4"/>
                <c:pt idx="0">
                  <c:v>cooperative</c:v>
                </c:pt>
                <c:pt idx="1">
                  <c:v>individual</c:v>
                </c:pt>
                <c:pt idx="2">
                  <c:v>competitve</c:v>
                </c:pt>
                <c:pt idx="3">
                  <c:v>neutral</c:v>
                </c:pt>
              </c:strCache>
            </c:strRef>
          </c:cat>
          <c:val>
            <c:numRef>
              <c:f>svo!$E$7:$E$10</c:f>
              <c:numCache>
                <c:formatCode>0%</c:formatCode>
                <c:ptCount val="4"/>
                <c:pt idx="0">
                  <c:v>0.37532133676092544</c:v>
                </c:pt>
                <c:pt idx="1">
                  <c:v>0.23076923076923078</c:v>
                </c:pt>
                <c:pt idx="2">
                  <c:v>0.17073170731707318</c:v>
                </c:pt>
                <c:pt idx="3">
                  <c:v>0.34552845528455284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2-4F8B-AE68-1980C45A519B}"/>
            </c:ext>
          </c:extLst>
        </c:ser>
        <c:ser>
          <c:idx val="1"/>
          <c:order val="1"/>
          <c:tx>
            <c:strRef>
              <c:f>svo!$F$6</c:f>
              <c:strCache>
                <c:ptCount val="1"/>
                <c:pt idx="0">
                  <c:v>Социальная группа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svo!$C$7:$C$10</c:f>
              <c:strCache>
                <c:ptCount val="4"/>
                <c:pt idx="0">
                  <c:v>cooperative</c:v>
                </c:pt>
                <c:pt idx="1">
                  <c:v>individual</c:v>
                </c:pt>
                <c:pt idx="2">
                  <c:v>competitve</c:v>
                </c:pt>
                <c:pt idx="3">
                  <c:v>neutral</c:v>
                </c:pt>
              </c:strCache>
            </c:strRef>
          </c:cat>
          <c:val>
            <c:numRef>
              <c:f>svo!$F$7:$F$10</c:f>
              <c:numCache>
                <c:formatCode>0%</c:formatCode>
                <c:ptCount val="4"/>
                <c:pt idx="0">
                  <c:v>0.78612716763005785</c:v>
                </c:pt>
                <c:pt idx="1">
                  <c:v>0.78987341772151898</c:v>
                </c:pt>
                <c:pt idx="2">
                  <c:v>0.74545454545454548</c:v>
                </c:pt>
                <c:pt idx="3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2-4F8B-AE68-1980C45A5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57857760"/>
        <c:axId val="18578555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svo!$C$7</c15:sqref>
                        </c15:formulaRef>
                      </c:ext>
                    </c:extLst>
                    <c:strCache>
                      <c:ptCount val="1"/>
                      <c:pt idx="0">
                        <c:v>cooperative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svo!$C$7:$C$10</c15:sqref>
                        </c15:formulaRef>
                      </c:ext>
                    </c:extLst>
                    <c:strCache>
                      <c:ptCount val="4"/>
                      <c:pt idx="0">
                        <c:v>cooperative</c:v>
                      </c:pt>
                      <c:pt idx="1">
                        <c:v>individual</c:v>
                      </c:pt>
                      <c:pt idx="2">
                        <c:v>competitve</c:v>
                      </c:pt>
                      <c:pt idx="3">
                        <c:v>neutral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svo!$C$8:$C$10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EE2-4F8B-AE68-1980C45A519B}"/>
                  </c:ext>
                </c:extLst>
              </c15:ser>
            </c15:filteredBarSeries>
          </c:ext>
        </c:extLst>
      </c:barChart>
      <c:catAx>
        <c:axId val="18578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855584"/>
        <c:crosses val="autoZero"/>
        <c:auto val="1"/>
        <c:lblAlgn val="ctr"/>
        <c:lblOffset val="100"/>
        <c:noMultiLvlLbl val="0"/>
      </c:catAx>
      <c:valAx>
        <c:axId val="18578555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85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643A1-1D8F-493A-B60C-20073DE4F2A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73EAB7-D988-49C7-9C44-61A3A2348A80}">
      <dgm:prSet phldrT="[Text]"/>
      <dgm:spPr>
        <a:solidFill>
          <a:srgbClr val="7586C6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Игры в группе из 12 человек</a:t>
          </a:r>
        </a:p>
      </dgm:t>
    </dgm:pt>
    <dgm:pt modelId="{A4C437C7-837A-4944-B392-B25FE4FC7153}" type="parTrans" cxnId="{61776388-C18E-41E6-BE84-7F841D73A793}">
      <dgm:prSet/>
      <dgm:spPr/>
      <dgm:t>
        <a:bodyPr/>
        <a:lstStyle/>
        <a:p>
          <a:endParaRPr lang="ru-RU"/>
        </a:p>
      </dgm:t>
    </dgm:pt>
    <dgm:pt modelId="{24D30848-2A24-4D2D-88D7-6B30AB001F60}" type="sibTrans" cxnId="{61776388-C18E-41E6-BE84-7F841D73A793}">
      <dgm:prSet/>
      <dgm:spPr/>
      <dgm:t>
        <a:bodyPr/>
        <a:lstStyle/>
        <a:p>
          <a:endParaRPr lang="ru-RU"/>
        </a:p>
      </dgm:t>
    </dgm:pt>
    <dgm:pt modelId="{2A579FC1-116D-46BD-803B-59F8A453F377}">
      <dgm:prSet phldrT="[Text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Социализация – деление на 2 группы</a:t>
          </a:r>
        </a:p>
      </dgm:t>
    </dgm:pt>
    <dgm:pt modelId="{E5A902B1-18FF-4804-B2F3-3E010CDF7472}" type="parTrans" cxnId="{8E4CAF1A-66D1-4E6A-B5A4-902BB734149F}">
      <dgm:prSet/>
      <dgm:spPr/>
      <dgm:t>
        <a:bodyPr/>
        <a:lstStyle/>
        <a:p>
          <a:endParaRPr lang="ru-RU"/>
        </a:p>
      </dgm:t>
    </dgm:pt>
    <dgm:pt modelId="{2047EAF4-B58C-4FB7-B37B-853B98C9E4B0}" type="sibTrans" cxnId="{8E4CAF1A-66D1-4E6A-B5A4-902BB734149F}">
      <dgm:prSet/>
      <dgm:spPr/>
      <dgm:t>
        <a:bodyPr/>
        <a:lstStyle/>
        <a:p>
          <a:endParaRPr lang="ru-RU"/>
        </a:p>
      </dgm:t>
    </dgm:pt>
    <dgm:pt modelId="{4C76BEDB-CAAE-4329-A080-625C34B8C72D}">
      <dgm:prSet phldrT="[Text]"/>
      <dgm:spPr>
        <a:solidFill>
          <a:srgbClr val="7FB300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Игры в новых группах</a:t>
          </a:r>
        </a:p>
      </dgm:t>
    </dgm:pt>
    <dgm:pt modelId="{3F811B74-959F-426D-94DD-680BB5752CE8}" type="parTrans" cxnId="{7884C978-C970-4357-80CD-5353C1EF119E}">
      <dgm:prSet/>
      <dgm:spPr/>
      <dgm:t>
        <a:bodyPr/>
        <a:lstStyle/>
        <a:p>
          <a:endParaRPr lang="ru-RU"/>
        </a:p>
      </dgm:t>
    </dgm:pt>
    <dgm:pt modelId="{E70F099B-6E2E-4F8C-93C6-FC6DE2FDF2E5}" type="sibTrans" cxnId="{7884C978-C970-4357-80CD-5353C1EF119E}">
      <dgm:prSet/>
      <dgm:spPr/>
      <dgm:t>
        <a:bodyPr/>
        <a:lstStyle/>
        <a:p>
          <a:endParaRPr lang="ru-RU"/>
        </a:p>
      </dgm:t>
    </dgm:pt>
    <dgm:pt modelId="{23F2DE81-3FAB-4050-AB25-6FA6395BE3F8}" type="pres">
      <dgm:prSet presAssocID="{44A643A1-1D8F-493A-B60C-20073DE4F2A2}" presName="rootnode" presStyleCnt="0">
        <dgm:presLayoutVars>
          <dgm:chMax/>
          <dgm:chPref/>
          <dgm:dir/>
          <dgm:animLvl val="lvl"/>
        </dgm:presLayoutVars>
      </dgm:prSet>
      <dgm:spPr/>
    </dgm:pt>
    <dgm:pt modelId="{26EE5A67-1B8D-4775-9CB7-19E2CBFA8446}" type="pres">
      <dgm:prSet presAssocID="{2273EAB7-D988-49C7-9C44-61A3A2348A80}" presName="composite" presStyleCnt="0"/>
      <dgm:spPr/>
    </dgm:pt>
    <dgm:pt modelId="{9C4ABC24-17D9-46C4-A2CF-40617C9D169E}" type="pres">
      <dgm:prSet presAssocID="{2273EAB7-D988-49C7-9C44-61A3A2348A80}" presName="bentUpArrow1" presStyleLbl="alignImgPlace1" presStyleIdx="0" presStyleCnt="2"/>
      <dgm:spPr/>
    </dgm:pt>
    <dgm:pt modelId="{F0A1B548-25AD-4CFA-BD63-D2C9FF0AC629}" type="pres">
      <dgm:prSet presAssocID="{2273EAB7-D988-49C7-9C44-61A3A2348A8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082DCED-779E-49C4-9BD2-0BB8DA694EF4}" type="pres">
      <dgm:prSet presAssocID="{2273EAB7-D988-49C7-9C44-61A3A2348A8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3C9925D-9A11-4435-8E18-38C008BAB5B9}" type="pres">
      <dgm:prSet presAssocID="{24D30848-2A24-4D2D-88D7-6B30AB001F60}" presName="sibTrans" presStyleCnt="0"/>
      <dgm:spPr/>
    </dgm:pt>
    <dgm:pt modelId="{C05389E2-7D36-4010-99B3-5CDFF6722D36}" type="pres">
      <dgm:prSet presAssocID="{2A579FC1-116D-46BD-803B-59F8A453F377}" presName="composite" presStyleCnt="0"/>
      <dgm:spPr/>
    </dgm:pt>
    <dgm:pt modelId="{A23FEB9B-801B-49AA-87DB-FAE09025C70E}" type="pres">
      <dgm:prSet presAssocID="{2A579FC1-116D-46BD-803B-59F8A453F377}" presName="bentUpArrow1" presStyleLbl="alignImgPlace1" presStyleIdx="1" presStyleCnt="2"/>
      <dgm:spPr/>
    </dgm:pt>
    <dgm:pt modelId="{BCFE31ED-F38A-480F-89D2-9D3EB40342EB}" type="pres">
      <dgm:prSet presAssocID="{2A579FC1-116D-46BD-803B-59F8A453F37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AA12AC5-6B93-43E0-A499-875CB853472A}" type="pres">
      <dgm:prSet presAssocID="{2A579FC1-116D-46BD-803B-59F8A453F37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A71B845-B9FB-4E02-AC8D-0AD213DEDE81}" type="pres">
      <dgm:prSet presAssocID="{2047EAF4-B58C-4FB7-B37B-853B98C9E4B0}" presName="sibTrans" presStyleCnt="0"/>
      <dgm:spPr/>
    </dgm:pt>
    <dgm:pt modelId="{2CAB29B2-B81A-49B8-82E4-1C36581D3BC1}" type="pres">
      <dgm:prSet presAssocID="{4C76BEDB-CAAE-4329-A080-625C34B8C72D}" presName="composite" presStyleCnt="0"/>
      <dgm:spPr/>
    </dgm:pt>
    <dgm:pt modelId="{84C9E32C-ABCF-4FE2-8919-178AD234B830}" type="pres">
      <dgm:prSet presAssocID="{4C76BEDB-CAAE-4329-A080-625C34B8C72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E4CAF1A-66D1-4E6A-B5A4-902BB734149F}" srcId="{44A643A1-1D8F-493A-B60C-20073DE4F2A2}" destId="{2A579FC1-116D-46BD-803B-59F8A453F377}" srcOrd="1" destOrd="0" parTransId="{E5A902B1-18FF-4804-B2F3-3E010CDF7472}" sibTransId="{2047EAF4-B58C-4FB7-B37B-853B98C9E4B0}"/>
    <dgm:cxn modelId="{91A55927-6818-DE48-A60B-D619DD510D27}" type="presOf" srcId="{44A643A1-1D8F-493A-B60C-20073DE4F2A2}" destId="{23F2DE81-3FAB-4050-AB25-6FA6395BE3F8}" srcOrd="0" destOrd="0" presId="urn:microsoft.com/office/officeart/2005/8/layout/StepDownProcess"/>
    <dgm:cxn modelId="{91C4C72B-5464-544D-9169-D9AD10690018}" type="presOf" srcId="{2A579FC1-116D-46BD-803B-59F8A453F377}" destId="{BCFE31ED-F38A-480F-89D2-9D3EB40342EB}" srcOrd="0" destOrd="0" presId="urn:microsoft.com/office/officeart/2005/8/layout/StepDownProcess"/>
    <dgm:cxn modelId="{6D667F6D-ED16-5145-932C-CA1C3F5D33E6}" type="presOf" srcId="{4C76BEDB-CAAE-4329-A080-625C34B8C72D}" destId="{84C9E32C-ABCF-4FE2-8919-178AD234B830}" srcOrd="0" destOrd="0" presId="urn:microsoft.com/office/officeart/2005/8/layout/StepDownProcess"/>
    <dgm:cxn modelId="{5B8B1D4F-2563-734C-88C2-F942CC70E16B}" type="presOf" srcId="{2273EAB7-D988-49C7-9C44-61A3A2348A80}" destId="{F0A1B548-25AD-4CFA-BD63-D2C9FF0AC629}" srcOrd="0" destOrd="0" presId="urn:microsoft.com/office/officeart/2005/8/layout/StepDownProcess"/>
    <dgm:cxn modelId="{7884C978-C970-4357-80CD-5353C1EF119E}" srcId="{44A643A1-1D8F-493A-B60C-20073DE4F2A2}" destId="{4C76BEDB-CAAE-4329-A080-625C34B8C72D}" srcOrd="2" destOrd="0" parTransId="{3F811B74-959F-426D-94DD-680BB5752CE8}" sibTransId="{E70F099B-6E2E-4F8C-93C6-FC6DE2FDF2E5}"/>
    <dgm:cxn modelId="{61776388-C18E-41E6-BE84-7F841D73A793}" srcId="{44A643A1-1D8F-493A-B60C-20073DE4F2A2}" destId="{2273EAB7-D988-49C7-9C44-61A3A2348A80}" srcOrd="0" destOrd="0" parTransId="{A4C437C7-837A-4944-B392-B25FE4FC7153}" sibTransId="{24D30848-2A24-4D2D-88D7-6B30AB001F60}"/>
    <dgm:cxn modelId="{36FA415D-CA4C-7F48-86AA-EEC0EBF27D22}" type="presParOf" srcId="{23F2DE81-3FAB-4050-AB25-6FA6395BE3F8}" destId="{26EE5A67-1B8D-4775-9CB7-19E2CBFA8446}" srcOrd="0" destOrd="0" presId="urn:microsoft.com/office/officeart/2005/8/layout/StepDownProcess"/>
    <dgm:cxn modelId="{4918C37B-2513-5445-908C-8913AC681725}" type="presParOf" srcId="{26EE5A67-1B8D-4775-9CB7-19E2CBFA8446}" destId="{9C4ABC24-17D9-46C4-A2CF-40617C9D169E}" srcOrd="0" destOrd="0" presId="urn:microsoft.com/office/officeart/2005/8/layout/StepDownProcess"/>
    <dgm:cxn modelId="{C47578A8-27C8-064D-B0BD-5DFB553BE58A}" type="presParOf" srcId="{26EE5A67-1B8D-4775-9CB7-19E2CBFA8446}" destId="{F0A1B548-25AD-4CFA-BD63-D2C9FF0AC629}" srcOrd="1" destOrd="0" presId="urn:microsoft.com/office/officeart/2005/8/layout/StepDownProcess"/>
    <dgm:cxn modelId="{1C347CD8-F06F-384D-86BE-1AE19E96EF67}" type="presParOf" srcId="{26EE5A67-1B8D-4775-9CB7-19E2CBFA8446}" destId="{1082DCED-779E-49C4-9BD2-0BB8DA694EF4}" srcOrd="2" destOrd="0" presId="urn:microsoft.com/office/officeart/2005/8/layout/StepDownProcess"/>
    <dgm:cxn modelId="{3541A06E-3AB0-4945-9E2E-0313CB88A8FE}" type="presParOf" srcId="{23F2DE81-3FAB-4050-AB25-6FA6395BE3F8}" destId="{C3C9925D-9A11-4435-8E18-38C008BAB5B9}" srcOrd="1" destOrd="0" presId="urn:microsoft.com/office/officeart/2005/8/layout/StepDownProcess"/>
    <dgm:cxn modelId="{DFA35D30-9EDC-724F-8D1A-E31A5370EACF}" type="presParOf" srcId="{23F2DE81-3FAB-4050-AB25-6FA6395BE3F8}" destId="{C05389E2-7D36-4010-99B3-5CDFF6722D36}" srcOrd="2" destOrd="0" presId="urn:microsoft.com/office/officeart/2005/8/layout/StepDownProcess"/>
    <dgm:cxn modelId="{31DE4932-AE67-FC46-92B1-B418C3252466}" type="presParOf" srcId="{C05389E2-7D36-4010-99B3-5CDFF6722D36}" destId="{A23FEB9B-801B-49AA-87DB-FAE09025C70E}" srcOrd="0" destOrd="0" presId="urn:microsoft.com/office/officeart/2005/8/layout/StepDownProcess"/>
    <dgm:cxn modelId="{6C3D4662-C06F-7F41-AC13-FF560694ACF4}" type="presParOf" srcId="{C05389E2-7D36-4010-99B3-5CDFF6722D36}" destId="{BCFE31ED-F38A-480F-89D2-9D3EB40342EB}" srcOrd="1" destOrd="0" presId="urn:microsoft.com/office/officeart/2005/8/layout/StepDownProcess"/>
    <dgm:cxn modelId="{E6E0EA76-2A12-FC4A-B6E1-8E21C9E1A601}" type="presParOf" srcId="{C05389E2-7D36-4010-99B3-5CDFF6722D36}" destId="{6AA12AC5-6B93-43E0-A499-875CB853472A}" srcOrd="2" destOrd="0" presId="urn:microsoft.com/office/officeart/2005/8/layout/StepDownProcess"/>
    <dgm:cxn modelId="{4EF8FAE7-26AB-0F43-8512-EDACF4883749}" type="presParOf" srcId="{23F2DE81-3FAB-4050-AB25-6FA6395BE3F8}" destId="{1A71B845-B9FB-4E02-AC8D-0AD213DEDE81}" srcOrd="3" destOrd="0" presId="urn:microsoft.com/office/officeart/2005/8/layout/StepDownProcess"/>
    <dgm:cxn modelId="{47E68B7C-E9A8-9147-9E08-3259D05651F4}" type="presParOf" srcId="{23F2DE81-3FAB-4050-AB25-6FA6395BE3F8}" destId="{2CAB29B2-B81A-49B8-82E4-1C36581D3BC1}" srcOrd="4" destOrd="0" presId="urn:microsoft.com/office/officeart/2005/8/layout/StepDownProcess"/>
    <dgm:cxn modelId="{1945DFF2-03EF-4540-914B-0A815399A164}" type="presParOf" srcId="{2CAB29B2-B81A-49B8-82E4-1C36581D3BC1}" destId="{84C9E32C-ABCF-4FE2-8919-178AD234B8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ABC24-17D9-46C4-A2CF-40617C9D169E}">
      <dsp:nvSpPr>
        <dsp:cNvPr id="0" name=""/>
        <dsp:cNvSpPr/>
      </dsp:nvSpPr>
      <dsp:spPr>
        <a:xfrm rot="5400000">
          <a:off x="2688196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1B548-25AD-4CFA-BD63-D2C9FF0AC629}">
      <dsp:nvSpPr>
        <dsp:cNvPr id="0" name=""/>
        <dsp:cNvSpPr/>
      </dsp:nvSpPr>
      <dsp:spPr>
        <a:xfrm>
          <a:off x="2317234" y="31045"/>
          <a:ext cx="2357070" cy="1649872"/>
        </a:xfrm>
        <a:prstGeom prst="roundRect">
          <a:avLst>
            <a:gd name="adj" fmla="val 16670"/>
          </a:avLst>
        </a:prstGeom>
        <a:solidFill>
          <a:srgbClr val="7586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Игры в группе из 12 человек</a:t>
          </a:r>
        </a:p>
      </dsp:txBody>
      <dsp:txXfrm>
        <a:off x="2397789" y="111600"/>
        <a:ext cx="2195960" cy="1488762"/>
      </dsp:txXfrm>
    </dsp:sp>
    <dsp:sp modelId="{1082DCED-779E-49C4-9BD2-0BB8DA694EF4}">
      <dsp:nvSpPr>
        <dsp:cNvPr id="0" name=""/>
        <dsp:cNvSpPr/>
      </dsp:nvSpPr>
      <dsp:spPr>
        <a:xfrm>
          <a:off x="4674305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FEB9B-801B-49AA-87DB-FAE09025C70E}">
      <dsp:nvSpPr>
        <dsp:cNvPr id="0" name=""/>
        <dsp:cNvSpPr/>
      </dsp:nvSpPr>
      <dsp:spPr>
        <a:xfrm rot="5400000">
          <a:off x="4642458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676041"/>
            <a:satOff val="697"/>
            <a:lumOff val="9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E31ED-F38A-480F-89D2-9D3EB40342EB}">
      <dsp:nvSpPr>
        <dsp:cNvPr id="0" name=""/>
        <dsp:cNvSpPr/>
      </dsp:nvSpPr>
      <dsp:spPr>
        <a:xfrm>
          <a:off x="4271496" y="1884397"/>
          <a:ext cx="2357070" cy="1649872"/>
        </a:xfrm>
        <a:prstGeom prst="roundRect">
          <a:avLst>
            <a:gd name="adj" fmla="val 16670"/>
          </a:avLst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Социализация – деление на 2 группы</a:t>
          </a:r>
        </a:p>
      </dsp:txBody>
      <dsp:txXfrm>
        <a:off x="4352051" y="1964952"/>
        <a:ext cx="2195960" cy="1488762"/>
      </dsp:txXfrm>
    </dsp:sp>
    <dsp:sp modelId="{6AA12AC5-6B93-43E0-A499-875CB853472A}">
      <dsp:nvSpPr>
        <dsp:cNvPr id="0" name=""/>
        <dsp:cNvSpPr/>
      </dsp:nvSpPr>
      <dsp:spPr>
        <a:xfrm>
          <a:off x="6628567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9E32C-ABCF-4FE2-8919-178AD234B830}">
      <dsp:nvSpPr>
        <dsp:cNvPr id="0" name=""/>
        <dsp:cNvSpPr/>
      </dsp:nvSpPr>
      <dsp:spPr>
        <a:xfrm>
          <a:off x="6225758" y="3737748"/>
          <a:ext cx="2357070" cy="1649872"/>
        </a:xfrm>
        <a:prstGeom prst="roundRect">
          <a:avLst>
            <a:gd name="adj" fmla="val 16670"/>
          </a:avLst>
        </a:prstGeom>
        <a:solidFill>
          <a:srgbClr val="7FB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Игры в новых группах</a:t>
          </a:r>
        </a:p>
      </dsp:txBody>
      <dsp:txXfrm>
        <a:off x="6306313" y="3818303"/>
        <a:ext cx="2195960" cy="14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36FF71-765F-7E4B-A109-953F7FDB8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14" y="667073"/>
            <a:ext cx="9164776" cy="3466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452" y="4174414"/>
            <a:ext cx="11222255" cy="99749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Поведенческие и социальные факторы в современных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подходах к решению дилеммы коллективного взаимодействия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DE8B4-F441-F448-913C-C2167F33E292}"/>
              </a:ext>
            </a:extLst>
          </p:cNvPr>
          <p:cNvSpPr/>
          <p:nvPr/>
        </p:nvSpPr>
        <p:spPr>
          <a:xfrm>
            <a:off x="621452" y="202566"/>
            <a:ext cx="1078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657"/>
                </a:solidFill>
                <a:latin typeface="PT Sans" panose="020B0503020203020204" pitchFamily="34" charset="77"/>
              </a:rPr>
              <a:t>СВФУ, Якутск,  2022</a:t>
            </a:r>
            <a:endParaRPr lang="ru-RU" b="1" i="0" dirty="0">
              <a:solidFill>
                <a:srgbClr val="002657"/>
              </a:solidFill>
              <a:effectLst/>
              <a:latin typeface="PT Sans" panose="020B05030202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531302-E6A0-C34B-97AD-177754AB179E}"/>
              </a:ext>
            </a:extLst>
          </p:cNvPr>
          <p:cNvSpPr/>
          <p:nvPr/>
        </p:nvSpPr>
        <p:spPr>
          <a:xfrm>
            <a:off x="938412" y="5213835"/>
            <a:ext cx="1078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657"/>
                </a:solidFill>
                <a:latin typeface="PT Sans" panose="020B0503020203020204" pitchFamily="34" charset="77"/>
              </a:rPr>
              <a:t>Мягков Михаил Георгиевич</a:t>
            </a:r>
            <a:endParaRPr lang="ru-RU" sz="3200" b="1" i="0" dirty="0">
              <a:solidFill>
                <a:srgbClr val="002657"/>
              </a:solidFill>
              <a:effectLst/>
              <a:latin typeface="PT Sans" panose="020B0503020203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0C317A-9666-7A48-B313-BBCF0E8798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04" t="20742" r="19723" b="59670"/>
          <a:stretch/>
        </p:blipFill>
        <p:spPr>
          <a:xfrm>
            <a:off x="1210449" y="5719086"/>
            <a:ext cx="2167234" cy="11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Нобелевские Лауреаты, первопроходцы экспериментальных методов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Вернон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Смит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 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Даниэль Канеман: теория проспектов (совместно с А. Тверски)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63" y="3508707"/>
            <a:ext cx="2606871" cy="2762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1" y="3308803"/>
            <a:ext cx="4167123" cy="29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619ACD"/>
                </a:solidFill>
              </a:rPr>
              <a:t>Вернон</a:t>
            </a:r>
            <a:r>
              <a:rPr lang="ru-RU" dirty="0">
                <a:solidFill>
                  <a:srgbClr val="619ACD"/>
                </a:solidFill>
              </a:rPr>
              <a:t> Смит, Двойной аукцион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084704"/>
            <a:ext cx="10753725" cy="45966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r>
              <a:rPr lang="en-US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/>
              <a:t> </a:t>
            </a:r>
            <a:r>
              <a:rPr lang="ru-RU" sz="2600" dirty="0"/>
              <a:t>симметричные кривые спроса и предложения</a:t>
            </a:r>
            <a:r>
              <a:rPr lang="en-US" sz="2600" dirty="0"/>
              <a:t> </a:t>
            </a:r>
            <a:endParaRPr lang="ru-RU" sz="2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en-US" dirty="0"/>
              <a:t>“</a:t>
            </a:r>
            <a:r>
              <a:rPr lang="ru-RU" dirty="0"/>
              <a:t>Я все еще оправляюсь от шока после получения результатов эксперимента. Исход невероятно соответствовал теории конкурентоспособной цены... Но нельзя верить такому результату. Это должно быть случайность, поэтому я проведу еще один эксперимент с другими участниками и с другими кривыми спроса и предложения.</a:t>
            </a:r>
            <a:r>
              <a:rPr lang="en-US" dirty="0"/>
              <a:t>” (Smith 1991)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13"/>
          <a:stretch/>
        </p:blipFill>
        <p:spPr>
          <a:xfrm>
            <a:off x="3930589" y="2536902"/>
            <a:ext cx="4226043" cy="28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Принципы экспериментальных методов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2800" dirty="0"/>
              <a:t>Контроль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	Индуцированные ценности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		Рандомизация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			Причинно-следственная связь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				Стимулы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					</a:t>
            </a:r>
            <a:r>
              <a:rPr lang="ru-RU" sz="2800" dirty="0" err="1"/>
              <a:t>Валидность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						Нет обману</a:t>
            </a:r>
            <a:r>
              <a:rPr lang="en-US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5573" y="2743200"/>
            <a:ext cx="706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45573" y="3264218"/>
            <a:ext cx="1610591" cy="3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45573" y="3788700"/>
            <a:ext cx="2524991" cy="13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45573" y="4312345"/>
            <a:ext cx="3460172" cy="6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45573" y="4843494"/>
            <a:ext cx="4353791" cy="24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45573" y="5390228"/>
            <a:ext cx="5299363" cy="3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5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Виды экспериментов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markets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– экспериментальные рынки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Auctions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/>
              <a:t>- аукционы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markets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– финансовые рынки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goods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– игры общественного блага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theory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– теория игр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Bargaining</a:t>
            </a:r>
            <a:r>
              <a:rPr lang="ru-RU" sz="2800" dirty="0"/>
              <a:t> - торги</a:t>
            </a:r>
            <a:endParaRPr lang="en-US" sz="2800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90" y="4046790"/>
            <a:ext cx="870937" cy="87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37" y="2001673"/>
            <a:ext cx="865748" cy="865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10" y="5888445"/>
            <a:ext cx="828889" cy="71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1001"/>
          <a:stretch/>
        </p:blipFill>
        <p:spPr>
          <a:xfrm>
            <a:off x="10579140" y="5071943"/>
            <a:ext cx="840687" cy="659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560" y="909015"/>
            <a:ext cx="949845" cy="933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92" y="3021637"/>
            <a:ext cx="870937" cy="8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Эксперименты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Игры, моделирующие реальные ситуации</a:t>
            </a:r>
          </a:p>
          <a:p>
            <a:pPr marL="514350" indent="-51435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sz="3200" dirty="0"/>
              <a:t> За реальные деньги </a:t>
            </a:r>
          </a:p>
          <a:p>
            <a:pPr marL="514350" indent="-51435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sz="3200" dirty="0"/>
              <a:t> На компьютерах (как правило)</a:t>
            </a:r>
          </a:p>
          <a:p>
            <a:pPr marL="514350" indent="-51435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sz="3200" dirty="0"/>
              <a:t> По формализованным правилам, которые установлены экспериментатором</a:t>
            </a:r>
          </a:p>
          <a:p>
            <a:pPr marL="514350" indent="-51435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sz="3200" dirty="0"/>
              <a:t> С участниками или роботами в реальном времени</a:t>
            </a:r>
          </a:p>
          <a:p>
            <a:pPr marL="0" indent="0" algn="ctr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35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Принятие решений и Социальность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157731"/>
            <a:ext cx="10753725" cy="3766185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marL="6858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Дизайн и эволюция новых и эффективных методов коллективного действия, использующих «человеческую социальность» в качестве природного катализатора</a:t>
            </a:r>
          </a:p>
          <a:p>
            <a:pPr marL="68580" indent="0" algn="ctr">
              <a:buNone/>
            </a:pPr>
            <a:endParaRPr lang="ru-RU" dirty="0"/>
          </a:p>
          <a:p>
            <a:pPr marL="68580" indent="0" algn="ctr">
              <a:buNone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Стимулы: </a:t>
            </a:r>
          </a:p>
          <a:p>
            <a:pPr marL="52578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Дилемма заключенного </a:t>
            </a:r>
          </a:p>
          <a:p>
            <a:pPr marL="52578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Ультимативный дележ </a:t>
            </a:r>
          </a:p>
          <a:p>
            <a:pPr marL="52578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Игра на доверие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2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31" y="499533"/>
            <a:ext cx="10593268" cy="1658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19ACD"/>
                </a:solidFill>
              </a:rPr>
              <a:t>Игры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31" y="2675008"/>
            <a:ext cx="3377128" cy="1065383"/>
          </a:xfrm>
        </p:spPr>
        <p:txBody>
          <a:bodyPr>
            <a:normAutofit lnSpcReduction="10000"/>
          </a:bodyPr>
          <a:lstStyle/>
          <a:p>
            <a:pPr marL="68580" lvl="1" indent="0">
              <a:lnSpc>
                <a:spcPct val="120000"/>
              </a:lnSpc>
              <a:spcBef>
                <a:spcPts val="1000"/>
              </a:spcBef>
              <a:buClr>
                <a:srgbClr val="6D6E71"/>
              </a:buClr>
              <a:buSzPct val="95000"/>
              <a:buNone/>
            </a:pPr>
            <a:r>
              <a:rPr lang="ru-RU" sz="2800" dirty="0">
                <a:solidFill>
                  <a:schemeClr val="tx1"/>
                </a:solidFill>
              </a:rPr>
              <a:t>Дилемма заключенного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87023"/>
              </p:ext>
            </p:extLst>
          </p:nvPr>
        </p:nvGraphicFramePr>
        <p:xfrm>
          <a:off x="800749" y="3897472"/>
          <a:ext cx="3434598" cy="19495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4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08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5, 5</a:t>
                      </a:r>
                      <a:endParaRPr lang="ru-RU" sz="3200" b="1" i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0, 10</a:t>
                      </a:r>
                      <a:endParaRPr lang="ru-RU" sz="3200" b="1" i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8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10, 0</a:t>
                      </a:r>
                      <a:endParaRPr lang="ru-RU" sz="3200" b="1" i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1, 1</a:t>
                      </a:r>
                      <a:endParaRPr lang="ru-RU" sz="3200" b="1" i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85" y="82773"/>
            <a:ext cx="1607916" cy="16079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32241" y="1191947"/>
            <a:ext cx="34839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1" indent="0" algn="ctr">
              <a:lnSpc>
                <a:spcPct val="120000"/>
              </a:lnSpc>
              <a:spcBef>
                <a:spcPts val="1000"/>
              </a:spcBef>
              <a:buClr>
                <a:srgbClr val="6D6E71"/>
              </a:buClr>
              <a:buSzPct val="95000"/>
              <a:buFont typeface="Arial" panose="020B0604020202020204" pitchFamily="34" charset="0"/>
              <a:buNone/>
            </a:pPr>
            <a:r>
              <a:rPr lang="ru-RU" sz="2800" dirty="0"/>
              <a:t>Ультимативный дележ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93934" y="1825625"/>
            <a:ext cx="34598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1" indent="0" algn="ctr">
              <a:lnSpc>
                <a:spcPct val="120000"/>
              </a:lnSpc>
              <a:spcBef>
                <a:spcPts val="1000"/>
              </a:spcBef>
              <a:buClr>
                <a:srgbClr val="6D6E71"/>
              </a:buClr>
              <a:buSzPct val="95000"/>
              <a:buFont typeface="Arial" panose="020B0604020202020204" pitchFamily="34" charset="0"/>
              <a:buNone/>
            </a:pPr>
            <a:r>
              <a:rPr lang="ru-RU" sz="2800" dirty="0"/>
              <a:t>Игра на доверие</a:t>
            </a:r>
            <a:endParaRPr lang="en-US" sz="2800" dirty="0"/>
          </a:p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3" y="3007971"/>
            <a:ext cx="1076325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09" y="3007971"/>
            <a:ext cx="1076325" cy="1143000"/>
          </a:xfrm>
          <a:prstGeom prst="rect">
            <a:avLst/>
          </a:prstGeom>
        </p:spPr>
      </p:pic>
      <p:sp>
        <p:nvSpPr>
          <p:cNvPr id="20" name="Circular Arrow 19"/>
          <p:cNvSpPr/>
          <p:nvPr/>
        </p:nvSpPr>
        <p:spPr>
          <a:xfrm>
            <a:off x="5280949" y="2792968"/>
            <a:ext cx="1851950" cy="1562582"/>
          </a:xfrm>
          <a:prstGeom prst="circularArrow">
            <a:avLst>
              <a:gd name="adj1" fmla="val 0"/>
              <a:gd name="adj2" fmla="val 1142319"/>
              <a:gd name="adj3" fmla="val 9030612"/>
              <a:gd name="adj4" fmla="val 10800000"/>
              <a:gd name="adj5" fmla="val 12500"/>
            </a:avLst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67" y="3820128"/>
            <a:ext cx="107632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5" y="3820128"/>
            <a:ext cx="1076325" cy="1143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7786" y="4170884"/>
            <a:ext cx="9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Игрок </a:t>
            </a:r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75483" y="4174159"/>
            <a:ext cx="9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Игрок </a:t>
            </a:r>
            <a:r>
              <a:rPr lang="en-US" b="1" dirty="0"/>
              <a:t>2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335348" y="4899170"/>
            <a:ext cx="9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Игрок </a:t>
            </a:r>
            <a:r>
              <a:rPr lang="en-US" b="1" dirty="0"/>
              <a:t>2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954340" y="4899170"/>
            <a:ext cx="9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Игрок </a:t>
            </a:r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28" name="Circular Arrow 27"/>
          <p:cNvSpPr/>
          <p:nvPr/>
        </p:nvSpPr>
        <p:spPr>
          <a:xfrm>
            <a:off x="8699158" y="3610337"/>
            <a:ext cx="1851950" cy="1562582"/>
          </a:xfrm>
          <a:prstGeom prst="circularArrow">
            <a:avLst>
              <a:gd name="adj1" fmla="val 0"/>
              <a:gd name="adj2" fmla="val 1142319"/>
              <a:gd name="adj3" fmla="val 9030612"/>
              <a:gd name="adj4" fmla="val 10800000"/>
              <a:gd name="adj5" fmla="val 12500"/>
            </a:avLst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Right Triangle 28"/>
          <p:cNvSpPr/>
          <p:nvPr/>
        </p:nvSpPr>
        <p:spPr>
          <a:xfrm rot="10219045">
            <a:off x="6553230" y="3255749"/>
            <a:ext cx="376960" cy="325204"/>
          </a:xfrm>
          <a:prstGeom prst="rtTriangle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ight Triangle 29"/>
          <p:cNvSpPr/>
          <p:nvPr/>
        </p:nvSpPr>
        <p:spPr>
          <a:xfrm rot="10219045">
            <a:off x="9957840" y="4000961"/>
            <a:ext cx="376960" cy="325204"/>
          </a:xfrm>
          <a:prstGeom prst="rtTriangle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918262" y="3038423"/>
            <a:ext cx="759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Шаг </a:t>
            </a:r>
            <a:r>
              <a:rPr lang="en-US" sz="1600" b="1" dirty="0">
                <a:solidFill>
                  <a:schemeClr val="accent1"/>
                </a:solidFill>
              </a:rPr>
              <a:t>1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1462" y="3812417"/>
            <a:ext cx="759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Шаг </a:t>
            </a:r>
            <a:r>
              <a:rPr lang="en-US" sz="1600" b="1" dirty="0">
                <a:solidFill>
                  <a:schemeClr val="accent1"/>
                </a:solidFill>
              </a:rPr>
              <a:t>2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35" name="Decagon 34"/>
          <p:cNvSpPr/>
          <p:nvPr/>
        </p:nvSpPr>
        <p:spPr>
          <a:xfrm>
            <a:off x="4773668" y="2384385"/>
            <a:ext cx="535238" cy="623586"/>
          </a:xfrm>
          <a:prstGeom prst="decagon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Decagon 35"/>
          <p:cNvSpPr/>
          <p:nvPr/>
        </p:nvSpPr>
        <p:spPr>
          <a:xfrm>
            <a:off x="8157303" y="3214890"/>
            <a:ext cx="535238" cy="623586"/>
          </a:xfrm>
          <a:prstGeom prst="decagon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Decagon 36"/>
          <p:cNvSpPr/>
          <p:nvPr/>
        </p:nvSpPr>
        <p:spPr>
          <a:xfrm>
            <a:off x="10548018" y="3226364"/>
            <a:ext cx="535238" cy="623586"/>
          </a:xfrm>
          <a:prstGeom prst="decagon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3x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9662" y="2558661"/>
            <a:ext cx="159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>
                <a:sym typeface="Symbol" panose="05050102010706020507" pitchFamily="18" charset="2"/>
              </a:rPr>
              <a:t>[0,10]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173996" y="3448639"/>
            <a:ext cx="159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>
                <a:sym typeface="Symbol" panose="05050102010706020507" pitchFamily="18" charset="2"/>
              </a:rPr>
              <a:t>[0,10]</a:t>
            </a:r>
            <a:endParaRPr lang="ru-RU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844899" y="4200531"/>
            <a:ext cx="392079" cy="59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256778" y="4200531"/>
            <a:ext cx="427061" cy="59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36217" y="4795319"/>
            <a:ext cx="108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Принять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450589" y="4761077"/>
            <a:ext cx="127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Отказать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43440" y="5454694"/>
            <a:ext cx="224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(10-x+y, 3x-y)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53181" y="5020065"/>
            <a:ext cx="97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(0, 0)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22821" y="5075400"/>
            <a:ext cx="168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>
                <a:sym typeface="Symbol" panose="05050102010706020507" pitchFamily="18" charset="2"/>
              </a:rPr>
              <a:t>[0,3x]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932751" y="5029820"/>
            <a:ext cx="140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(10-x, x)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Curved Down Arrow 60"/>
          <p:cNvSpPr/>
          <p:nvPr/>
        </p:nvSpPr>
        <p:spPr>
          <a:xfrm rot="20644936">
            <a:off x="9463637" y="2509712"/>
            <a:ext cx="1368000" cy="828000"/>
          </a:xfrm>
          <a:prstGeom prst="curvedDownArrow">
            <a:avLst/>
          </a:prstGeom>
          <a:solidFill>
            <a:srgbClr val="CFD5EA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44305" y="3897472"/>
            <a:ext cx="759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Шаг </a:t>
            </a:r>
            <a:r>
              <a:rPr lang="en-US" sz="1600" b="1" dirty="0">
                <a:solidFill>
                  <a:schemeClr val="accent1"/>
                </a:solidFill>
              </a:rPr>
              <a:t>1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94281" y="4598669"/>
            <a:ext cx="759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Шаг </a:t>
            </a:r>
            <a:r>
              <a:rPr lang="en-US" sz="1600" b="1" dirty="0">
                <a:solidFill>
                  <a:schemeClr val="accent1"/>
                </a:solidFill>
              </a:rPr>
              <a:t>2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002-D3EC-450D-BF00-BDDFEA2586D8}" type="slidenum">
              <a:rPr lang="ru-RU" sz="2800" smtClean="0"/>
              <a:t>16</a:t>
            </a:fld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74099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Социальность - Естественный Механизм Предоставления Общественных Благ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261640"/>
            <a:ext cx="10753725" cy="3766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Социальность: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дополнительная компонента функции полезности, отражающая ценность содействия успеху группы (часть социальной идентификации) и создающаяся через манипуляции социального контекста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Результаты:</a:t>
            </a:r>
          </a:p>
          <a:p>
            <a:pPr marL="0" indent="0">
              <a:buNone/>
            </a:pPr>
            <a:r>
              <a:rPr lang="ru-RU" dirty="0"/>
              <a:t>Небольшое «социальное время» влечет: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толерантность к </a:t>
            </a:r>
            <a:r>
              <a:rPr lang="ru-RU" dirty="0" err="1"/>
              <a:t>некооперативности</a:t>
            </a:r>
            <a:r>
              <a:rPr lang="en-US" dirty="0"/>
              <a:t>,</a:t>
            </a:r>
            <a:r>
              <a:rPr lang="ru-RU" dirty="0"/>
              <a:t> только в Дилемме Заключенного </a:t>
            </a:r>
            <a:r>
              <a:rPr lang="en-US" dirty="0"/>
              <a:t>(</a:t>
            </a:r>
            <a:r>
              <a:rPr lang="ru-RU" dirty="0"/>
              <a:t>но не в Ультимативном Дележе)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увеличение ценности содействия успеху группы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устойчивое равновесие в кооперативных и справедливых стратегиях</a:t>
            </a:r>
            <a:endParaRPr lang="en-US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57224" y="6318835"/>
            <a:ext cx="3218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Berkman</a:t>
            </a:r>
            <a:r>
              <a:rPr lang="en-US" dirty="0"/>
              <a:t> et al., 2015) PLOS ONE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27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1" y="95090"/>
            <a:ext cx="10772775" cy="1658198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619ACD"/>
                </a:solidFill>
              </a:rPr>
              <a:t>Диаграмма эксперимента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-862446" y="1083348"/>
          <a:ext cx="109000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1395" y="1548244"/>
            <a:ext cx="440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Незнакомые, друзья, разные группы по половому составу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2791" y="5264726"/>
            <a:ext cx="440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Прошедшие через социальное влияние (или группы друзей)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6408" y="3192516"/>
            <a:ext cx="514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Теория социальной идентичности и парадигма малых групп (H. E. </a:t>
            </a:r>
            <a:r>
              <a:rPr lang="ru-RU" sz="2400" dirty="0" err="1"/>
              <a:t>Tajfel</a:t>
            </a:r>
            <a:r>
              <a:rPr lang="ru-RU" sz="2400" dirty="0"/>
              <a:t>, 1978; H. </a:t>
            </a:r>
            <a:r>
              <a:rPr lang="ru-RU" sz="2400" dirty="0" err="1"/>
              <a:t>Tajfel</a:t>
            </a:r>
            <a:r>
              <a:rPr lang="ru-RU" sz="2400" dirty="0"/>
              <a:t> &amp; </a:t>
            </a:r>
            <a:r>
              <a:rPr lang="ru-RU" sz="2400" dirty="0" err="1"/>
              <a:t>Turner</a:t>
            </a:r>
            <a:r>
              <a:rPr lang="ru-RU" sz="2400" dirty="0"/>
              <a:t>, 1979)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002-D3EC-450D-BF00-BDDFEA2586D8}" type="slidenum">
              <a:rPr lang="ru-RU" sz="2800" smtClean="0"/>
              <a:t>18</a:t>
            </a:fld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405826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Данные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База данных (Дилемма Заключенного, Ультимативный дележ, Игра на доверие) – </a:t>
            </a:r>
            <a:r>
              <a:rPr lang="ru-RU" b="1" dirty="0">
                <a:solidFill>
                  <a:srgbClr val="C00000"/>
                </a:solidFill>
              </a:rPr>
              <a:t>43920</a:t>
            </a:r>
            <a:r>
              <a:rPr lang="ru-RU" dirty="0"/>
              <a:t> ходов (660 людей)</a:t>
            </a:r>
          </a:p>
          <a:p>
            <a:pPr lvl="1"/>
            <a:r>
              <a:rPr lang="ru-RU" dirty="0"/>
              <a:t>Дилемма Заключенного – всего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22464</a:t>
            </a:r>
            <a:r>
              <a:rPr lang="ru-RU" dirty="0"/>
              <a:t> ходов </a:t>
            </a:r>
          </a:p>
          <a:p>
            <a:pPr lvl="1"/>
            <a:r>
              <a:rPr lang="ru-RU" dirty="0"/>
              <a:t>Ультимативный дележ – всего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11880</a:t>
            </a:r>
            <a:r>
              <a:rPr lang="ru-RU" dirty="0"/>
              <a:t> ходов </a:t>
            </a:r>
          </a:p>
          <a:p>
            <a:pPr lvl="1"/>
            <a:r>
              <a:rPr lang="ru-RU" dirty="0"/>
              <a:t>Игра на доверие – всего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9576</a:t>
            </a:r>
            <a:r>
              <a:rPr lang="ru-RU" dirty="0"/>
              <a:t> ходов </a:t>
            </a:r>
          </a:p>
          <a:p>
            <a:r>
              <a:rPr lang="ru-RU" dirty="0"/>
              <a:t>ВУЗы (МФТИ, ТГУ, СВФУ, САФУ)</a:t>
            </a:r>
          </a:p>
          <a:p>
            <a:r>
              <a:rPr lang="ru-RU" dirty="0"/>
              <a:t>Психология (</a:t>
            </a:r>
            <a:r>
              <a:rPr lang="ru-RU" dirty="0" err="1"/>
              <a:t>gender</a:t>
            </a:r>
            <a:r>
              <a:rPr lang="ru-RU" dirty="0"/>
              <a:t>, международный опросник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 </a:t>
            </a:r>
            <a:r>
              <a:rPr lang="ru-RU" dirty="0" err="1"/>
              <a:t>Orientation</a:t>
            </a:r>
            <a:r>
              <a:rPr lang="ru-RU" dirty="0"/>
              <a:t>)</a:t>
            </a:r>
          </a:p>
          <a:p>
            <a:r>
              <a:rPr lang="ru-RU" dirty="0"/>
              <a:t>Физиология (</a:t>
            </a:r>
            <a:r>
              <a:rPr lang="ru-RU" dirty="0" err="1"/>
              <a:t>фМРТ</a:t>
            </a:r>
            <a:r>
              <a:rPr lang="ru-RU" dirty="0"/>
              <a:t>, </a:t>
            </a:r>
            <a:r>
              <a:rPr lang="ru-RU" dirty="0" err="1"/>
              <a:t>eye</a:t>
            </a:r>
            <a:r>
              <a:rPr lang="ru-RU" dirty="0"/>
              <a:t> </a:t>
            </a:r>
            <a:r>
              <a:rPr lang="ru-RU" dirty="0" err="1"/>
              <a:t>tracking</a:t>
            </a:r>
            <a:r>
              <a:rPr lang="ru-RU" dirty="0"/>
              <a:t>, EEG, стабилография)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002-D3EC-450D-BF00-BDDFEA2586D8}" type="slidenum">
              <a:rPr lang="ru-RU" sz="2800" smtClean="0"/>
              <a:t>19</a:t>
            </a:fld>
            <a:endParaRPr lang="ru-RU" sz="2800"/>
          </a:p>
        </p:txBody>
      </p:sp>
      <p:sp>
        <p:nvSpPr>
          <p:cNvPr id="5" name="Rectangle 4"/>
          <p:cNvSpPr/>
          <p:nvPr/>
        </p:nvSpPr>
        <p:spPr>
          <a:xfrm>
            <a:off x="838200" y="6356350"/>
            <a:ext cx="9800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</a:rPr>
              <a:t>Murphy, R. O., Ackermann, K. A., &amp; </a:t>
            </a:r>
            <a:r>
              <a:rPr lang="en-US" dirty="0" err="1">
                <a:solidFill>
                  <a:srgbClr val="222222"/>
                </a:solidFill>
              </a:rPr>
              <a:t>Handgraaf</a:t>
            </a:r>
            <a:r>
              <a:rPr lang="en-US" dirty="0">
                <a:solidFill>
                  <a:srgbClr val="222222"/>
                </a:solidFill>
              </a:rPr>
              <a:t>, M. (2011). Measuring social value orientation.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44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Влияние естественных процессов на общественные науки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хотят люди?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1112334"/>
          </a:xfrm>
        </p:spPr>
        <p:txBody>
          <a:bodyPr/>
          <a:lstStyle/>
          <a:p>
            <a:pPr algn="just"/>
            <a:r>
              <a:rPr lang="ru-RU" dirty="0"/>
              <a:t>Моделирование предпочтений – самая трудная задача в Теории Игр. Что такое рациональность?</a:t>
            </a:r>
          </a:p>
          <a:p>
            <a:pPr algn="just"/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Междисциплинарные барьеры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7" y="2750990"/>
            <a:ext cx="5422391" cy="1114428"/>
          </a:xfrm>
        </p:spPr>
        <p:txBody>
          <a:bodyPr numCol="2">
            <a:normAutofit fontScale="92500" lnSpcReduction="10000"/>
          </a:bodyPr>
          <a:lstStyle/>
          <a:p>
            <a:r>
              <a:rPr lang="ru-RU" dirty="0"/>
              <a:t>Экономика Психология  Социология Политология Математика Биология </a:t>
            </a:r>
            <a:r>
              <a:rPr lang="ru-RU" dirty="0" err="1"/>
              <a:t>Нейронауки</a:t>
            </a:r>
            <a:r>
              <a:rPr lang="ru-RU" dirty="0"/>
              <a:t> Физиология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t="5523" r="7934" b="6654"/>
          <a:stretch/>
        </p:blipFill>
        <p:spPr>
          <a:xfrm rot="16200000">
            <a:off x="7628586" y="2859155"/>
            <a:ext cx="1114428" cy="898097"/>
          </a:xfrm>
          <a:prstGeom prst="rect">
            <a:avLst/>
          </a:prstGeom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657224" y="3865418"/>
            <a:ext cx="4663440" cy="7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описать поведение?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657224" y="4588818"/>
            <a:ext cx="4663440" cy="1112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Измерение психофизиологического состояния человека в процессе принятия решения</a:t>
            </a:r>
          </a:p>
          <a:p>
            <a:pPr algn="just"/>
            <a:endParaRPr lang="ru-RU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6007606" y="3865418"/>
            <a:ext cx="4663440" cy="7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моделирования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007606" y="4588818"/>
            <a:ext cx="4663440" cy="11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Наличие большого количества зависимостей, трудности в математическом описании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71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Анализ данных</a:t>
            </a:r>
            <a:endParaRPr lang="en-US" dirty="0">
              <a:solidFill>
                <a:srgbClr val="619A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Наблюдается изменения поведения между состояниями вне группы и внутри группы  - это логично, если бы между двумя состояниями не было разницы в 15 минут.</a:t>
            </a:r>
          </a:p>
          <a:p>
            <a:r>
              <a:rPr lang="ru-RU" dirty="0"/>
              <a:t>Только по игровым данным мы не можем понять, почему же люди меняют свои стратегии:</a:t>
            </a:r>
          </a:p>
          <a:p>
            <a:pPr lvl="1"/>
            <a:r>
              <a:rPr lang="ru-RU" dirty="0"/>
              <a:t>Обучаются? </a:t>
            </a:r>
          </a:p>
          <a:p>
            <a:pPr lvl="1"/>
            <a:r>
              <a:rPr lang="ru-RU" dirty="0"/>
              <a:t>Влияет социализация?</a:t>
            </a:r>
          </a:p>
          <a:p>
            <a:pPr lvl="1"/>
            <a:r>
              <a:rPr lang="ru-RU" dirty="0"/>
              <a:t>Меняется гендерный состав группы?</a:t>
            </a:r>
          </a:p>
          <a:p>
            <a:pPr lvl="1"/>
            <a:r>
              <a:rPr lang="ru-RU" dirty="0"/>
              <a:t>Иные причины?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002-D3EC-450D-BF00-BDDFEA2586D8}" type="slidenum">
              <a:rPr lang="ru-RU" sz="2800" smtClean="0"/>
              <a:t>20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90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619ACD"/>
                </a:solidFill>
              </a:rPr>
              <a:t>Gender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Clr>
                <a:srgbClr val="619ACD"/>
              </a:buClr>
              <a:buSzPct val="101000"/>
              <a:buFont typeface="+mj-lt"/>
              <a:buAutoNum type="arabicPeriod"/>
            </a:pPr>
            <a:r>
              <a:rPr lang="ru-RU" dirty="0"/>
              <a:t>После социализации меняется поведение и мужчин, и женщин</a:t>
            </a:r>
          </a:p>
          <a:p>
            <a:pPr marL="457200" indent="-457200" algn="ctr">
              <a:buClr>
                <a:srgbClr val="619ACD"/>
              </a:buClr>
              <a:buSzPct val="101000"/>
              <a:buFont typeface="+mj-lt"/>
              <a:buAutoNum type="arabicPeriod"/>
            </a:pPr>
            <a:r>
              <a:rPr lang="ru-RU" dirty="0"/>
              <a:t>Однако, до социализации женщины кооперируют больше, после социализации кооперируют больше мужчины</a:t>
            </a:r>
          </a:p>
          <a:p>
            <a:pPr marL="457200" indent="-457200" algn="ctr">
              <a:buClr>
                <a:srgbClr val="619ACD"/>
              </a:buClr>
              <a:buSzPct val="101000"/>
              <a:buFont typeface="+mj-lt"/>
              <a:buAutoNum type="arabicPeriod"/>
            </a:pPr>
            <a:r>
              <a:rPr lang="ru-RU" dirty="0"/>
              <a:t>В смешанных группах мужчины кооперируют меньше чем женщины; но женщины кооперируют меньше в однополых группах</a:t>
            </a:r>
          </a:p>
          <a:p>
            <a:pPr marL="457200" indent="-457200" algn="ctr">
              <a:buClr>
                <a:srgbClr val="619ACD"/>
              </a:buClr>
              <a:buSzPct val="101000"/>
              <a:buFont typeface="+mj-lt"/>
              <a:buAutoNum type="arabicPeriod"/>
            </a:pPr>
            <a:r>
              <a:rPr lang="ru-RU" dirty="0"/>
              <a:t>Причем в однополых группах (только женщины) можно наблюдать уменьшение кооперации после социализации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56065"/>
            <a:ext cx="2743200" cy="365125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80AE0-0F8D-E440-A3CB-AA4BE6C79E5B}"/>
              </a:ext>
            </a:extLst>
          </p:cNvPr>
          <p:cNvSpPr/>
          <p:nvPr/>
        </p:nvSpPr>
        <p:spPr>
          <a:xfrm>
            <a:off x="1220599" y="5777865"/>
            <a:ext cx="9646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"Do Women Socialize Better? Evidence from a Study on Sociality Effects on Gender Differences in Cooperative Behavior." (EEML, 2017)</a:t>
            </a:r>
            <a:endParaRPr lang="ru-RU" dirty="0"/>
          </a:p>
          <a:p>
            <a:pPr algn="just"/>
            <a:r>
              <a:rPr lang="en-US" dirty="0"/>
              <a:t>"Social context reveals gender differences in cooperative behavior." </a:t>
            </a:r>
            <a:r>
              <a:rPr lang="ru-RU" dirty="0"/>
              <a:t>(</a:t>
            </a:r>
            <a:r>
              <a:rPr lang="en-US" dirty="0"/>
              <a:t>Journal of </a:t>
            </a:r>
            <a:r>
              <a:rPr lang="en-US" dirty="0" err="1"/>
              <a:t>Bioeconomics</a:t>
            </a:r>
            <a:r>
              <a:rPr lang="en-US" dirty="0"/>
              <a:t>, </a:t>
            </a:r>
            <a:r>
              <a:rPr lang="ru-RU" dirty="0"/>
              <a:t>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8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09" y="154015"/>
            <a:ext cx="10772775" cy="165819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Психология – </a:t>
            </a:r>
            <a:r>
              <a:rPr lang="en-US" dirty="0">
                <a:solidFill>
                  <a:srgbClr val="619ACD"/>
                </a:solidFill>
              </a:rPr>
              <a:t>Social Value Orientation</a:t>
            </a:r>
            <a:r>
              <a:rPr lang="ru-RU" dirty="0">
                <a:solidFill>
                  <a:srgbClr val="619ACD"/>
                </a:solidFill>
              </a:rPr>
              <a:t> </a:t>
            </a:r>
            <a:endParaRPr lang="en-US" dirty="0">
              <a:solidFill>
                <a:srgbClr val="619ACD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36395" y="1580973"/>
          <a:ext cx="5439937" cy="366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859965" y="3166946"/>
          <a:ext cx="6094141" cy="3381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D6CF9D2-AE8F-234A-AEFC-E20570F45CBC}"/>
              </a:ext>
            </a:extLst>
          </p:cNvPr>
          <p:cNvSpPr/>
          <p:nvPr/>
        </p:nvSpPr>
        <p:spPr>
          <a:xfrm>
            <a:off x="336395" y="6483364"/>
            <a:ext cx="8365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"Sociality is Not Lost with Monetary Transactions within Social Groups." (EEML, 2017)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70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Культура/ментальность</a:t>
            </a:r>
            <a:endParaRPr lang="en-US" dirty="0">
              <a:solidFill>
                <a:srgbClr val="619A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Обнаружены отличия между городами </a:t>
            </a:r>
            <a:r>
              <a:rPr lang="mr-IN" dirty="0"/>
              <a:t>–</a:t>
            </a:r>
            <a:r>
              <a:rPr lang="ru-RU" dirty="0"/>
              <a:t> особенно яркое отличие МФТИ </a:t>
            </a:r>
            <a:r>
              <a:rPr lang="mr-IN" dirty="0"/>
              <a:t>–</a:t>
            </a:r>
            <a:r>
              <a:rPr lang="ru-RU" dirty="0"/>
              <a:t> СВФУ (русские-якуты)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При этом паттерны поведения в ДЗ и УД/Траст отличаются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Коллективный народ </a:t>
            </a:r>
            <a:r>
              <a:rPr lang="mr-IN" dirty="0"/>
              <a:t>–</a:t>
            </a:r>
            <a:r>
              <a:rPr lang="ru-RU" dirty="0"/>
              <a:t> изначально выше кооперация</a:t>
            </a:r>
            <a:r>
              <a:rPr lang="en-US" dirty="0"/>
              <a:t>, </a:t>
            </a:r>
            <a:r>
              <a:rPr lang="ru-RU" dirty="0"/>
              <a:t>доверие, предложение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001294"/>
          <a:ext cx="10515601" cy="237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723">
                  <a:extLst>
                    <a:ext uri="{9D8B030D-6E8A-4147-A177-3AD203B41FA5}">
                      <a16:colId xmlns:a16="http://schemas.microsoft.com/office/drawing/2014/main" val="1577392128"/>
                    </a:ext>
                  </a:extLst>
                </a:gridCol>
                <a:gridCol w="1289554">
                  <a:extLst>
                    <a:ext uri="{9D8B030D-6E8A-4147-A177-3AD203B41FA5}">
                      <a16:colId xmlns:a16="http://schemas.microsoft.com/office/drawing/2014/main" val="2930460849"/>
                    </a:ext>
                  </a:extLst>
                </a:gridCol>
                <a:gridCol w="1289554">
                  <a:extLst>
                    <a:ext uri="{9D8B030D-6E8A-4147-A177-3AD203B41FA5}">
                      <a16:colId xmlns:a16="http://schemas.microsoft.com/office/drawing/2014/main" val="3967163198"/>
                    </a:ext>
                  </a:extLst>
                </a:gridCol>
                <a:gridCol w="1289554">
                  <a:extLst>
                    <a:ext uri="{9D8B030D-6E8A-4147-A177-3AD203B41FA5}">
                      <a16:colId xmlns:a16="http://schemas.microsoft.com/office/drawing/2014/main" val="3758148781"/>
                    </a:ext>
                  </a:extLst>
                </a:gridCol>
                <a:gridCol w="1289554">
                  <a:extLst>
                    <a:ext uri="{9D8B030D-6E8A-4147-A177-3AD203B41FA5}">
                      <a16:colId xmlns:a16="http://schemas.microsoft.com/office/drawing/2014/main" val="955651859"/>
                    </a:ext>
                  </a:extLst>
                </a:gridCol>
                <a:gridCol w="1938831">
                  <a:extLst>
                    <a:ext uri="{9D8B030D-6E8A-4147-A177-3AD203B41FA5}">
                      <a16:colId xmlns:a16="http://schemas.microsoft.com/office/drawing/2014/main" val="2019183202"/>
                    </a:ext>
                  </a:extLst>
                </a:gridCol>
                <a:gridCol w="1938831">
                  <a:extLst>
                    <a:ext uri="{9D8B030D-6E8A-4147-A177-3AD203B41FA5}">
                      <a16:colId xmlns:a16="http://schemas.microsoft.com/office/drawing/2014/main" val="1862291465"/>
                    </a:ext>
                  </a:extLst>
                </a:gridCol>
              </a:tblGrid>
              <a:tr h="4368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Кооперация до социализации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Кооперация после социализации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127747"/>
                  </a:ext>
                </a:extLst>
              </a:tr>
              <a:tr h="436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66723"/>
                  </a:ext>
                </a:extLst>
              </a:tr>
              <a:tr h="476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МФТИ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0.45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-9.369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6312088"/>
                  </a:ext>
                </a:extLst>
              </a:tr>
              <a:tr h="476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ТГУ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-1.071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0.2839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8826"/>
                  </a:ext>
                </a:extLst>
              </a:tr>
              <a:tr h="476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СВФУ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-4.001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41607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9958"/>
            <a:ext cx="2743200" cy="365125"/>
          </a:xfrm>
        </p:spPr>
        <p:txBody>
          <a:bodyPr/>
          <a:lstStyle/>
          <a:p>
            <a:fld id="{08811002-D3EC-450D-BF00-BDDFEA2586D8}" type="slidenum">
              <a:rPr lang="ru-RU" sz="2800" smtClean="0"/>
              <a:t>23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359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Физиология</a:t>
            </a:r>
            <a:endParaRPr lang="en-US" dirty="0">
              <a:solidFill>
                <a:srgbClr val="619A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Eye-tracking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Clr>
                <a:srgbClr val="619ACD"/>
              </a:buClr>
              <a:buSzPct val="120000"/>
              <a:buNone/>
            </a:pPr>
            <a:r>
              <a:rPr lang="ru-RU" dirty="0"/>
              <a:t>Отличие некооператоров от кооператоров: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b="1" dirty="0"/>
              <a:t>Некооператоры</a:t>
            </a:r>
            <a:r>
              <a:rPr lang="ru-RU" i="1" dirty="0"/>
              <a:t> </a:t>
            </a:r>
            <a:r>
              <a:rPr lang="mr-IN" i="1" dirty="0"/>
              <a:t>–</a:t>
            </a:r>
            <a:r>
              <a:rPr lang="ru-RU" i="1" dirty="0"/>
              <a:t> устойчивые </a:t>
            </a:r>
            <a:r>
              <a:rPr lang="ru-RU" dirty="0"/>
              <a:t>паттерны глазодвигательной активности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b="1" dirty="0"/>
              <a:t>Кооператоры</a:t>
            </a:r>
            <a:r>
              <a:rPr lang="ru-RU" i="1" dirty="0"/>
              <a:t> </a:t>
            </a:r>
            <a:r>
              <a:rPr lang="mr-IN" i="1" dirty="0"/>
              <a:t>–</a:t>
            </a:r>
            <a:r>
              <a:rPr lang="ru-RU" i="1" dirty="0"/>
              <a:t> менее устойчивые </a:t>
            </a:r>
            <a:r>
              <a:rPr lang="mr-IN" dirty="0"/>
              <a:t>–</a:t>
            </a:r>
            <a:r>
              <a:rPr lang="ru-RU" dirty="0"/>
              <a:t> глаза «бегают»</a:t>
            </a:r>
          </a:p>
          <a:p>
            <a:pPr algn="ctr"/>
            <a:endParaRPr lang="ru-RU" dirty="0"/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EEG</a:t>
            </a:r>
            <a:endParaRPr lang="ru-RU" b="1" i="1" dirty="0">
              <a:solidFill>
                <a:srgbClr val="FF0000"/>
              </a:solidFill>
            </a:endParaRP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Кооперативные решения </a:t>
            </a:r>
            <a:r>
              <a:rPr lang="mr-IN" dirty="0"/>
              <a:t>–</a:t>
            </a:r>
            <a:r>
              <a:rPr lang="ru-RU" dirty="0"/>
              <a:t> </a:t>
            </a:r>
            <a:r>
              <a:rPr lang="ru-RU" b="1" dirty="0"/>
              <a:t>эмоциональные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Некооперативные </a:t>
            </a:r>
            <a:r>
              <a:rPr lang="mr-IN" dirty="0"/>
              <a:t>–</a:t>
            </a:r>
            <a:r>
              <a:rPr lang="ru-RU" dirty="0"/>
              <a:t> </a:t>
            </a:r>
            <a:r>
              <a:rPr lang="ru-RU" b="1" dirty="0"/>
              <a:t>рациональные</a:t>
            </a:r>
            <a:r>
              <a:rPr lang="ru-RU" dirty="0"/>
              <a:t> 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b="1" dirty="0"/>
              <a:t>Стремление кооперировать </a:t>
            </a:r>
            <a:r>
              <a:rPr lang="ru-RU" dirty="0"/>
              <a:t>в социальной группе возможно обнаружить с помощью ЭЭГ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002-D3EC-450D-BF00-BDDFEA2586D8}" type="slidenum">
              <a:rPr lang="ru-RU" sz="2800" smtClean="0"/>
              <a:t>24</a:t>
            </a:fld>
            <a:endParaRPr lang="ru-RU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A3DA1-3F34-6C4C-8CAC-319D5E3DA103}"/>
              </a:ext>
            </a:extLst>
          </p:cNvPr>
          <p:cNvSpPr/>
          <p:nvPr/>
        </p:nvSpPr>
        <p:spPr>
          <a:xfrm>
            <a:off x="1139066" y="6390265"/>
            <a:ext cx="9828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"Could Eyes Tell about Cooperativeness? Evidence from an Eye Tracking Study."  (</a:t>
            </a:r>
            <a:r>
              <a:rPr lang="en-US" dirty="0" err="1"/>
              <a:t>Plos</a:t>
            </a:r>
            <a:r>
              <a:rPr lang="en-US" dirty="0"/>
              <a:t> One, 2017)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65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Основа Социальности в Мозге Человека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dirty="0"/>
              <a:t>Социальность даже в минимальной форме служит естественным механизмом устойчивого коллективного действия путем активации взаимодействия между регионами мозга, связанными с социальным познанием </a:t>
            </a:r>
            <a:r>
              <a:rPr lang="en-US" sz="2000" dirty="0"/>
              <a:t>(</a:t>
            </a:r>
            <a:r>
              <a:rPr lang="ru-RU" sz="2000" dirty="0"/>
              <a:t>дорсомедиальная префронтальная кора (</a:t>
            </a:r>
            <a:r>
              <a:rPr lang="en-US" sz="2000" dirty="0" err="1"/>
              <a:t>dmPFC</a:t>
            </a:r>
            <a:r>
              <a:rPr lang="ru-RU" sz="2000" dirty="0"/>
              <a:t>)</a:t>
            </a:r>
            <a:r>
              <a:rPr lang="en-US" sz="2000" dirty="0"/>
              <a:t>, </a:t>
            </a:r>
            <a:r>
              <a:rPr lang="ru-RU" sz="2000" dirty="0"/>
              <a:t> задняя поясная кора (</a:t>
            </a:r>
            <a:r>
              <a:rPr lang="en-US" sz="2000" dirty="0"/>
              <a:t>PCC</a:t>
            </a:r>
            <a:r>
              <a:rPr lang="ru-RU" sz="2000" dirty="0"/>
              <a:t>)</a:t>
            </a:r>
            <a:r>
              <a:rPr lang="en-US" sz="2000" dirty="0"/>
              <a:t> </a:t>
            </a:r>
            <a:r>
              <a:rPr lang="ru-RU" sz="2000" dirty="0"/>
              <a:t>и височно-теменной узел (</a:t>
            </a:r>
            <a:r>
              <a:rPr lang="en-US" sz="2000" dirty="0"/>
              <a:t>TPJ))</a:t>
            </a:r>
            <a:r>
              <a:rPr lang="ru-RU" sz="2000" dirty="0"/>
              <a:t> и подсчетом ценности</a:t>
            </a:r>
            <a:r>
              <a:rPr lang="en-US" sz="2000" dirty="0"/>
              <a:t> (</a:t>
            </a:r>
            <a:r>
              <a:rPr lang="ru-RU" sz="2000" dirty="0"/>
              <a:t>вентромедиальная префронтальная кора (</a:t>
            </a:r>
            <a:r>
              <a:rPr lang="en-US" sz="2000" dirty="0" err="1"/>
              <a:t>vmPFC</a:t>
            </a:r>
            <a:r>
              <a:rPr lang="ru-RU" sz="2000" dirty="0"/>
              <a:t>)</a:t>
            </a:r>
            <a:r>
              <a:rPr lang="en-US" sz="2000" dirty="0"/>
              <a:t>, </a:t>
            </a:r>
            <a:r>
              <a:rPr lang="ru-RU" sz="2000" dirty="0"/>
              <a:t>вентральные части хвостатого ядра (</a:t>
            </a:r>
            <a:r>
              <a:rPr lang="en-US" sz="2000" dirty="0" err="1"/>
              <a:t>vC</a:t>
            </a:r>
            <a:r>
              <a:rPr lang="ru-RU" sz="2000" dirty="0"/>
              <a:t>) и</a:t>
            </a:r>
            <a:r>
              <a:rPr lang="en-US" sz="2000" dirty="0"/>
              <a:t> </a:t>
            </a:r>
            <a:r>
              <a:rPr lang="ru-RU" sz="2000" dirty="0"/>
              <a:t>прилежащее ядро (</a:t>
            </a:r>
            <a:r>
              <a:rPr lang="en-US" sz="2000" dirty="0" err="1"/>
              <a:t>nAcc</a:t>
            </a:r>
            <a:r>
              <a:rPr lang="en-US" sz="2000" dirty="0"/>
              <a:t>)) </a:t>
            </a:r>
          </a:p>
          <a:p>
            <a:endParaRPr lang="ru-RU" dirty="0"/>
          </a:p>
        </p:txBody>
      </p:sp>
      <p:pic>
        <p:nvPicPr>
          <p:cNvPr id="4" name="Picture 7" descr="http://www.frontiersin.org/files/Articles/22775/fnhum-06-00295-HTML/image_m/fnhum-06-00295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49" y="4615629"/>
            <a:ext cx="2273650" cy="15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53" y="4655017"/>
            <a:ext cx="1612710" cy="150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98" y="4655017"/>
            <a:ext cx="1226615" cy="1653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28" y="4755638"/>
            <a:ext cx="1452022" cy="1452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11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619ACD"/>
                </a:solidFill>
              </a:rPr>
              <a:t>фМРТ</a:t>
            </a:r>
            <a:r>
              <a:rPr lang="ru-RU" dirty="0">
                <a:solidFill>
                  <a:srgbClr val="619ACD"/>
                </a:solidFill>
              </a:rPr>
              <a:t> Эксперимент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Много Социальности</a:t>
            </a:r>
            <a:r>
              <a:rPr lang="en-US" dirty="0"/>
              <a:t>: “</a:t>
            </a:r>
            <a:r>
              <a:rPr lang="ru-RU" dirty="0"/>
              <a:t>Вы играете с человеком в компьютерном кабинете.</a:t>
            </a:r>
            <a:r>
              <a:rPr lang="en-US" dirty="0"/>
              <a:t>”</a:t>
            </a:r>
          </a:p>
          <a:p>
            <a:pPr algn="just"/>
            <a:r>
              <a:rPr lang="ru-RU" dirty="0"/>
              <a:t>Мало Социальности:</a:t>
            </a:r>
            <a:r>
              <a:rPr lang="en-US" dirty="0"/>
              <a:t>  “</a:t>
            </a:r>
            <a:r>
              <a:rPr lang="ru-RU" dirty="0"/>
              <a:t>Вы играете со случайным человеком из Университета Орегона.</a:t>
            </a:r>
            <a:r>
              <a:rPr lang="en-US" dirty="0"/>
              <a:t>”</a:t>
            </a:r>
          </a:p>
          <a:p>
            <a:endParaRPr lang="ru-RU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45" y="2853470"/>
            <a:ext cx="7772400" cy="390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53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Результаты </a:t>
            </a:r>
            <a:r>
              <a:rPr lang="ru-RU" dirty="0" err="1">
                <a:solidFill>
                  <a:srgbClr val="619ACD"/>
                </a:solidFill>
              </a:rPr>
              <a:t>фМРТ</a:t>
            </a:r>
            <a:endParaRPr lang="ru-RU" dirty="0">
              <a:solidFill>
                <a:srgbClr val="619A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4526246"/>
            <a:ext cx="10753725" cy="1979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Эти зоны активации не были обнаружены при сравнении игр Ультимативный Дележ и Дилемма Заключенного. Вывод: редкая игра «Равенство-неравенство»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заставляет проводить больше вычислений, оценку когнитивных способностей оппонента и сильнее обдумывать стратегию.</a:t>
            </a:r>
            <a:endParaRPr lang="en-US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80" y="3345144"/>
            <a:ext cx="1325885" cy="107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7" y="2365856"/>
            <a:ext cx="1222331" cy="210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81" y="2301623"/>
            <a:ext cx="1325885" cy="10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91E666-4682-144D-8BF4-BDFDB8AC6ECA}"/>
              </a:ext>
            </a:extLst>
          </p:cNvPr>
          <p:cNvSpPr/>
          <p:nvPr/>
        </p:nvSpPr>
        <p:spPr>
          <a:xfrm>
            <a:off x="676655" y="2272549"/>
            <a:ext cx="6412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Контраст активаций во время принятия решения между играми «Равенство-неравенство»</a:t>
            </a:r>
            <a:r>
              <a:rPr lang="en-US" sz="2000" dirty="0"/>
              <a:t> </a:t>
            </a:r>
            <a:r>
              <a:rPr lang="ru-RU" sz="2000" dirty="0"/>
              <a:t>и Дилеммой Заключенного</a:t>
            </a:r>
            <a:r>
              <a:rPr lang="en-US" sz="2000" dirty="0"/>
              <a:t>:</a:t>
            </a:r>
            <a:r>
              <a:rPr lang="ru-RU" sz="2000" dirty="0"/>
              <a:t> Зона </a:t>
            </a:r>
            <a:r>
              <a:rPr lang="ru-RU" sz="2000" dirty="0" err="1"/>
              <a:t>Бродмана</a:t>
            </a:r>
            <a:r>
              <a:rPr lang="ru-RU" sz="2000" dirty="0"/>
              <a:t> </a:t>
            </a:r>
            <a:r>
              <a:rPr lang="en-US" sz="2000" dirty="0"/>
              <a:t>BA39 </a:t>
            </a:r>
            <a:r>
              <a:rPr lang="ru-RU" sz="2000" dirty="0"/>
              <a:t>ассоциируется </a:t>
            </a:r>
            <a:br>
              <a:rPr lang="ru-RU" sz="2000" dirty="0"/>
            </a:br>
            <a:r>
              <a:rPr lang="ru-RU" sz="2000" dirty="0"/>
              <a:t>с теорией разума,</a:t>
            </a:r>
            <a:r>
              <a:rPr lang="en-US" sz="2000" dirty="0"/>
              <a:t> BA32 </a:t>
            </a:r>
            <a:r>
              <a:rPr lang="ru-RU" sz="2000" dirty="0"/>
              <a:t>ассоциируется с вычислениями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595062-3EA8-024E-866B-90C7136E53D5}"/>
              </a:ext>
            </a:extLst>
          </p:cNvPr>
          <p:cNvSpPr/>
          <p:nvPr/>
        </p:nvSpPr>
        <p:spPr>
          <a:xfrm>
            <a:off x="676655" y="6374804"/>
            <a:ext cx="10753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”Impact of short social training on prosocial behaviors: An fMRI study.” (Frontiers in systems neuroscience, 2016)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9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Результат </a:t>
            </a:r>
            <a:r>
              <a:rPr lang="ru-RU" dirty="0" err="1">
                <a:solidFill>
                  <a:srgbClr val="619ACD"/>
                </a:solidFill>
              </a:rPr>
              <a:t>фМРТ</a:t>
            </a:r>
            <a:endParaRPr lang="ru-RU" dirty="0">
              <a:solidFill>
                <a:srgbClr val="619A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5" y="1807380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ru-RU" altLang="zh-CN" dirty="0">
                <a:solidFill>
                  <a:schemeClr val="tx1"/>
                </a:solidFill>
              </a:rPr>
              <a:t>Контраст активаций во время принятия решений между состояниями «Много социальности» и «Мало социальности»</a:t>
            </a:r>
            <a:r>
              <a:rPr lang="en-US" altLang="zh-CN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ru-RU" altLang="zh-CN" b="1" dirty="0">
                <a:solidFill>
                  <a:schemeClr val="tx1"/>
                </a:solidFill>
              </a:rPr>
              <a:t>Краевая доля большого мозга </a:t>
            </a:r>
            <a:r>
              <a:rPr lang="ru-RU" altLang="zh-CN" dirty="0">
                <a:solidFill>
                  <a:schemeClr val="tx1"/>
                </a:solidFill>
              </a:rPr>
              <a:t>(</a:t>
            </a:r>
            <a:r>
              <a:rPr lang="en-US" altLang="zh-CN" dirty="0">
                <a:solidFill>
                  <a:schemeClr val="tx1"/>
                </a:solidFill>
              </a:rPr>
              <a:t>IFG</a:t>
            </a:r>
            <a:r>
              <a:rPr lang="ru-RU" altLang="zh-CN" dirty="0">
                <a:solidFill>
                  <a:schemeClr val="tx1"/>
                </a:solidFill>
              </a:rPr>
              <a:t>)</a:t>
            </a:r>
            <a:r>
              <a:rPr lang="en-US" altLang="zh-CN" dirty="0">
                <a:solidFill>
                  <a:schemeClr val="tx1"/>
                </a:solidFill>
              </a:rPr>
              <a:t> – </a:t>
            </a:r>
            <a:r>
              <a:rPr lang="ru-RU" altLang="zh-CN" dirty="0">
                <a:solidFill>
                  <a:schemeClr val="tx1"/>
                </a:solidFill>
              </a:rPr>
              <a:t>неприятие риска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altLang="zh-CN" b="1" dirty="0" err="1">
                <a:solidFill>
                  <a:schemeClr val="tx1"/>
                </a:solidFill>
              </a:rPr>
              <a:t>Парагиппокампальная</a:t>
            </a:r>
            <a:r>
              <a:rPr lang="ru-RU" altLang="zh-CN" b="1" dirty="0">
                <a:solidFill>
                  <a:schemeClr val="tx1"/>
                </a:solidFill>
              </a:rPr>
              <a:t> извилина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ru-RU" altLang="zh-CN" dirty="0">
                <a:solidFill>
                  <a:schemeClr val="tx1"/>
                </a:solidFill>
              </a:rPr>
              <a:t>(</a:t>
            </a:r>
            <a:r>
              <a:rPr lang="en-US" altLang="zh-CN" dirty="0">
                <a:solidFill>
                  <a:schemeClr val="tx1"/>
                </a:solidFill>
              </a:rPr>
              <a:t>PHG</a:t>
            </a:r>
            <a:r>
              <a:rPr lang="ru-RU" altLang="zh-CN" dirty="0">
                <a:solidFill>
                  <a:schemeClr val="tx1"/>
                </a:solidFill>
              </a:rPr>
              <a:t>) – социальный контекст, распознавание лиц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Передняя поясная кора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altLang="zh-CN" dirty="0">
                <a:solidFill>
                  <a:schemeClr val="tx1"/>
                </a:solidFill>
              </a:rPr>
              <a:t>ACC</a:t>
            </a:r>
            <a:r>
              <a:rPr lang="ru-RU" altLang="zh-CN" dirty="0">
                <a:solidFill>
                  <a:schemeClr val="tx1"/>
                </a:solidFill>
              </a:rPr>
              <a:t>)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ru-RU" altLang="zh-CN" dirty="0">
                <a:solidFill>
                  <a:schemeClr val="tx1"/>
                </a:solidFill>
              </a:rPr>
              <a:t>– ожидание награды, принятие решений, </a:t>
            </a:r>
            <a:r>
              <a:rPr lang="ru-RU" altLang="zh-CN" dirty="0" err="1">
                <a:solidFill>
                  <a:schemeClr val="tx1"/>
                </a:solidFill>
              </a:rPr>
              <a:t>эмпатия</a:t>
            </a:r>
            <a:r>
              <a:rPr lang="ru-RU" altLang="zh-CN" dirty="0">
                <a:solidFill>
                  <a:schemeClr val="tx1"/>
                </a:solidFill>
              </a:rPr>
              <a:t>, управление импульсивностью и эмоции</a:t>
            </a:r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85" y="4756010"/>
            <a:ext cx="2068252" cy="1635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6447" y="54085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IFG</a:t>
            </a:r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92" y="4756010"/>
            <a:ext cx="2068252" cy="1635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2937" y="5341058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PHG</a:t>
            </a:r>
          </a:p>
        </p:txBody>
      </p:sp>
      <p:pic>
        <p:nvPicPr>
          <p:cNvPr id="8" name="内容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99" y="4756011"/>
            <a:ext cx="2033901" cy="16351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17931" y="534105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</a:t>
            </a:r>
          </a:p>
        </p:txBody>
      </p:sp>
    </p:spTree>
    <p:extLst>
      <p:ext uri="{BB962C8B-B14F-4D97-AF65-F5344CB8AC3E}">
        <p14:creationId xmlns:p14="http://schemas.microsoft.com/office/powerpoint/2010/main" val="2090206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619ACD"/>
                </a:solidFill>
              </a:rPr>
              <a:t>Pe</a:t>
            </a:r>
            <a:r>
              <a:rPr lang="ru-RU" dirty="0" err="1">
                <a:solidFill>
                  <a:srgbClr val="619ACD"/>
                </a:solidFill>
              </a:rPr>
              <a:t>зультаты</a:t>
            </a:r>
            <a:r>
              <a:rPr lang="ru-RU" dirty="0">
                <a:solidFill>
                  <a:srgbClr val="619ACD"/>
                </a:solidFill>
              </a:rPr>
              <a:t> </a:t>
            </a:r>
            <a:r>
              <a:rPr lang="en-US" dirty="0">
                <a:solidFill>
                  <a:srgbClr val="619ACD"/>
                </a:solidFill>
              </a:rPr>
              <a:t>PPI</a:t>
            </a:r>
            <a:r>
              <a:rPr lang="ru-RU" dirty="0">
                <a:solidFill>
                  <a:srgbClr val="619ACD"/>
                </a:solidFill>
              </a:rPr>
              <a:t> (</a:t>
            </a:r>
            <a:r>
              <a:rPr lang="ru-RU" dirty="0" err="1">
                <a:solidFill>
                  <a:srgbClr val="619ACD"/>
                </a:solidFill>
              </a:rPr>
              <a:t>психофизиологичечкого</a:t>
            </a:r>
            <a:r>
              <a:rPr lang="ru-RU" dirty="0">
                <a:solidFill>
                  <a:srgbClr val="619ACD"/>
                </a:solidFill>
              </a:rPr>
              <a:t> взаимодействия)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6399553" cy="2435629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Зоны мозга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краевая доля большого мозга</a:t>
            </a:r>
            <a:r>
              <a:rPr lang="en-US" dirty="0">
                <a:solidFill>
                  <a:schemeClr val="tx1"/>
                </a:solidFill>
              </a:rPr>
              <a:t> (IFG) </a:t>
            </a:r>
            <a:r>
              <a:rPr lang="ru-RU" dirty="0">
                <a:solidFill>
                  <a:schemeClr val="tx1"/>
                </a:solidFill>
              </a:rPr>
              <a:t>и дорсолатеральная префронтальная кора (</a:t>
            </a:r>
            <a:r>
              <a:rPr lang="en-US" dirty="0" err="1">
                <a:solidFill>
                  <a:schemeClr val="tx1"/>
                </a:solidFill>
              </a:rPr>
              <a:t>dlPFC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, изображенные на рисунке, коррелируют  с медиальной префронтальной корой </a:t>
            </a:r>
            <a:r>
              <a:rPr lang="ru-RU" b="1" dirty="0">
                <a:solidFill>
                  <a:schemeClr val="tx1"/>
                </a:solidFill>
              </a:rPr>
              <a:t>больше</a:t>
            </a:r>
            <a:r>
              <a:rPr lang="ru-RU" dirty="0">
                <a:solidFill>
                  <a:schemeClr val="tx1"/>
                </a:solidFill>
              </a:rPr>
              <a:t> в условии «Много социальности» по сравнению с условием «Мало социальности»</a:t>
            </a:r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20" y="2157731"/>
            <a:ext cx="3865080" cy="228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55" y="4447309"/>
            <a:ext cx="10753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Интересно, что</a:t>
            </a:r>
            <a:r>
              <a:rPr lang="en-US" sz="2400" dirty="0"/>
              <a:t> </a:t>
            </a:r>
            <a:r>
              <a:rPr lang="ru-RU" sz="2400" b="1" dirty="0"/>
              <a:t>данные зоны мозга модулируют активацию системы подсчета ценности в случаях, когда самоконтроль позволяет сделать предпочитаемый (а не импульсивный или привычный (дефекция в ДЗ)) выбор</a:t>
            </a:r>
            <a:r>
              <a:rPr lang="en-US" sz="2400" b="1" dirty="0"/>
              <a:t> choices</a:t>
            </a:r>
            <a:r>
              <a:rPr lang="en-US" sz="2400" dirty="0"/>
              <a:t> (Hare, </a:t>
            </a:r>
            <a:r>
              <a:rPr lang="en-US" sz="2400" dirty="0" err="1"/>
              <a:t>Camerer</a:t>
            </a:r>
            <a:r>
              <a:rPr lang="en-US" sz="2400" dirty="0"/>
              <a:t>, &amp; Rangel, 2009; Hare, Malamud, &amp; Rangel, 2011).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Теория рационального выбора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основе: </a:t>
            </a:r>
          </a:p>
          <a:p>
            <a:pPr algn="just"/>
            <a:r>
              <a:rPr lang="ru-RU" dirty="0"/>
              <a:t>Люди эгоистичны, не ошибаются и принимают решения, исходя из всей доступной им информации.</a:t>
            </a:r>
          </a:p>
          <a:p>
            <a:r>
              <a:rPr lang="ru-RU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Эффективно достигать своей цели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Максимизировать полезность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Нет сложных решений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1"/>
          <a:stretch/>
        </p:blipFill>
        <p:spPr>
          <a:xfrm>
            <a:off x="5829299" y="3169228"/>
            <a:ext cx="5600699" cy="33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1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31" y="2786877"/>
            <a:ext cx="10772775" cy="165819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Спасибо за внимание!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00565-CED0-064C-A8B8-13C5E3C35B5F}"/>
              </a:ext>
            </a:extLst>
          </p:cNvPr>
          <p:cNvSpPr/>
          <p:nvPr/>
        </p:nvSpPr>
        <p:spPr>
          <a:xfrm>
            <a:off x="3811751" y="4670985"/>
            <a:ext cx="4442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657"/>
                </a:solidFill>
                <a:latin typeface="PT Sans" panose="020B0503020203020204" pitchFamily="34" charset="77"/>
              </a:rPr>
              <a:t>Михаил Мягков </a:t>
            </a:r>
          </a:p>
          <a:p>
            <a:pPr algn="ctr"/>
            <a:r>
              <a:rPr lang="en-US" sz="2000" b="1" dirty="0" err="1">
                <a:solidFill>
                  <a:srgbClr val="002657"/>
                </a:solidFill>
                <a:latin typeface="PT Sans" panose="020B0503020203020204" pitchFamily="34" charset="77"/>
              </a:rPr>
              <a:t>myagkov@uoregon.edu</a:t>
            </a:r>
            <a:r>
              <a:rPr lang="en-US" sz="2000" b="1" dirty="0">
                <a:solidFill>
                  <a:srgbClr val="002657"/>
                </a:solidFill>
                <a:latin typeface="PT Sans" panose="020B0503020203020204" pitchFamily="34" charset="77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039E3-30C5-4249-AF06-4774FAE16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4" t="20742" r="19723" b="59670"/>
          <a:stretch/>
        </p:blipFill>
        <p:spPr>
          <a:xfrm>
            <a:off x="3792243" y="346199"/>
            <a:ext cx="4481949" cy="23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Актуальные проблемы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3193473"/>
            <a:ext cx="4888170" cy="1122888"/>
          </a:xfrm>
        </p:spPr>
        <p:txBody>
          <a:bodyPr>
            <a:normAutofit fontScale="92500"/>
          </a:bodyPr>
          <a:lstStyle/>
          <a:p>
            <a:r>
              <a:rPr lang="ru-RU" dirty="0"/>
              <a:t>Конформизм, альтруизм, альтруистическое наказание, эгалитаризм, неприятие неравенства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24" y="2383216"/>
            <a:ext cx="4780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предпочтения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6024" y="2383215"/>
            <a:ext cx="4262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Коллективные действия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96024" y="3193474"/>
            <a:ext cx="4590185" cy="8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Кооперативность</a:t>
            </a:r>
            <a:r>
              <a:rPr lang="ru-RU" dirty="0"/>
              <a:t>, координация, индивидуализм, оптимальность </a:t>
            </a:r>
          </a:p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657224" y="4223213"/>
            <a:ext cx="3411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Иррациональность</a:t>
            </a:r>
          </a:p>
        </p:txBody>
      </p:sp>
      <p:sp>
        <p:nvSpPr>
          <p:cNvPr id="8" name="Rectangle 7"/>
          <p:cNvSpPr/>
          <p:nvPr/>
        </p:nvSpPr>
        <p:spPr>
          <a:xfrm>
            <a:off x="6296024" y="4223213"/>
            <a:ext cx="3102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условий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7224" y="5033471"/>
            <a:ext cx="4590185" cy="1160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Влияние личностных характеристик, эмоций, физиологического состояния</a:t>
            </a:r>
          </a:p>
          <a:p>
            <a:endParaRPr lang="ru-RU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96024" y="5033471"/>
            <a:ext cx="4590185" cy="8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Постановка задачи, реакция на изменения, внешние факторы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23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Теория игр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о принятии решений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3055" y="3342714"/>
            <a:ext cx="139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Выигрыш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1788" y="3302863"/>
            <a:ext cx="142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656" y="334271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8655" y="5011221"/>
            <a:ext cx="1589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Экономика, социология, политология,</a:t>
            </a:r>
          </a:p>
          <a:p>
            <a:r>
              <a:rPr lang="ru-RU" dirty="0"/>
              <a:t>прочее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706" y="5011221"/>
            <a:ext cx="1589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Стратегии игрока и противника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1788" y="5012298"/>
            <a:ext cx="1589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Пересечение стратегий игроков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3055" y="5011221"/>
            <a:ext cx="158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 ситуации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8" y="3902332"/>
            <a:ext cx="1010936" cy="1010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58" y="3902332"/>
            <a:ext cx="1016143" cy="1016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71" y="3840862"/>
            <a:ext cx="1127679" cy="1127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6" y="3847316"/>
            <a:ext cx="1114772" cy="1114772"/>
          </a:xfrm>
          <a:prstGeom prst="rect">
            <a:avLst/>
          </a:prstGeom>
        </p:spPr>
      </p:pic>
      <p:sp>
        <p:nvSpPr>
          <p:cNvPr id="16" name="Striped Right Arrow 15"/>
          <p:cNvSpPr/>
          <p:nvPr/>
        </p:nvSpPr>
        <p:spPr>
          <a:xfrm>
            <a:off x="2121239" y="4547710"/>
            <a:ext cx="1049482" cy="3655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triped Right Arrow 16"/>
          <p:cNvSpPr/>
          <p:nvPr/>
        </p:nvSpPr>
        <p:spPr>
          <a:xfrm>
            <a:off x="5093917" y="4547710"/>
            <a:ext cx="1049482" cy="3655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triped Right Arrow 17"/>
          <p:cNvSpPr/>
          <p:nvPr/>
        </p:nvSpPr>
        <p:spPr>
          <a:xfrm>
            <a:off x="8026469" y="4547710"/>
            <a:ext cx="1049482" cy="3655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09167" y="3302862"/>
            <a:ext cx="2383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1737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От Физики к Общественным и Когнитивным наукам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28" y="2157728"/>
            <a:ext cx="4122594" cy="332978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67" y="2157729"/>
            <a:ext cx="3329787" cy="3329787"/>
          </a:xfrm>
        </p:spPr>
      </p:pic>
      <p:sp>
        <p:nvSpPr>
          <p:cNvPr id="8" name="TextBox 7"/>
          <p:cNvSpPr txBox="1"/>
          <p:nvPr/>
        </p:nvSpPr>
        <p:spPr>
          <a:xfrm>
            <a:off x="1138928" y="5581033"/>
            <a:ext cx="412259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Физический эксперимент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0305" y="5581033"/>
            <a:ext cx="449091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в общественных науках</a:t>
            </a:r>
          </a:p>
        </p:txBody>
      </p:sp>
    </p:spTree>
    <p:extLst>
      <p:ext uri="{BB962C8B-B14F-4D97-AF65-F5344CB8AC3E}">
        <p14:creationId xmlns:p14="http://schemas.microsoft.com/office/powerpoint/2010/main" val="83471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Зачем проводить эксперименты?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157731"/>
            <a:ext cx="10753725" cy="3766185"/>
          </a:xfrm>
        </p:spPr>
        <p:txBody>
          <a:bodyPr>
            <a:normAutofit lnSpcReduction="10000"/>
          </a:bodyPr>
          <a:lstStyle/>
          <a:p>
            <a:pPr marL="518922" lvl="1" indent="-51435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sz="3200" dirty="0"/>
              <a:t>Проверка теорий и их дальнейшее развитие</a:t>
            </a:r>
          </a:p>
          <a:p>
            <a:pPr marL="461772" lvl="1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endParaRPr lang="ru-RU" sz="2000" dirty="0"/>
          </a:p>
          <a:p>
            <a:pPr marL="518922" lvl="1" indent="-51435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sz="3200" dirty="0"/>
              <a:t>Анализ экономических механизмов для общественных целей </a:t>
            </a:r>
          </a:p>
          <a:p>
            <a:pPr marL="461772" lvl="1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endParaRPr lang="ru-RU" sz="2000" dirty="0"/>
          </a:p>
          <a:p>
            <a:pPr marL="518922" lvl="1" indent="-51435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sz="3200" dirty="0"/>
              <a:t>Исследование особенностей человеческого поведения в различных контекстах/обществах</a:t>
            </a:r>
          </a:p>
          <a:p>
            <a:pPr marL="461772" lvl="1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endParaRPr lang="ru-RU" sz="2200" dirty="0"/>
          </a:p>
          <a:p>
            <a:pPr marL="518922" lvl="1" indent="-51435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sz="3200" dirty="0"/>
              <a:t>Интересно!</a:t>
            </a: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903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Проведение эксперимента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96" y="1802787"/>
            <a:ext cx="6740283" cy="50552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674">
            <a:off x="674105" y="2000215"/>
            <a:ext cx="3041942" cy="22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19ACD"/>
                </a:solidFill>
              </a:rPr>
              <a:t>История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983875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 </a:t>
            </a:r>
            <a:r>
              <a:rPr lang="ru-RU" sz="3200" dirty="0">
                <a:solidFill>
                  <a:schemeClr val="tx2"/>
                </a:solidFill>
              </a:rPr>
              <a:t>Отдельные эксперименты до 1950-х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/>
              <a:t>	</a:t>
            </a:r>
            <a:r>
              <a:rPr lang="ru-RU" sz="1700" dirty="0" err="1">
                <a:solidFill>
                  <a:schemeClr val="tx1"/>
                </a:solidFill>
              </a:rPr>
              <a:t>I.Fisher</a:t>
            </a:r>
            <a:r>
              <a:rPr lang="ru-RU" sz="1700" dirty="0">
                <a:solidFill>
                  <a:schemeClr val="tx1"/>
                </a:solidFill>
              </a:rPr>
              <a:t> – измерение полезности; </a:t>
            </a:r>
            <a:r>
              <a:rPr lang="ru-RU" sz="1700" dirty="0" err="1">
                <a:solidFill>
                  <a:schemeClr val="tx1"/>
                </a:solidFill>
              </a:rPr>
              <a:t>E.Chamberlin</a:t>
            </a:r>
            <a:r>
              <a:rPr lang="ru-RU" sz="1700" dirty="0">
                <a:solidFill>
                  <a:schemeClr val="tx1"/>
                </a:solidFill>
              </a:rPr>
              <a:t> – рынки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 </a:t>
            </a:r>
            <a:r>
              <a:rPr lang="ru-RU" sz="3200" dirty="0">
                <a:solidFill>
                  <a:schemeClr val="tx2"/>
                </a:solidFill>
              </a:rPr>
              <a:t>50-e: эксперименты по теории индивидуального поведения и двусторонних торгов</a:t>
            </a:r>
            <a:br>
              <a:rPr lang="ru-RU" sz="3200" dirty="0"/>
            </a:br>
            <a:r>
              <a:rPr lang="ru-RU" dirty="0"/>
              <a:t> 	</a:t>
            </a:r>
            <a:r>
              <a:rPr lang="ru-RU" sz="1700" dirty="0">
                <a:solidFill>
                  <a:schemeClr val="tx1"/>
                </a:solidFill>
              </a:rPr>
              <a:t>Парадоксы </a:t>
            </a:r>
            <a:r>
              <a:rPr lang="ru-RU" sz="1700" dirty="0" err="1">
                <a:solidFill>
                  <a:schemeClr val="tx1"/>
                </a:solidFill>
              </a:rPr>
              <a:t>M.Allais</a:t>
            </a:r>
            <a:r>
              <a:rPr lang="ru-RU" sz="1700" dirty="0">
                <a:solidFill>
                  <a:schemeClr val="tx1"/>
                </a:solidFill>
              </a:rPr>
              <a:t> и </a:t>
            </a:r>
            <a:r>
              <a:rPr lang="ru-RU" sz="1700" dirty="0" err="1">
                <a:solidFill>
                  <a:schemeClr val="tx1"/>
                </a:solidFill>
              </a:rPr>
              <a:t>D.Ellsberg’а</a:t>
            </a:r>
            <a:r>
              <a:rPr lang="ru-RU" sz="1700" dirty="0">
                <a:solidFill>
                  <a:schemeClr val="tx1"/>
                </a:solidFill>
              </a:rPr>
              <a:t>, </a:t>
            </a:r>
            <a:r>
              <a:rPr lang="ru-RU" sz="1700" dirty="0" err="1">
                <a:solidFill>
                  <a:schemeClr val="tx1"/>
                </a:solidFill>
              </a:rPr>
              <a:t>Fouraker-Siegel</a:t>
            </a:r>
            <a:endParaRPr lang="ru-RU" sz="1700" dirty="0">
              <a:solidFill>
                <a:schemeClr val="tx1"/>
              </a:solidFill>
            </a:endParaRP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 </a:t>
            </a:r>
            <a:r>
              <a:rPr lang="ru-RU" sz="3200" dirty="0">
                <a:solidFill>
                  <a:schemeClr val="tx2"/>
                </a:solidFill>
              </a:rPr>
              <a:t>60-е: Экспериментальные рынки методом двойного аукциона</a:t>
            </a:r>
            <a:br>
              <a:rPr lang="ru-RU" dirty="0"/>
            </a:br>
            <a:r>
              <a:rPr lang="ru-RU" dirty="0"/>
              <a:t>	</a:t>
            </a:r>
            <a:r>
              <a:rPr lang="ru-RU" sz="1700" dirty="0" err="1">
                <a:solidFill>
                  <a:schemeClr val="tx1"/>
                </a:solidFill>
              </a:rPr>
              <a:t>V.Smith</a:t>
            </a:r>
            <a:r>
              <a:rPr lang="ru-RU" sz="1700" dirty="0">
                <a:solidFill>
                  <a:schemeClr val="tx1"/>
                </a:solidFill>
              </a:rPr>
              <a:t>, </a:t>
            </a:r>
            <a:r>
              <a:rPr lang="ru-RU" sz="1700" dirty="0" err="1">
                <a:solidFill>
                  <a:schemeClr val="tx1"/>
                </a:solidFill>
              </a:rPr>
              <a:t>M.Shubik</a:t>
            </a:r>
            <a:r>
              <a:rPr lang="ru-RU" sz="1700" dirty="0">
                <a:solidFill>
                  <a:schemeClr val="tx1"/>
                </a:solidFill>
              </a:rPr>
              <a:t>, </a:t>
            </a:r>
            <a:r>
              <a:rPr lang="ru-RU" sz="1700" dirty="0" err="1">
                <a:solidFill>
                  <a:schemeClr val="tx1"/>
                </a:solidFill>
              </a:rPr>
              <a:t>Ch.Plott</a:t>
            </a:r>
            <a:r>
              <a:rPr lang="ru-RU" sz="1700" dirty="0">
                <a:solidFill>
                  <a:schemeClr val="tx1"/>
                </a:solidFill>
              </a:rPr>
              <a:t> и др.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 </a:t>
            </a:r>
            <a:r>
              <a:rPr lang="ru-RU" sz="3500" dirty="0">
                <a:solidFill>
                  <a:schemeClr val="tx2"/>
                </a:solidFill>
              </a:rPr>
              <a:t>70-е: общепринятое признание, формирование методологии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/>
              <a:t>	</a:t>
            </a:r>
            <a:r>
              <a:rPr lang="ru-RU" sz="1700" dirty="0" err="1">
                <a:solidFill>
                  <a:schemeClr val="tx1"/>
                </a:solidFill>
              </a:rPr>
              <a:t>A.Tversky</a:t>
            </a:r>
            <a:r>
              <a:rPr lang="ru-RU" sz="1700" dirty="0">
                <a:solidFill>
                  <a:schemeClr val="tx1"/>
                </a:solidFill>
              </a:rPr>
              <a:t>, </a:t>
            </a:r>
            <a:r>
              <a:rPr lang="ru-RU" sz="1700" dirty="0" err="1">
                <a:solidFill>
                  <a:schemeClr val="tx1"/>
                </a:solidFill>
              </a:rPr>
              <a:t>D.Kahneman</a:t>
            </a:r>
            <a:r>
              <a:rPr lang="ru-RU" sz="1700" dirty="0">
                <a:solidFill>
                  <a:schemeClr val="tx1"/>
                </a:solidFill>
              </a:rPr>
              <a:t> и др.</a:t>
            </a:r>
          </a:p>
          <a:p>
            <a:pPr marL="457200" indent="-457200" algn="ctr">
              <a:buClr>
                <a:srgbClr val="619ACD"/>
              </a:buClr>
              <a:buSzPct val="120000"/>
              <a:buFont typeface="+mj-lt"/>
              <a:buAutoNum type="arabicPeriod"/>
            </a:pPr>
            <a:r>
              <a:rPr lang="ru-RU" dirty="0"/>
              <a:t> </a:t>
            </a:r>
            <a:r>
              <a:rPr lang="ru-RU" sz="3500" dirty="0">
                <a:solidFill>
                  <a:schemeClr val="tx2"/>
                </a:solidFill>
              </a:rPr>
              <a:t>80-е и далее: открытие лабораторий, создание журналов</a:t>
            </a:r>
          </a:p>
          <a:p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9317685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5369</TotalTime>
  <Words>1552</Words>
  <Application>Microsoft Office PowerPoint</Application>
  <PresentationFormat>Widescreen</PresentationFormat>
  <Paragraphs>249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PT Sans</vt:lpstr>
      <vt:lpstr>Metropolitan</vt:lpstr>
      <vt:lpstr>Поведенческие и социальные факторы в современных подходах к решению дилеммы коллективного взаимодействия</vt:lpstr>
      <vt:lpstr>Влияние естественных процессов на общественные науки</vt:lpstr>
      <vt:lpstr>Теория рационального выбора</vt:lpstr>
      <vt:lpstr>Актуальные проблемы</vt:lpstr>
      <vt:lpstr>Теория игр</vt:lpstr>
      <vt:lpstr>От Физики к Общественным и Когнитивным наукам</vt:lpstr>
      <vt:lpstr>Зачем проводить эксперименты?</vt:lpstr>
      <vt:lpstr>Проведение эксперимента</vt:lpstr>
      <vt:lpstr>История</vt:lpstr>
      <vt:lpstr>Нобелевские Лауреаты, первопроходцы экспериментальных методов</vt:lpstr>
      <vt:lpstr>Вернон Смит, Двойной аукцион</vt:lpstr>
      <vt:lpstr>Принципы экспериментальных методов</vt:lpstr>
      <vt:lpstr>Виды экспериментов</vt:lpstr>
      <vt:lpstr>Эксперименты</vt:lpstr>
      <vt:lpstr>Принятие решений и Социальность</vt:lpstr>
      <vt:lpstr>Игры</vt:lpstr>
      <vt:lpstr>Социальность - Естественный Механизм Предоставления Общественных Благ</vt:lpstr>
      <vt:lpstr>Диаграмма эксперимента</vt:lpstr>
      <vt:lpstr>Данные</vt:lpstr>
      <vt:lpstr>Анализ данных</vt:lpstr>
      <vt:lpstr>Gender </vt:lpstr>
      <vt:lpstr>Психология – Social Value Orientation </vt:lpstr>
      <vt:lpstr>Культура/ментальность</vt:lpstr>
      <vt:lpstr>Физиология</vt:lpstr>
      <vt:lpstr>Основа Социальности в Мозге Человека</vt:lpstr>
      <vt:lpstr>фМРТ Эксперимент</vt:lpstr>
      <vt:lpstr>Результаты фМРТ</vt:lpstr>
      <vt:lpstr>Результат фМРТ</vt:lpstr>
      <vt:lpstr>Peзультаты PPI (психофизиологичечкого взаимодействия)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«Игры Общества»: Экспериментальные Методы в Общественных и Когнитивных Науках</dc:title>
  <dc:creator>Tatiana Babkina</dc:creator>
  <cp:lastModifiedBy>Mikhail Myagkov</cp:lastModifiedBy>
  <cp:revision>146</cp:revision>
  <dcterms:created xsi:type="dcterms:W3CDTF">2015-11-24T14:41:39Z</dcterms:created>
  <dcterms:modified xsi:type="dcterms:W3CDTF">2022-12-13T03:05:30Z</dcterms:modified>
</cp:coreProperties>
</file>