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96" r:id="rId2"/>
    <p:sldId id="434" r:id="rId3"/>
    <p:sldId id="533" r:id="rId4"/>
    <p:sldId id="557" r:id="rId5"/>
    <p:sldId id="534" r:id="rId6"/>
    <p:sldId id="543" r:id="rId7"/>
    <p:sldId id="546" r:id="rId8"/>
    <p:sldId id="549" r:id="rId9"/>
    <p:sldId id="550" r:id="rId10"/>
    <p:sldId id="555" r:id="rId11"/>
    <p:sldId id="556" r:id="rId12"/>
    <p:sldId id="554" r:id="rId13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" userDrawn="1">
          <p15:clr>
            <a:srgbClr val="A4A3A4"/>
          </p15:clr>
        </p15:guide>
        <p15:guide id="2" pos="533" userDrawn="1">
          <p15:clr>
            <a:srgbClr val="A4A3A4"/>
          </p15:clr>
        </p15:guide>
        <p15:guide id="3" pos="1077" userDrawn="1">
          <p15:clr>
            <a:srgbClr val="A4A3A4"/>
          </p15:clr>
        </p15:guide>
        <p15:guide id="4" orient="horz" pos="9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рина Екатерина Леонидовна" initials="ГЕЛ" lastIdx="2" clrIdx="0"/>
  <p:cmAuthor id="2" name="extrena" initials="e" lastIdx="7" clrIdx="1"/>
  <p:cmAuthor id="3" name="user" initials="u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338"/>
    <a:srgbClr val="5B2B1C"/>
    <a:srgbClr val="562212"/>
    <a:srgbClr val="C59368"/>
    <a:srgbClr val="F7F2E5"/>
    <a:srgbClr val="F2ECDE"/>
    <a:srgbClr val="6B3E30"/>
    <a:srgbClr val="EEE2D5"/>
    <a:srgbClr val="000000"/>
    <a:srgbClr val="959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6" autoAdjust="0"/>
    <p:restoredTop sz="96374" autoAdjust="0"/>
  </p:normalViewPr>
  <p:slideViewPr>
    <p:cSldViewPr snapToGrid="0">
      <p:cViewPr>
        <p:scale>
          <a:sx n="100" d="100"/>
          <a:sy n="100" d="100"/>
        </p:scale>
        <p:origin x="72" y="-576"/>
      </p:cViewPr>
      <p:guideLst>
        <p:guide orient="horz" pos="363"/>
        <p:guide pos="533"/>
        <p:guide pos="1077"/>
        <p:guide orient="horz" pos="9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03" tIns="45701" rIns="91403" bIns="457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03" tIns="45701" rIns="91403" bIns="45701" rtlCol="0"/>
          <a:lstStyle>
            <a:lvl1pPr algn="r">
              <a:defRPr sz="1200"/>
            </a:lvl1pPr>
          </a:lstStyle>
          <a:p>
            <a:fld id="{FF326337-D0CD-48D6-A0E1-AD5861E1B0BF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1" rIns="91403" bIns="457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03" tIns="45701" rIns="91403" bIns="4570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8055"/>
          </a:xfrm>
          <a:prstGeom prst="rect">
            <a:avLst/>
          </a:prstGeom>
        </p:spPr>
        <p:txBody>
          <a:bodyPr vert="horz" lIns="91403" tIns="45701" rIns="91403" bIns="457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8055"/>
          </a:xfrm>
          <a:prstGeom prst="rect">
            <a:avLst/>
          </a:prstGeom>
        </p:spPr>
        <p:txBody>
          <a:bodyPr vert="horz" lIns="91403" tIns="45701" rIns="91403" bIns="45701" rtlCol="0" anchor="b"/>
          <a:lstStyle>
            <a:lvl1pPr algn="r">
              <a:defRPr sz="1200"/>
            </a:lvl1pPr>
          </a:lstStyle>
          <a:p>
            <a:fld id="{FB2FB82C-153F-4E5B-9C4D-5017BDDBB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1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607933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1237061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2763768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444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788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497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211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919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49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5691" y="349217"/>
            <a:ext cx="1278856" cy="368413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837097" y="358775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98069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2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6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 с заголовком и названием раздела">
  <p:cSld name="Слайд с заголовком и названием раздела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0"/>
          <p:cNvSpPr txBox="1">
            <a:spLocks noGrp="1"/>
          </p:cNvSpPr>
          <p:nvPr>
            <p:ph type="title"/>
          </p:nvPr>
        </p:nvSpPr>
        <p:spPr>
          <a:xfrm>
            <a:off x="222747" y="523812"/>
            <a:ext cx="9734005" cy="74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0"/>
          <p:cNvSpPr txBox="1">
            <a:spLocks noGrp="1"/>
          </p:cNvSpPr>
          <p:nvPr>
            <p:ph type="subTitle" idx="1"/>
          </p:nvPr>
        </p:nvSpPr>
        <p:spPr>
          <a:xfrm>
            <a:off x="222747" y="154619"/>
            <a:ext cx="5636113" cy="36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grpSp>
        <p:nvGrpSpPr>
          <p:cNvPr id="324" name="Google Shape;324;p10"/>
          <p:cNvGrpSpPr/>
          <p:nvPr/>
        </p:nvGrpSpPr>
        <p:grpSpPr>
          <a:xfrm>
            <a:off x="250589" y="6840292"/>
            <a:ext cx="10220192" cy="656385"/>
            <a:chOff x="285749" y="6205388"/>
            <a:chExt cx="11654205" cy="595461"/>
          </a:xfrm>
        </p:grpSpPr>
        <p:pic>
          <p:nvPicPr>
            <p:cNvPr id="325" name="Google Shape;325;p1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78577" y="6285637"/>
              <a:ext cx="861377" cy="4512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6" name="Google Shape;326;p10"/>
            <p:cNvSpPr txBox="1"/>
            <p:nvPr/>
          </p:nvSpPr>
          <p:spPr>
            <a:xfrm>
              <a:off x="5388047" y="6328460"/>
              <a:ext cx="5593382" cy="362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Материалы являются собственностью АО «Корпорация «МСП»</a:t>
              </a:r>
              <a:b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и могут быть использованы с разрешения правообладателя</a:t>
              </a:r>
              <a:endParaRPr sz="1000">
                <a:solidFill>
                  <a:srgbClr val="006EF3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327" name="Google Shape;327;p10"/>
            <p:cNvGrpSpPr/>
            <p:nvPr/>
          </p:nvGrpSpPr>
          <p:grpSpPr>
            <a:xfrm>
              <a:off x="285749" y="6205388"/>
              <a:ext cx="2651207" cy="595461"/>
              <a:chOff x="704850" y="-1594057"/>
              <a:chExt cx="4203603" cy="944129"/>
            </a:xfrm>
          </p:grpSpPr>
          <p:sp>
            <p:nvSpPr>
              <p:cNvPr id="328" name="Google Shape;328;p10"/>
              <p:cNvSpPr/>
              <p:nvPr/>
            </p:nvSpPr>
            <p:spPr>
              <a:xfrm>
                <a:off x="3852763" y="-1219813"/>
                <a:ext cx="302046" cy="222483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02" extrusionOk="0">
                    <a:moveTo>
                      <a:pt x="146" y="0"/>
                    </a:moveTo>
                    <a:lnTo>
                      <a:pt x="0" y="0"/>
                    </a:lnTo>
                    <a:lnTo>
                      <a:pt x="263" y="302"/>
                    </a:lnTo>
                    <a:lnTo>
                      <a:pt x="410" y="302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29" name="Google Shape;329;p10"/>
              <p:cNvSpPr/>
              <p:nvPr/>
            </p:nvSpPr>
            <p:spPr>
              <a:xfrm>
                <a:off x="1450389" y="-1417986"/>
                <a:ext cx="655662" cy="440546"/>
              </a:xfrm>
              <a:custGeom>
                <a:avLst/>
                <a:gdLst/>
                <a:ahLst/>
                <a:cxnLst/>
                <a:rect l="l" t="t" r="r" b="b"/>
                <a:pathLst>
                  <a:path w="841" h="565" extrusionOk="0">
                    <a:moveTo>
                      <a:pt x="673" y="153"/>
                    </a:moveTo>
                    <a:cubicBezTo>
                      <a:pt x="729" y="112"/>
                      <a:pt x="752" y="59"/>
                      <a:pt x="748" y="0"/>
                    </a:cubicBezTo>
                    <a:cubicBezTo>
                      <a:pt x="642" y="0"/>
                      <a:pt x="642" y="0"/>
                      <a:pt x="642" y="0"/>
                    </a:cubicBezTo>
                    <a:cubicBezTo>
                      <a:pt x="648" y="25"/>
                      <a:pt x="643" y="51"/>
                      <a:pt x="622" y="73"/>
                    </a:cubicBezTo>
                    <a:cubicBezTo>
                      <a:pt x="598" y="97"/>
                      <a:pt x="559" y="113"/>
                      <a:pt x="524" y="117"/>
                    </a:cubicBezTo>
                    <a:cubicBezTo>
                      <a:pt x="467" y="126"/>
                      <a:pt x="249" y="123"/>
                      <a:pt x="197" y="123"/>
                    </a:cubicBezTo>
                    <a:cubicBezTo>
                      <a:pt x="197" y="213"/>
                      <a:pt x="197" y="213"/>
                      <a:pt x="197" y="213"/>
                    </a:cubicBezTo>
                    <a:cubicBezTo>
                      <a:pt x="298" y="213"/>
                      <a:pt x="396" y="213"/>
                      <a:pt x="494" y="213"/>
                    </a:cubicBezTo>
                    <a:cubicBezTo>
                      <a:pt x="661" y="214"/>
                      <a:pt x="684" y="272"/>
                      <a:pt x="681" y="337"/>
                    </a:cubicBezTo>
                    <a:cubicBezTo>
                      <a:pt x="679" y="400"/>
                      <a:pt x="639" y="434"/>
                      <a:pt x="585" y="449"/>
                    </a:cubicBezTo>
                    <a:cubicBezTo>
                      <a:pt x="462" y="480"/>
                      <a:pt x="360" y="486"/>
                      <a:pt x="213" y="445"/>
                    </a:cubicBezTo>
                    <a:cubicBezTo>
                      <a:pt x="117" y="408"/>
                      <a:pt x="102" y="323"/>
                      <a:pt x="102" y="323"/>
                    </a:cubicBezTo>
                    <a:cubicBezTo>
                      <a:pt x="6" y="324"/>
                      <a:pt x="6" y="324"/>
                      <a:pt x="6" y="324"/>
                    </a:cubicBezTo>
                    <a:cubicBezTo>
                      <a:pt x="0" y="421"/>
                      <a:pt x="88" y="516"/>
                      <a:pt x="195" y="542"/>
                    </a:cubicBezTo>
                    <a:cubicBezTo>
                      <a:pt x="288" y="565"/>
                      <a:pt x="344" y="565"/>
                      <a:pt x="440" y="565"/>
                    </a:cubicBezTo>
                    <a:cubicBezTo>
                      <a:pt x="527" y="565"/>
                      <a:pt x="617" y="551"/>
                      <a:pt x="693" y="506"/>
                    </a:cubicBezTo>
                    <a:cubicBezTo>
                      <a:pt x="811" y="436"/>
                      <a:pt x="841" y="219"/>
                      <a:pt x="673" y="1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0" name="Google Shape;330;p10"/>
              <p:cNvSpPr/>
              <p:nvPr/>
            </p:nvSpPr>
            <p:spPr>
              <a:xfrm>
                <a:off x="2793391" y="-1542488"/>
                <a:ext cx="632824" cy="588623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54" extrusionOk="0">
                    <a:moveTo>
                      <a:pt x="424" y="48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86" y="449"/>
                      <a:pt x="286" y="449"/>
                      <a:pt x="286" y="449"/>
                    </a:cubicBezTo>
                    <a:cubicBezTo>
                      <a:pt x="306" y="481"/>
                      <a:pt x="341" y="500"/>
                      <a:pt x="378" y="500"/>
                    </a:cubicBezTo>
                    <a:cubicBezTo>
                      <a:pt x="417" y="500"/>
                      <a:pt x="417" y="500"/>
                      <a:pt x="417" y="500"/>
                    </a:cubicBezTo>
                    <a:cubicBezTo>
                      <a:pt x="392" y="543"/>
                      <a:pt x="392" y="543"/>
                      <a:pt x="392" y="543"/>
                    </a:cubicBezTo>
                    <a:cubicBezTo>
                      <a:pt x="392" y="543"/>
                      <a:pt x="392" y="543"/>
                      <a:pt x="392" y="543"/>
                    </a:cubicBezTo>
                    <a:cubicBezTo>
                      <a:pt x="356" y="605"/>
                      <a:pt x="306" y="636"/>
                      <a:pt x="249" y="634"/>
                    </a:cubicBezTo>
                    <a:cubicBezTo>
                      <a:pt x="140" y="628"/>
                      <a:pt x="131" y="552"/>
                      <a:pt x="127" y="473"/>
                    </a:cubicBezTo>
                    <a:cubicBezTo>
                      <a:pt x="127" y="262"/>
                      <a:pt x="127" y="262"/>
                      <a:pt x="127" y="262"/>
                    </a:cubicBezTo>
                    <a:cubicBezTo>
                      <a:pt x="30" y="262"/>
                      <a:pt x="30" y="262"/>
                      <a:pt x="30" y="262"/>
                    </a:cubicBezTo>
                    <a:cubicBezTo>
                      <a:pt x="30" y="473"/>
                      <a:pt x="30" y="473"/>
                      <a:pt x="30" y="473"/>
                    </a:cubicBezTo>
                    <a:cubicBezTo>
                      <a:pt x="30" y="473"/>
                      <a:pt x="30" y="473"/>
                      <a:pt x="30" y="473"/>
                    </a:cubicBezTo>
                    <a:cubicBezTo>
                      <a:pt x="29" y="595"/>
                      <a:pt x="67" y="675"/>
                      <a:pt x="154" y="707"/>
                    </a:cubicBezTo>
                    <a:cubicBezTo>
                      <a:pt x="218" y="731"/>
                      <a:pt x="357" y="754"/>
                      <a:pt x="456" y="615"/>
                    </a:cubicBezTo>
                    <a:cubicBezTo>
                      <a:pt x="497" y="557"/>
                      <a:pt x="811" y="0"/>
                      <a:pt x="811" y="0"/>
                    </a:cubicBezTo>
                    <a:cubicBezTo>
                      <a:pt x="698" y="0"/>
                      <a:pt x="698" y="0"/>
                      <a:pt x="698" y="0"/>
                    </a:cubicBezTo>
                    <a:lnTo>
                      <a:pt x="424" y="4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1" name="Google Shape;331;p10"/>
              <p:cNvSpPr/>
              <p:nvPr/>
            </p:nvSpPr>
            <p:spPr>
              <a:xfrm>
                <a:off x="704850" y="-1542488"/>
                <a:ext cx="72859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934" h="698" extrusionOk="0">
                    <a:moveTo>
                      <a:pt x="467" y="0"/>
                    </a:moveTo>
                    <a:cubicBezTo>
                      <a:pt x="675" y="410"/>
                      <a:pt x="675" y="410"/>
                      <a:pt x="675" y="410"/>
                    </a:cubicBezTo>
                    <a:cubicBezTo>
                      <a:pt x="259" y="410"/>
                      <a:pt x="259" y="410"/>
                      <a:pt x="259" y="41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354" y="0"/>
                      <a:pt x="354" y="0"/>
                      <a:pt x="354" y="0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46" y="698"/>
                      <a:pt x="46" y="698"/>
                      <a:pt x="46" y="698"/>
                    </a:cubicBezTo>
                    <a:cubicBezTo>
                      <a:pt x="87" y="698"/>
                      <a:pt x="124" y="675"/>
                      <a:pt x="143" y="639"/>
                    </a:cubicBezTo>
                    <a:cubicBezTo>
                      <a:pt x="187" y="551"/>
                      <a:pt x="187" y="551"/>
                      <a:pt x="187" y="551"/>
                    </a:cubicBezTo>
                    <a:cubicBezTo>
                      <a:pt x="200" y="527"/>
                      <a:pt x="224" y="512"/>
                      <a:pt x="251" y="512"/>
                    </a:cubicBezTo>
                    <a:cubicBezTo>
                      <a:pt x="683" y="512"/>
                      <a:pt x="683" y="512"/>
                      <a:pt x="683" y="512"/>
                    </a:cubicBezTo>
                    <a:cubicBezTo>
                      <a:pt x="710" y="512"/>
                      <a:pt x="735" y="527"/>
                      <a:pt x="747" y="551"/>
                    </a:cubicBezTo>
                    <a:cubicBezTo>
                      <a:pt x="791" y="639"/>
                      <a:pt x="791" y="639"/>
                      <a:pt x="791" y="639"/>
                    </a:cubicBezTo>
                    <a:cubicBezTo>
                      <a:pt x="810" y="675"/>
                      <a:pt x="847" y="698"/>
                      <a:pt x="888" y="698"/>
                    </a:cubicBezTo>
                    <a:cubicBezTo>
                      <a:pt x="934" y="698"/>
                      <a:pt x="934" y="698"/>
                      <a:pt x="934" y="698"/>
                    </a:cubicBezTo>
                    <a:cubicBezTo>
                      <a:pt x="580" y="0"/>
                      <a:pt x="580" y="0"/>
                      <a:pt x="580" y="0"/>
                    </a:cubicBez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2" name="Google Shape;332;p10"/>
              <p:cNvSpPr/>
              <p:nvPr/>
            </p:nvSpPr>
            <p:spPr>
              <a:xfrm>
                <a:off x="4179121" y="-1542488"/>
                <a:ext cx="729332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698" extrusionOk="0">
                    <a:moveTo>
                      <a:pt x="467" y="0"/>
                    </a:moveTo>
                    <a:cubicBezTo>
                      <a:pt x="676" y="410"/>
                      <a:pt x="676" y="410"/>
                      <a:pt x="676" y="410"/>
                    </a:cubicBezTo>
                    <a:cubicBezTo>
                      <a:pt x="259" y="410"/>
                      <a:pt x="259" y="410"/>
                      <a:pt x="259" y="41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398" y="0"/>
                      <a:pt x="335" y="39"/>
                      <a:pt x="304" y="101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113" y="698"/>
                      <a:pt x="113" y="698"/>
                      <a:pt x="113" y="698"/>
                    </a:cubicBezTo>
                    <a:cubicBezTo>
                      <a:pt x="208" y="512"/>
                      <a:pt x="208" y="512"/>
                      <a:pt x="208" y="512"/>
                    </a:cubicBezTo>
                    <a:cubicBezTo>
                      <a:pt x="727" y="512"/>
                      <a:pt x="727" y="512"/>
                      <a:pt x="727" y="512"/>
                    </a:cubicBezTo>
                    <a:cubicBezTo>
                      <a:pt x="822" y="698"/>
                      <a:pt x="822" y="698"/>
                      <a:pt x="822" y="698"/>
                    </a:cubicBezTo>
                    <a:cubicBezTo>
                      <a:pt x="935" y="698"/>
                      <a:pt x="935" y="698"/>
                      <a:pt x="935" y="698"/>
                    </a:cubicBezTo>
                    <a:cubicBezTo>
                      <a:pt x="631" y="101"/>
                      <a:pt x="631" y="101"/>
                      <a:pt x="631" y="101"/>
                    </a:cubicBezTo>
                    <a:cubicBezTo>
                      <a:pt x="600" y="39"/>
                      <a:pt x="537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3" name="Google Shape;333;p10"/>
              <p:cNvSpPr/>
              <p:nvPr/>
            </p:nvSpPr>
            <p:spPr>
              <a:xfrm>
                <a:off x="3488098" y="-1542488"/>
                <a:ext cx="608513" cy="545157"/>
              </a:xfrm>
              <a:custGeom>
                <a:avLst/>
                <a:gdLst/>
                <a:ahLst/>
                <a:cxnLst/>
                <a:rect l="l" t="t" r="r" b="b"/>
                <a:pathLst>
                  <a:path w="780" h="699" extrusionOk="0">
                    <a:moveTo>
                      <a:pt x="548" y="298"/>
                    </a:moveTo>
                    <a:cubicBezTo>
                      <a:pt x="780" y="0"/>
                      <a:pt x="780" y="0"/>
                      <a:pt x="780" y="0"/>
                    </a:cubicBezTo>
                    <a:cubicBezTo>
                      <a:pt x="657" y="0"/>
                      <a:pt x="657" y="0"/>
                      <a:pt x="657" y="0"/>
                    </a:cubicBezTo>
                    <a:cubicBezTo>
                      <a:pt x="501" y="201"/>
                      <a:pt x="501" y="201"/>
                      <a:pt x="501" y="201"/>
                    </a:cubicBezTo>
                    <a:cubicBezTo>
                      <a:pt x="451" y="265"/>
                      <a:pt x="375" y="302"/>
                      <a:pt x="295" y="302"/>
                    </a:cubicBezTo>
                    <a:cubicBezTo>
                      <a:pt x="95" y="302"/>
                      <a:pt x="95" y="302"/>
                      <a:pt x="95" y="302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99"/>
                      <a:pt x="0" y="699"/>
                      <a:pt x="0" y="699"/>
                    </a:cubicBezTo>
                    <a:cubicBezTo>
                      <a:pt x="94" y="699"/>
                      <a:pt x="94" y="699"/>
                      <a:pt x="94" y="699"/>
                    </a:cubicBezTo>
                    <a:cubicBezTo>
                      <a:pt x="95" y="399"/>
                      <a:pt x="95" y="399"/>
                      <a:pt x="95" y="399"/>
                    </a:cubicBezTo>
                    <a:cubicBezTo>
                      <a:pt x="342" y="399"/>
                      <a:pt x="342" y="399"/>
                      <a:pt x="342" y="399"/>
                    </a:cubicBezTo>
                    <a:cubicBezTo>
                      <a:pt x="423" y="399"/>
                      <a:pt x="499" y="362"/>
                      <a:pt x="548" y="2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4" name="Google Shape;334;p10"/>
              <p:cNvSpPr/>
              <p:nvPr/>
            </p:nvSpPr>
            <p:spPr>
              <a:xfrm>
                <a:off x="2154673" y="-1542488"/>
                <a:ext cx="576098" cy="545157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99" extrusionOk="0">
                    <a:moveTo>
                      <a:pt x="520" y="276"/>
                    </a:moveTo>
                    <a:cubicBezTo>
                      <a:pt x="482" y="274"/>
                      <a:pt x="104" y="275"/>
                      <a:pt x="104" y="275"/>
                    </a:cubicBezTo>
                    <a:cubicBezTo>
                      <a:pt x="104" y="87"/>
                      <a:pt x="104" y="87"/>
                      <a:pt x="104" y="87"/>
                    </a:cubicBezTo>
                    <a:cubicBezTo>
                      <a:pt x="676" y="87"/>
                      <a:pt x="676" y="87"/>
                      <a:pt x="676" y="87"/>
                    </a:cubicBezTo>
                    <a:cubicBezTo>
                      <a:pt x="676" y="0"/>
                      <a:pt x="676" y="0"/>
                      <a:pt x="676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0"/>
                      <a:pt x="0" y="610"/>
                      <a:pt x="0" y="610"/>
                    </a:cubicBezTo>
                    <a:cubicBezTo>
                      <a:pt x="58" y="610"/>
                      <a:pt x="104" y="564"/>
                      <a:pt x="104" y="507"/>
                    </a:cubicBezTo>
                    <a:cubicBezTo>
                      <a:pt x="104" y="368"/>
                      <a:pt x="104" y="368"/>
                      <a:pt x="104" y="368"/>
                    </a:cubicBezTo>
                    <a:cubicBezTo>
                      <a:pt x="104" y="368"/>
                      <a:pt x="389" y="367"/>
                      <a:pt x="528" y="370"/>
                    </a:cubicBezTo>
                    <a:cubicBezTo>
                      <a:pt x="597" y="372"/>
                      <a:pt x="626" y="412"/>
                      <a:pt x="626" y="482"/>
                    </a:cubicBezTo>
                    <a:cubicBezTo>
                      <a:pt x="626" y="551"/>
                      <a:pt x="603" y="602"/>
                      <a:pt x="528" y="605"/>
                    </a:cubicBezTo>
                    <a:cubicBezTo>
                      <a:pt x="399" y="611"/>
                      <a:pt x="104" y="610"/>
                      <a:pt x="104" y="610"/>
                    </a:cubicBezTo>
                    <a:cubicBezTo>
                      <a:pt x="104" y="699"/>
                      <a:pt x="104" y="699"/>
                      <a:pt x="104" y="699"/>
                    </a:cubicBezTo>
                    <a:cubicBezTo>
                      <a:pt x="186" y="699"/>
                      <a:pt x="269" y="699"/>
                      <a:pt x="351" y="698"/>
                    </a:cubicBezTo>
                    <a:cubicBezTo>
                      <a:pt x="426" y="697"/>
                      <a:pt x="494" y="695"/>
                      <a:pt x="569" y="691"/>
                    </a:cubicBezTo>
                    <a:cubicBezTo>
                      <a:pt x="668" y="686"/>
                      <a:pt x="739" y="631"/>
                      <a:pt x="739" y="471"/>
                    </a:cubicBezTo>
                    <a:cubicBezTo>
                      <a:pt x="739" y="380"/>
                      <a:pt x="708" y="285"/>
                      <a:pt x="520" y="27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5" name="Google Shape;335;p10"/>
              <p:cNvSpPr/>
              <p:nvPr/>
            </p:nvSpPr>
            <p:spPr>
              <a:xfrm>
                <a:off x="1454809" y="-1594057"/>
                <a:ext cx="496535" cy="236481"/>
              </a:xfrm>
              <a:custGeom>
                <a:avLst/>
                <a:gdLst/>
                <a:ahLst/>
                <a:cxnLst/>
                <a:rect l="l" t="t" r="r" b="b"/>
                <a:pathLst>
                  <a:path w="636" h="303" extrusionOk="0">
                    <a:moveTo>
                      <a:pt x="99" y="273"/>
                    </a:moveTo>
                    <a:cubicBezTo>
                      <a:pt x="167" y="193"/>
                      <a:pt x="323" y="104"/>
                      <a:pt x="462" y="150"/>
                    </a:cubicBezTo>
                    <a:cubicBezTo>
                      <a:pt x="500" y="163"/>
                      <a:pt x="525" y="193"/>
                      <a:pt x="531" y="224"/>
                    </a:cubicBezTo>
                    <a:cubicBezTo>
                      <a:pt x="636" y="224"/>
                      <a:pt x="636" y="224"/>
                      <a:pt x="636" y="224"/>
                    </a:cubicBezTo>
                    <a:cubicBezTo>
                      <a:pt x="635" y="209"/>
                      <a:pt x="632" y="192"/>
                      <a:pt x="627" y="176"/>
                    </a:cubicBezTo>
                    <a:cubicBezTo>
                      <a:pt x="546" y="0"/>
                      <a:pt x="298" y="43"/>
                      <a:pt x="204" y="82"/>
                    </a:cubicBezTo>
                    <a:cubicBezTo>
                      <a:pt x="120" y="116"/>
                      <a:pt x="59" y="165"/>
                      <a:pt x="0" y="246"/>
                    </a:cubicBezTo>
                    <a:cubicBezTo>
                      <a:pt x="25" y="266"/>
                      <a:pt x="48" y="284"/>
                      <a:pt x="72" y="303"/>
                    </a:cubicBezTo>
                    <a:cubicBezTo>
                      <a:pt x="83" y="291"/>
                      <a:pt x="92" y="282"/>
                      <a:pt x="99" y="2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336" name="Google Shape;336;p10"/>
              <p:cNvGrpSpPr/>
              <p:nvPr/>
            </p:nvGrpSpPr>
            <p:grpSpPr>
              <a:xfrm>
                <a:off x="704850" y="-827473"/>
                <a:ext cx="2037708" cy="177545"/>
                <a:chOff x="704850" y="-751273"/>
                <a:chExt cx="2037708" cy="177545"/>
              </a:xfrm>
            </p:grpSpPr>
            <p:sp>
              <p:nvSpPr>
                <p:cNvPr id="337" name="Google Shape;337;p10"/>
                <p:cNvSpPr/>
                <p:nvPr/>
              </p:nvSpPr>
              <p:spPr>
                <a:xfrm>
                  <a:off x="704850" y="-749063"/>
                  <a:ext cx="102401" cy="125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" h="171" extrusionOk="0">
                      <a:moveTo>
                        <a:pt x="0" y="0"/>
                      </a:moveTo>
                      <a:lnTo>
                        <a:pt x="139" y="0"/>
                      </a:lnTo>
                      <a:lnTo>
                        <a:pt x="139" y="171"/>
                      </a:lnTo>
                      <a:lnTo>
                        <a:pt x="108" y="171"/>
                      </a:lnTo>
                      <a:lnTo>
                        <a:pt x="108" y="28"/>
                      </a:lnTo>
                      <a:lnTo>
                        <a:pt x="31" y="28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38" name="Google Shape;338;p10"/>
                <p:cNvSpPr/>
                <p:nvPr/>
              </p:nvSpPr>
              <p:spPr>
                <a:xfrm>
                  <a:off x="845559" y="-751273"/>
                  <a:ext cx="111978" cy="177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228" extrusionOk="0">
                      <a:moveTo>
                        <a:pt x="0" y="3"/>
                      </a:move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33" y="16"/>
                        <a:pt x="41" y="10"/>
                        <a:pt x="50" y="6"/>
                      </a:cubicBezTo>
                      <a:cubicBezTo>
                        <a:pt x="58" y="2"/>
                        <a:pt x="68" y="0"/>
                        <a:pt x="79" y="0"/>
                      </a:cubicBezTo>
                      <a:cubicBezTo>
                        <a:pt x="89" y="0"/>
                        <a:pt x="98" y="2"/>
                        <a:pt x="106" y="5"/>
                      </a:cubicBezTo>
                      <a:cubicBezTo>
                        <a:pt x="114" y="9"/>
                        <a:pt x="121" y="13"/>
                        <a:pt x="126" y="20"/>
                      </a:cubicBezTo>
                      <a:cubicBezTo>
                        <a:pt x="132" y="27"/>
                        <a:pt x="137" y="35"/>
                        <a:pt x="140" y="44"/>
                      </a:cubicBezTo>
                      <a:cubicBezTo>
                        <a:pt x="143" y="54"/>
                        <a:pt x="144" y="66"/>
                        <a:pt x="144" y="79"/>
                      </a:cubicBezTo>
                      <a:cubicBezTo>
                        <a:pt x="144" y="88"/>
                        <a:pt x="144" y="88"/>
                        <a:pt x="144" y="88"/>
                      </a:cubicBezTo>
                      <a:cubicBezTo>
                        <a:pt x="144" y="101"/>
                        <a:pt x="143" y="112"/>
                        <a:pt x="139" y="122"/>
                      </a:cubicBezTo>
                      <a:cubicBezTo>
                        <a:pt x="136" y="131"/>
                        <a:pt x="132" y="140"/>
                        <a:pt x="126" y="146"/>
                      </a:cubicBezTo>
                      <a:cubicBezTo>
                        <a:pt x="120" y="153"/>
                        <a:pt x="113" y="158"/>
                        <a:pt x="105" y="161"/>
                      </a:cubicBezTo>
                      <a:cubicBezTo>
                        <a:pt x="97" y="164"/>
                        <a:pt x="89" y="166"/>
                        <a:pt x="79" y="166"/>
                      </a:cubicBezTo>
                      <a:cubicBezTo>
                        <a:pt x="68" y="166"/>
                        <a:pt x="59" y="164"/>
                        <a:pt x="51" y="161"/>
                      </a:cubicBezTo>
                      <a:cubicBezTo>
                        <a:pt x="43" y="158"/>
                        <a:pt x="36" y="152"/>
                        <a:pt x="29" y="144"/>
                      </a:cubicBezTo>
                      <a:cubicBezTo>
                        <a:pt x="29" y="144"/>
                        <a:pt x="29" y="144"/>
                        <a:pt x="29" y="144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0" y="228"/>
                        <a:pt x="0" y="228"/>
                        <a:pt x="0" y="228"/>
                      </a:cubicBezTo>
                      <a:lnTo>
                        <a:pt x="0" y="3"/>
                      </a:lnTo>
                      <a:close/>
                      <a:moveTo>
                        <a:pt x="71" y="140"/>
                      </a:moveTo>
                      <a:cubicBezTo>
                        <a:pt x="84" y="140"/>
                        <a:pt x="95" y="136"/>
                        <a:pt x="103" y="127"/>
                      </a:cubicBezTo>
                      <a:cubicBezTo>
                        <a:pt x="110" y="119"/>
                        <a:pt x="114" y="105"/>
                        <a:pt x="114" y="88"/>
                      </a:cubicBezTo>
                      <a:cubicBezTo>
                        <a:pt x="114" y="79"/>
                        <a:pt x="114" y="79"/>
                        <a:pt x="114" y="79"/>
                      </a:cubicBezTo>
                      <a:cubicBezTo>
                        <a:pt x="114" y="61"/>
                        <a:pt x="110" y="48"/>
                        <a:pt x="102" y="40"/>
                      </a:cubicBezTo>
                      <a:cubicBezTo>
                        <a:pt x="95" y="31"/>
                        <a:pt x="84" y="27"/>
                        <a:pt x="71" y="27"/>
                      </a:cubicBezTo>
                      <a:cubicBezTo>
                        <a:pt x="58" y="27"/>
                        <a:pt x="48" y="31"/>
                        <a:pt x="40" y="39"/>
                      </a:cubicBezTo>
                      <a:cubicBezTo>
                        <a:pt x="32" y="48"/>
                        <a:pt x="29" y="61"/>
                        <a:pt x="29" y="79"/>
                      </a:cubicBezTo>
                      <a:cubicBezTo>
                        <a:pt x="29" y="88"/>
                        <a:pt x="29" y="88"/>
                        <a:pt x="29" y="88"/>
                      </a:cubicBezTo>
                      <a:cubicBezTo>
                        <a:pt x="29" y="105"/>
                        <a:pt x="32" y="118"/>
                        <a:pt x="40" y="127"/>
                      </a:cubicBezTo>
                      <a:cubicBezTo>
                        <a:pt x="48" y="135"/>
                        <a:pt x="58" y="140"/>
                        <a:pt x="71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39" name="Google Shape;339;p10"/>
                <p:cNvSpPr/>
                <p:nvPr/>
              </p:nvSpPr>
              <p:spPr>
                <a:xfrm>
                  <a:off x="980375" y="-751273"/>
                  <a:ext cx="112715" cy="12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" h="166" extrusionOk="0">
                      <a:moveTo>
                        <a:pt x="74" y="166"/>
                      </a:moveTo>
                      <a:cubicBezTo>
                        <a:pt x="63" y="166"/>
                        <a:pt x="53" y="164"/>
                        <a:pt x="43" y="161"/>
                      </a:cubicBezTo>
                      <a:cubicBezTo>
                        <a:pt x="34" y="157"/>
                        <a:pt x="27" y="152"/>
                        <a:pt x="20" y="145"/>
                      </a:cubicBezTo>
                      <a:cubicBezTo>
                        <a:pt x="14" y="139"/>
                        <a:pt x="9" y="130"/>
                        <a:pt x="5" y="121"/>
                      </a:cubicBezTo>
                      <a:cubicBezTo>
                        <a:pt x="2" y="111"/>
                        <a:pt x="0" y="100"/>
                        <a:pt x="0" y="8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66"/>
                        <a:pt x="2" y="55"/>
                        <a:pt x="5" y="45"/>
                      </a:cubicBezTo>
                      <a:cubicBezTo>
                        <a:pt x="9" y="36"/>
                        <a:pt x="14" y="27"/>
                        <a:pt x="20" y="21"/>
                      </a:cubicBezTo>
                      <a:cubicBezTo>
                        <a:pt x="26" y="14"/>
                        <a:pt x="34" y="9"/>
                        <a:pt x="43" y="6"/>
                      </a:cubicBezTo>
                      <a:cubicBezTo>
                        <a:pt x="52" y="2"/>
                        <a:pt x="62" y="0"/>
                        <a:pt x="73" y="0"/>
                      </a:cubicBezTo>
                      <a:cubicBezTo>
                        <a:pt x="83" y="0"/>
                        <a:pt x="93" y="2"/>
                        <a:pt x="102" y="6"/>
                      </a:cubicBezTo>
                      <a:cubicBezTo>
                        <a:pt x="111" y="9"/>
                        <a:pt x="119" y="14"/>
                        <a:pt x="125" y="21"/>
                      </a:cubicBezTo>
                      <a:cubicBezTo>
                        <a:pt x="131" y="28"/>
                        <a:pt x="136" y="36"/>
                        <a:pt x="140" y="46"/>
                      </a:cubicBezTo>
                      <a:cubicBezTo>
                        <a:pt x="143" y="56"/>
                        <a:pt x="145" y="68"/>
                        <a:pt x="145" y="81"/>
                      </a:cubicBezTo>
                      <a:cubicBezTo>
                        <a:pt x="145" y="92"/>
                        <a:pt x="145" y="92"/>
                        <a:pt x="145" y="92"/>
                      </a:cubicBezTo>
                      <a:cubicBezTo>
                        <a:pt x="30" y="92"/>
                        <a:pt x="30" y="92"/>
                        <a:pt x="30" y="92"/>
                      </a:cubicBezTo>
                      <a:cubicBezTo>
                        <a:pt x="31" y="107"/>
                        <a:pt x="35" y="119"/>
                        <a:pt x="42" y="127"/>
                      </a:cubicBezTo>
                      <a:cubicBezTo>
                        <a:pt x="50" y="136"/>
                        <a:pt x="60" y="140"/>
                        <a:pt x="73" y="140"/>
                      </a:cubicBezTo>
                      <a:cubicBezTo>
                        <a:pt x="83" y="140"/>
                        <a:pt x="91" y="138"/>
                        <a:pt x="98" y="134"/>
                      </a:cubicBezTo>
                      <a:cubicBezTo>
                        <a:pt x="105" y="130"/>
                        <a:pt x="110" y="124"/>
                        <a:pt x="113" y="115"/>
                      </a:cubicBezTo>
                      <a:cubicBezTo>
                        <a:pt x="143" y="115"/>
                        <a:pt x="143" y="115"/>
                        <a:pt x="143" y="115"/>
                      </a:cubicBezTo>
                      <a:cubicBezTo>
                        <a:pt x="139" y="132"/>
                        <a:pt x="132" y="145"/>
                        <a:pt x="120" y="153"/>
                      </a:cubicBezTo>
                      <a:cubicBezTo>
                        <a:pt x="108" y="162"/>
                        <a:pt x="93" y="166"/>
                        <a:pt x="74" y="166"/>
                      </a:cubicBezTo>
                      <a:close/>
                      <a:moveTo>
                        <a:pt x="73" y="27"/>
                      </a:moveTo>
                      <a:cubicBezTo>
                        <a:pt x="60" y="27"/>
                        <a:pt x="51" y="30"/>
                        <a:pt x="44" y="37"/>
                      </a:cubicBezTo>
                      <a:cubicBezTo>
                        <a:pt x="37" y="44"/>
                        <a:pt x="32" y="55"/>
                        <a:pt x="31" y="68"/>
                      </a:cubicBezTo>
                      <a:cubicBezTo>
                        <a:pt x="115" y="68"/>
                        <a:pt x="115" y="68"/>
                        <a:pt x="115" y="68"/>
                      </a:cubicBezTo>
                      <a:cubicBezTo>
                        <a:pt x="112" y="40"/>
                        <a:pt x="98" y="27"/>
                        <a:pt x="73" y="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40" name="Google Shape;340;p10"/>
                <p:cNvSpPr/>
                <p:nvPr/>
              </p:nvSpPr>
              <p:spPr>
                <a:xfrm>
                  <a:off x="1105614" y="-749063"/>
                  <a:ext cx="131869" cy="157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" h="202" extrusionOk="0">
                      <a:moveTo>
                        <a:pt x="0" y="134"/>
                      </a:moveTo>
                      <a:cubicBezTo>
                        <a:pt x="16" y="134"/>
                        <a:pt x="16" y="134"/>
                        <a:pt x="16" y="134"/>
                      </a:cubicBezTo>
                      <a:cubicBezTo>
                        <a:pt x="19" y="129"/>
                        <a:pt x="22" y="124"/>
                        <a:pt x="25" y="119"/>
                      </a:cubicBezTo>
                      <a:cubicBezTo>
                        <a:pt x="27" y="114"/>
                        <a:pt x="29" y="108"/>
                        <a:pt x="30" y="102"/>
                      </a:cubicBezTo>
                      <a:cubicBezTo>
                        <a:pt x="31" y="95"/>
                        <a:pt x="32" y="87"/>
                        <a:pt x="33" y="79"/>
                      </a:cubicBezTo>
                      <a:cubicBezTo>
                        <a:pt x="33" y="70"/>
                        <a:pt x="34" y="60"/>
                        <a:pt x="34" y="48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9" y="134"/>
                        <a:pt x="149" y="134"/>
                        <a:pt x="149" y="134"/>
                      </a:cubicBezTo>
                      <a:cubicBezTo>
                        <a:pt x="169" y="134"/>
                        <a:pt x="169" y="134"/>
                        <a:pt x="169" y="134"/>
                      </a:cubicBezTo>
                      <a:cubicBezTo>
                        <a:pt x="169" y="202"/>
                        <a:pt x="169" y="202"/>
                        <a:pt x="169" y="202"/>
                      </a:cubicBezTo>
                      <a:cubicBezTo>
                        <a:pt x="141" y="202"/>
                        <a:pt x="141" y="202"/>
                        <a:pt x="141" y="202"/>
                      </a:cubicBezTo>
                      <a:cubicBezTo>
                        <a:pt x="141" y="161"/>
                        <a:pt x="141" y="161"/>
                        <a:pt x="141" y="161"/>
                      </a:cubicBezTo>
                      <a:cubicBezTo>
                        <a:pt x="28" y="161"/>
                        <a:pt x="28" y="161"/>
                        <a:pt x="28" y="161"/>
                      </a:cubicBezTo>
                      <a:cubicBezTo>
                        <a:pt x="28" y="202"/>
                        <a:pt x="28" y="202"/>
                        <a:pt x="28" y="202"/>
                      </a:cubicBezTo>
                      <a:cubicBezTo>
                        <a:pt x="0" y="202"/>
                        <a:pt x="0" y="202"/>
                        <a:pt x="0" y="202"/>
                      </a:cubicBezTo>
                      <a:lnTo>
                        <a:pt x="0" y="134"/>
                      </a:lnTo>
                      <a:close/>
                      <a:moveTo>
                        <a:pt x="121" y="134"/>
                      </a:moveTo>
                      <a:cubicBezTo>
                        <a:pt x="121" y="26"/>
                        <a:pt x="121" y="26"/>
                        <a:pt x="121" y="26"/>
                      </a:cubicBezTo>
                      <a:cubicBezTo>
                        <a:pt x="61" y="26"/>
                        <a:pt x="61" y="26"/>
                        <a:pt x="61" y="26"/>
                      </a:cubicBezTo>
                      <a:cubicBezTo>
                        <a:pt x="61" y="48"/>
                        <a:pt x="61" y="48"/>
                        <a:pt x="61" y="48"/>
                      </a:cubicBezTo>
                      <a:cubicBezTo>
                        <a:pt x="61" y="59"/>
                        <a:pt x="61" y="68"/>
                        <a:pt x="61" y="76"/>
                      </a:cubicBezTo>
                      <a:cubicBezTo>
                        <a:pt x="60" y="84"/>
                        <a:pt x="60" y="92"/>
                        <a:pt x="58" y="99"/>
                      </a:cubicBezTo>
                      <a:cubicBezTo>
                        <a:pt x="57" y="105"/>
                        <a:pt x="56" y="112"/>
                        <a:pt x="54" y="117"/>
                      </a:cubicBezTo>
                      <a:cubicBezTo>
                        <a:pt x="53" y="123"/>
                        <a:pt x="51" y="128"/>
                        <a:pt x="48" y="134"/>
                      </a:cubicBezTo>
                      <a:cubicBezTo>
                        <a:pt x="48" y="134"/>
                        <a:pt x="48" y="134"/>
                        <a:pt x="48" y="134"/>
                      </a:cubicBezTo>
                      <a:lnTo>
                        <a:pt x="121" y="13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41" name="Google Shape;341;p10"/>
                <p:cNvSpPr/>
                <p:nvPr/>
              </p:nvSpPr>
              <p:spPr>
                <a:xfrm>
                  <a:off x="1261057" y="-749063"/>
                  <a:ext cx="103138" cy="125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" h="171" extrusionOk="0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140" y="171"/>
                      </a:lnTo>
                      <a:lnTo>
                        <a:pt x="109" y="171"/>
                      </a:lnTo>
                      <a:lnTo>
                        <a:pt x="109" y="28"/>
                      </a:lnTo>
                      <a:lnTo>
                        <a:pt x="31" y="28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42" name="Google Shape;342;p10"/>
                <p:cNvSpPr/>
                <p:nvPr/>
              </p:nvSpPr>
              <p:spPr>
                <a:xfrm>
                  <a:off x="1401030" y="-751273"/>
                  <a:ext cx="113452" cy="177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" h="228" extrusionOk="0">
                      <a:moveTo>
                        <a:pt x="0" y="3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34" y="16"/>
                        <a:pt x="42" y="10"/>
                        <a:pt x="50" y="6"/>
                      </a:cubicBezTo>
                      <a:cubicBezTo>
                        <a:pt x="59" y="2"/>
                        <a:pt x="68" y="0"/>
                        <a:pt x="80" y="0"/>
                      </a:cubicBezTo>
                      <a:cubicBezTo>
                        <a:pt x="90" y="0"/>
                        <a:pt x="98" y="2"/>
                        <a:pt x="106" y="5"/>
                      </a:cubicBezTo>
                      <a:cubicBezTo>
                        <a:pt x="114" y="9"/>
                        <a:pt x="121" y="13"/>
                        <a:pt x="127" y="20"/>
                      </a:cubicBezTo>
                      <a:cubicBezTo>
                        <a:pt x="133" y="27"/>
                        <a:pt x="137" y="35"/>
                        <a:pt x="140" y="44"/>
                      </a:cubicBezTo>
                      <a:cubicBezTo>
                        <a:pt x="143" y="54"/>
                        <a:pt x="145" y="66"/>
                        <a:pt x="145" y="79"/>
                      </a:cubicBezTo>
                      <a:cubicBezTo>
                        <a:pt x="145" y="88"/>
                        <a:pt x="145" y="88"/>
                        <a:pt x="145" y="88"/>
                      </a:cubicBezTo>
                      <a:cubicBezTo>
                        <a:pt x="145" y="101"/>
                        <a:pt x="143" y="112"/>
                        <a:pt x="140" y="122"/>
                      </a:cubicBezTo>
                      <a:cubicBezTo>
                        <a:pt x="137" y="131"/>
                        <a:pt x="132" y="140"/>
                        <a:pt x="127" y="146"/>
                      </a:cubicBezTo>
                      <a:cubicBezTo>
                        <a:pt x="121" y="153"/>
                        <a:pt x="114" y="158"/>
                        <a:pt x="106" y="161"/>
                      </a:cubicBezTo>
                      <a:cubicBezTo>
                        <a:pt x="98" y="164"/>
                        <a:pt x="89" y="166"/>
                        <a:pt x="80" y="166"/>
                      </a:cubicBezTo>
                      <a:cubicBezTo>
                        <a:pt x="69" y="166"/>
                        <a:pt x="60" y="164"/>
                        <a:pt x="52" y="161"/>
                      </a:cubicBezTo>
                      <a:cubicBezTo>
                        <a:pt x="44" y="158"/>
                        <a:pt x="37" y="152"/>
                        <a:pt x="30" y="144"/>
                      </a:cubicBezTo>
                      <a:cubicBezTo>
                        <a:pt x="29" y="144"/>
                        <a:pt x="29" y="144"/>
                        <a:pt x="29" y="144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0" y="228"/>
                        <a:pt x="0" y="228"/>
                        <a:pt x="0" y="228"/>
                      </a:cubicBezTo>
                      <a:lnTo>
                        <a:pt x="0" y="3"/>
                      </a:lnTo>
                      <a:close/>
                      <a:moveTo>
                        <a:pt x="72" y="140"/>
                      </a:moveTo>
                      <a:cubicBezTo>
                        <a:pt x="85" y="140"/>
                        <a:pt x="95" y="136"/>
                        <a:pt x="103" y="127"/>
                      </a:cubicBezTo>
                      <a:cubicBezTo>
                        <a:pt x="111" y="119"/>
                        <a:pt x="115" y="105"/>
                        <a:pt x="115" y="88"/>
                      </a:cubicBezTo>
                      <a:cubicBezTo>
                        <a:pt x="115" y="79"/>
                        <a:pt x="115" y="79"/>
                        <a:pt x="115" y="79"/>
                      </a:cubicBezTo>
                      <a:cubicBezTo>
                        <a:pt x="115" y="61"/>
                        <a:pt x="111" y="48"/>
                        <a:pt x="103" y="40"/>
                      </a:cubicBezTo>
                      <a:cubicBezTo>
                        <a:pt x="95" y="31"/>
                        <a:pt x="85" y="27"/>
                        <a:pt x="72" y="27"/>
                      </a:cubicBezTo>
                      <a:cubicBezTo>
                        <a:pt x="59" y="27"/>
                        <a:pt x="49" y="31"/>
                        <a:pt x="41" y="39"/>
                      </a:cubicBezTo>
                      <a:cubicBezTo>
                        <a:pt x="33" y="48"/>
                        <a:pt x="29" y="61"/>
                        <a:pt x="29" y="79"/>
                      </a:cubicBezTo>
                      <a:cubicBezTo>
                        <a:pt x="29" y="88"/>
                        <a:pt x="29" y="88"/>
                        <a:pt x="29" y="88"/>
                      </a:cubicBezTo>
                      <a:cubicBezTo>
                        <a:pt x="29" y="105"/>
                        <a:pt x="33" y="118"/>
                        <a:pt x="41" y="127"/>
                      </a:cubicBezTo>
                      <a:cubicBezTo>
                        <a:pt x="49" y="135"/>
                        <a:pt x="59" y="140"/>
                        <a:pt x="72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43" name="Google Shape;343;p10"/>
                <p:cNvSpPr/>
                <p:nvPr/>
              </p:nvSpPr>
              <p:spPr>
                <a:xfrm>
                  <a:off x="1544687" y="-749063"/>
                  <a:ext cx="107558" cy="125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" h="171" extrusionOk="0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30" y="132"/>
                      </a:lnTo>
                      <a:lnTo>
                        <a:pt x="31" y="132"/>
                      </a:lnTo>
                      <a:lnTo>
                        <a:pt x="105" y="0"/>
                      </a:lnTo>
                      <a:lnTo>
                        <a:pt x="146" y="0"/>
                      </a:lnTo>
                      <a:lnTo>
                        <a:pt x="146" y="171"/>
                      </a:lnTo>
                      <a:lnTo>
                        <a:pt x="116" y="171"/>
                      </a:lnTo>
                      <a:lnTo>
                        <a:pt x="116" y="37"/>
                      </a:lnTo>
                      <a:lnTo>
                        <a:pt x="114" y="37"/>
                      </a:lnTo>
                      <a:lnTo>
                        <a:pt x="40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44" name="Google Shape;344;p10"/>
                <p:cNvSpPr/>
                <p:nvPr/>
              </p:nvSpPr>
              <p:spPr>
                <a:xfrm>
                  <a:off x="1689816" y="-749063"/>
                  <a:ext cx="107558" cy="125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" h="171" extrusionOk="0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69"/>
                      </a:lnTo>
                      <a:lnTo>
                        <a:pt x="115" y="69"/>
                      </a:lnTo>
                      <a:lnTo>
                        <a:pt x="115" y="0"/>
                      </a:lnTo>
                      <a:lnTo>
                        <a:pt x="146" y="0"/>
                      </a:lnTo>
                      <a:lnTo>
                        <a:pt x="146" y="171"/>
                      </a:lnTo>
                      <a:lnTo>
                        <a:pt x="115" y="171"/>
                      </a:lnTo>
                      <a:lnTo>
                        <a:pt x="115" y="97"/>
                      </a:lnTo>
                      <a:lnTo>
                        <a:pt x="31" y="97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45" name="Google Shape;345;p10"/>
                <p:cNvSpPr/>
                <p:nvPr/>
              </p:nvSpPr>
              <p:spPr>
                <a:xfrm>
                  <a:off x="1834946" y="-749063"/>
                  <a:ext cx="108294" cy="125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171" extrusionOk="0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132"/>
                      </a:lnTo>
                      <a:lnTo>
                        <a:pt x="32" y="132"/>
                      </a:lnTo>
                      <a:lnTo>
                        <a:pt x="106" y="0"/>
                      </a:lnTo>
                      <a:lnTo>
                        <a:pt x="147" y="0"/>
                      </a:lnTo>
                      <a:lnTo>
                        <a:pt x="147" y="171"/>
                      </a:lnTo>
                      <a:lnTo>
                        <a:pt x="116" y="171"/>
                      </a:lnTo>
                      <a:lnTo>
                        <a:pt x="116" y="37"/>
                      </a:lnTo>
                      <a:lnTo>
                        <a:pt x="115" y="37"/>
                      </a:lnTo>
                      <a:lnTo>
                        <a:pt x="4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46" name="Google Shape;346;p10"/>
                <p:cNvSpPr/>
                <p:nvPr/>
              </p:nvSpPr>
              <p:spPr>
                <a:xfrm>
                  <a:off x="1980812" y="-749063"/>
                  <a:ext cx="132606" cy="125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" h="171" extrusionOk="0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91" y="96"/>
                      </a:lnTo>
                      <a:lnTo>
                        <a:pt x="91" y="96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180" y="171"/>
                      </a:lnTo>
                      <a:lnTo>
                        <a:pt x="149" y="171"/>
                      </a:lnTo>
                      <a:lnTo>
                        <a:pt x="149" y="37"/>
                      </a:lnTo>
                      <a:lnTo>
                        <a:pt x="149" y="37"/>
                      </a:lnTo>
                      <a:lnTo>
                        <a:pt x="106" y="131"/>
                      </a:lnTo>
                      <a:lnTo>
                        <a:pt x="75" y="131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47" name="Google Shape;347;p10"/>
                <p:cNvSpPr/>
                <p:nvPr/>
              </p:nvSpPr>
              <p:spPr>
                <a:xfrm>
                  <a:off x="2142149" y="-751273"/>
                  <a:ext cx="105348" cy="12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66" extrusionOk="0">
                      <a:moveTo>
                        <a:pt x="55" y="166"/>
                      </a:moveTo>
                      <a:cubicBezTo>
                        <a:pt x="37" y="166"/>
                        <a:pt x="23" y="162"/>
                        <a:pt x="14" y="153"/>
                      </a:cubicBezTo>
                      <a:cubicBezTo>
                        <a:pt x="5" y="145"/>
                        <a:pt x="0" y="133"/>
                        <a:pt x="0" y="118"/>
                      </a:cubicBezTo>
                      <a:cubicBezTo>
                        <a:pt x="0" y="102"/>
                        <a:pt x="6" y="89"/>
                        <a:pt x="16" y="80"/>
                      </a:cubicBezTo>
                      <a:cubicBezTo>
                        <a:pt x="27" y="71"/>
                        <a:pt x="45" y="66"/>
                        <a:pt x="69" y="66"/>
                      </a:cubicBezTo>
                      <a:cubicBezTo>
                        <a:pt x="106" y="66"/>
                        <a:pt x="106" y="66"/>
                        <a:pt x="106" y="66"/>
                      </a:cubicBezTo>
                      <a:cubicBezTo>
                        <a:pt x="106" y="57"/>
                        <a:pt x="106" y="57"/>
                        <a:pt x="106" y="57"/>
                      </a:cubicBezTo>
                      <a:cubicBezTo>
                        <a:pt x="106" y="47"/>
                        <a:pt x="104" y="39"/>
                        <a:pt x="98" y="34"/>
                      </a:cubicBezTo>
                      <a:cubicBezTo>
                        <a:pt x="93" y="29"/>
                        <a:pt x="84" y="27"/>
                        <a:pt x="71" y="27"/>
                      </a:cubicBezTo>
                      <a:cubicBezTo>
                        <a:pt x="59" y="27"/>
                        <a:pt x="51" y="29"/>
                        <a:pt x="46" y="33"/>
                      </a:cubicBezTo>
                      <a:cubicBezTo>
                        <a:pt x="40" y="37"/>
                        <a:pt x="37" y="42"/>
                        <a:pt x="36" y="48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7" y="41"/>
                        <a:pt x="9" y="35"/>
                        <a:pt x="12" y="29"/>
                      </a:cubicBezTo>
                      <a:cubicBezTo>
                        <a:pt x="15" y="23"/>
                        <a:pt x="19" y="18"/>
                        <a:pt x="24" y="14"/>
                      </a:cubicBezTo>
                      <a:cubicBezTo>
                        <a:pt x="29" y="10"/>
                        <a:pt x="36" y="6"/>
                        <a:pt x="44" y="4"/>
                      </a:cubicBezTo>
                      <a:cubicBezTo>
                        <a:pt x="52" y="1"/>
                        <a:pt x="61" y="0"/>
                        <a:pt x="71" y="0"/>
                      </a:cubicBezTo>
                      <a:cubicBezTo>
                        <a:pt x="93" y="0"/>
                        <a:pt x="109" y="5"/>
                        <a:pt x="120" y="15"/>
                      </a:cubicBezTo>
                      <a:cubicBezTo>
                        <a:pt x="130" y="25"/>
                        <a:pt x="135" y="40"/>
                        <a:pt x="135" y="59"/>
                      </a:cubicBezTo>
                      <a:cubicBezTo>
                        <a:pt x="135" y="164"/>
                        <a:pt x="135" y="164"/>
                        <a:pt x="135" y="164"/>
                      </a:cubicBezTo>
                      <a:cubicBezTo>
                        <a:pt x="113" y="164"/>
                        <a:pt x="113" y="164"/>
                        <a:pt x="113" y="164"/>
                      </a:cubicBezTo>
                      <a:cubicBezTo>
                        <a:pt x="109" y="139"/>
                        <a:pt x="109" y="139"/>
                        <a:pt x="109" y="139"/>
                      </a:cubicBezTo>
                      <a:cubicBezTo>
                        <a:pt x="109" y="139"/>
                        <a:pt x="109" y="139"/>
                        <a:pt x="109" y="139"/>
                      </a:cubicBezTo>
                      <a:cubicBezTo>
                        <a:pt x="95" y="157"/>
                        <a:pt x="78" y="166"/>
                        <a:pt x="55" y="166"/>
                      </a:cubicBezTo>
                      <a:close/>
                      <a:moveTo>
                        <a:pt x="58" y="140"/>
                      </a:moveTo>
                      <a:cubicBezTo>
                        <a:pt x="65" y="140"/>
                        <a:pt x="71" y="139"/>
                        <a:pt x="77" y="136"/>
                      </a:cubicBezTo>
                      <a:cubicBezTo>
                        <a:pt x="83" y="134"/>
                        <a:pt x="88" y="131"/>
                        <a:pt x="92" y="127"/>
                      </a:cubicBezTo>
                      <a:cubicBezTo>
                        <a:pt x="97" y="123"/>
                        <a:pt x="100" y="118"/>
                        <a:pt x="103" y="113"/>
                      </a:cubicBezTo>
                      <a:cubicBezTo>
                        <a:pt x="105" y="108"/>
                        <a:pt x="106" y="102"/>
                        <a:pt x="106" y="96"/>
                      </a:cubicBezTo>
                      <a:cubicBezTo>
                        <a:pt x="106" y="90"/>
                        <a:pt x="106" y="90"/>
                        <a:pt x="106" y="90"/>
                      </a:cubicBezTo>
                      <a:cubicBezTo>
                        <a:pt x="71" y="90"/>
                        <a:pt x="71" y="90"/>
                        <a:pt x="71" y="90"/>
                      </a:cubicBezTo>
                      <a:cubicBezTo>
                        <a:pt x="56" y="90"/>
                        <a:pt x="45" y="93"/>
                        <a:pt x="39" y="98"/>
                      </a:cubicBezTo>
                      <a:cubicBezTo>
                        <a:pt x="33" y="103"/>
                        <a:pt x="30" y="110"/>
                        <a:pt x="30" y="118"/>
                      </a:cubicBezTo>
                      <a:cubicBezTo>
                        <a:pt x="30" y="124"/>
                        <a:pt x="33" y="130"/>
                        <a:pt x="37" y="134"/>
                      </a:cubicBezTo>
                      <a:cubicBezTo>
                        <a:pt x="42" y="138"/>
                        <a:pt x="49" y="140"/>
                        <a:pt x="58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48" name="Google Shape;348;p10"/>
                <p:cNvSpPr/>
                <p:nvPr/>
              </p:nvSpPr>
              <p:spPr>
                <a:xfrm>
                  <a:off x="2263705" y="-749063"/>
                  <a:ext cx="103138" cy="125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" h="171" extrusionOk="0">
                      <a:moveTo>
                        <a:pt x="55" y="28"/>
                      </a:move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140" y="0"/>
                      </a:lnTo>
                      <a:lnTo>
                        <a:pt x="140" y="28"/>
                      </a:lnTo>
                      <a:lnTo>
                        <a:pt x="86" y="28"/>
                      </a:lnTo>
                      <a:lnTo>
                        <a:pt x="86" y="171"/>
                      </a:lnTo>
                      <a:lnTo>
                        <a:pt x="55" y="171"/>
                      </a:lnTo>
                      <a:lnTo>
                        <a:pt x="55" y="2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49" name="Google Shape;349;p10"/>
                <p:cNvSpPr/>
                <p:nvPr/>
              </p:nvSpPr>
              <p:spPr>
                <a:xfrm>
                  <a:off x="2377156" y="-751273"/>
                  <a:ext cx="111978" cy="12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66" extrusionOk="0">
                      <a:moveTo>
                        <a:pt x="74" y="166"/>
                      </a:moveTo>
                      <a:cubicBezTo>
                        <a:pt x="62" y="166"/>
                        <a:pt x="52" y="164"/>
                        <a:pt x="43" y="161"/>
                      </a:cubicBezTo>
                      <a:cubicBezTo>
                        <a:pt x="34" y="157"/>
                        <a:pt x="26" y="152"/>
                        <a:pt x="20" y="145"/>
                      </a:cubicBezTo>
                      <a:cubicBezTo>
                        <a:pt x="13" y="139"/>
                        <a:pt x="8" y="130"/>
                        <a:pt x="5" y="121"/>
                      </a:cubicBezTo>
                      <a:cubicBezTo>
                        <a:pt x="2" y="111"/>
                        <a:pt x="0" y="100"/>
                        <a:pt x="0" y="8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66"/>
                        <a:pt x="2" y="55"/>
                        <a:pt x="5" y="45"/>
                      </a:cubicBezTo>
                      <a:cubicBezTo>
                        <a:pt x="8" y="36"/>
                        <a:pt x="13" y="27"/>
                        <a:pt x="20" y="21"/>
                      </a:cubicBezTo>
                      <a:cubicBezTo>
                        <a:pt x="26" y="14"/>
                        <a:pt x="34" y="9"/>
                        <a:pt x="42" y="6"/>
                      </a:cubicBezTo>
                      <a:cubicBezTo>
                        <a:pt x="51" y="2"/>
                        <a:pt x="61" y="0"/>
                        <a:pt x="72" y="0"/>
                      </a:cubicBezTo>
                      <a:cubicBezTo>
                        <a:pt x="83" y="0"/>
                        <a:pt x="93" y="2"/>
                        <a:pt x="102" y="6"/>
                      </a:cubicBezTo>
                      <a:cubicBezTo>
                        <a:pt x="111" y="9"/>
                        <a:pt x="118" y="14"/>
                        <a:pt x="125" y="21"/>
                      </a:cubicBezTo>
                      <a:cubicBezTo>
                        <a:pt x="131" y="28"/>
                        <a:pt x="136" y="36"/>
                        <a:pt x="139" y="46"/>
                      </a:cubicBezTo>
                      <a:cubicBezTo>
                        <a:pt x="143" y="56"/>
                        <a:pt x="144" y="68"/>
                        <a:pt x="144" y="81"/>
                      </a:cubicBezTo>
                      <a:cubicBezTo>
                        <a:pt x="144" y="92"/>
                        <a:pt x="144" y="92"/>
                        <a:pt x="144" y="92"/>
                      </a:cubicBezTo>
                      <a:cubicBezTo>
                        <a:pt x="30" y="92"/>
                        <a:pt x="30" y="92"/>
                        <a:pt x="30" y="92"/>
                      </a:cubicBezTo>
                      <a:cubicBezTo>
                        <a:pt x="30" y="107"/>
                        <a:pt x="34" y="119"/>
                        <a:pt x="42" y="127"/>
                      </a:cubicBezTo>
                      <a:cubicBezTo>
                        <a:pt x="49" y="136"/>
                        <a:pt x="59" y="140"/>
                        <a:pt x="72" y="140"/>
                      </a:cubicBezTo>
                      <a:cubicBezTo>
                        <a:pt x="82" y="140"/>
                        <a:pt x="91" y="138"/>
                        <a:pt x="98" y="134"/>
                      </a:cubicBezTo>
                      <a:cubicBezTo>
                        <a:pt x="104" y="130"/>
                        <a:pt x="109" y="124"/>
                        <a:pt x="113" y="115"/>
                      </a:cubicBezTo>
                      <a:cubicBezTo>
                        <a:pt x="143" y="115"/>
                        <a:pt x="143" y="115"/>
                        <a:pt x="143" y="115"/>
                      </a:cubicBezTo>
                      <a:cubicBezTo>
                        <a:pt x="139" y="132"/>
                        <a:pt x="131" y="145"/>
                        <a:pt x="119" y="153"/>
                      </a:cubicBezTo>
                      <a:cubicBezTo>
                        <a:pt x="107" y="162"/>
                        <a:pt x="92" y="166"/>
                        <a:pt x="74" y="166"/>
                      </a:cubicBezTo>
                      <a:close/>
                      <a:moveTo>
                        <a:pt x="72" y="27"/>
                      </a:moveTo>
                      <a:cubicBezTo>
                        <a:pt x="60" y="27"/>
                        <a:pt x="50" y="30"/>
                        <a:pt x="43" y="37"/>
                      </a:cubicBezTo>
                      <a:cubicBezTo>
                        <a:pt x="36" y="44"/>
                        <a:pt x="32" y="55"/>
                        <a:pt x="30" y="68"/>
                      </a:cubicBezTo>
                      <a:cubicBezTo>
                        <a:pt x="114" y="68"/>
                        <a:pt x="114" y="68"/>
                        <a:pt x="114" y="68"/>
                      </a:cubicBezTo>
                      <a:cubicBezTo>
                        <a:pt x="112" y="40"/>
                        <a:pt x="98" y="27"/>
                        <a:pt x="72" y="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50" name="Google Shape;350;p10"/>
                <p:cNvSpPr/>
                <p:nvPr/>
              </p:nvSpPr>
              <p:spPr>
                <a:xfrm>
                  <a:off x="2502395" y="-749063"/>
                  <a:ext cx="114188" cy="127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" h="163" extrusionOk="0">
                      <a:moveTo>
                        <a:pt x="0" y="137"/>
                      </a:moveTo>
                      <a:cubicBezTo>
                        <a:pt x="4" y="137"/>
                        <a:pt x="4" y="137"/>
                        <a:pt x="4" y="137"/>
                      </a:cubicBezTo>
                      <a:cubicBezTo>
                        <a:pt x="11" y="137"/>
                        <a:pt x="15" y="135"/>
                        <a:pt x="19" y="131"/>
                      </a:cubicBezTo>
                      <a:cubicBezTo>
                        <a:pt x="23" y="127"/>
                        <a:pt x="25" y="121"/>
                        <a:pt x="27" y="113"/>
                      </a:cubicBezTo>
                      <a:cubicBezTo>
                        <a:pt x="28" y="106"/>
                        <a:pt x="29" y="96"/>
                        <a:pt x="30" y="86"/>
                      </a:cubicBezTo>
                      <a:cubicBezTo>
                        <a:pt x="30" y="75"/>
                        <a:pt x="30" y="63"/>
                        <a:pt x="30" y="5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146" y="161"/>
                        <a:pt x="146" y="161"/>
                        <a:pt x="146" y="161"/>
                      </a:cubicBezTo>
                      <a:cubicBezTo>
                        <a:pt x="117" y="161"/>
                        <a:pt x="117" y="161"/>
                        <a:pt x="117" y="161"/>
                      </a:cubicBezTo>
                      <a:cubicBezTo>
                        <a:pt x="117" y="26"/>
                        <a:pt x="117" y="26"/>
                        <a:pt x="117" y="26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9" y="50"/>
                        <a:pt x="59" y="50"/>
                        <a:pt x="59" y="50"/>
                      </a:cubicBezTo>
                      <a:cubicBezTo>
                        <a:pt x="59" y="64"/>
                        <a:pt x="59" y="79"/>
                        <a:pt x="58" y="92"/>
                      </a:cubicBezTo>
                      <a:cubicBezTo>
                        <a:pt x="57" y="106"/>
                        <a:pt x="55" y="118"/>
                        <a:pt x="52" y="129"/>
                      </a:cubicBezTo>
                      <a:cubicBezTo>
                        <a:pt x="49" y="139"/>
                        <a:pt x="43" y="148"/>
                        <a:pt x="36" y="154"/>
                      </a:cubicBezTo>
                      <a:cubicBezTo>
                        <a:pt x="28" y="160"/>
                        <a:pt x="18" y="163"/>
                        <a:pt x="4" y="163"/>
                      </a:cubicBezTo>
                      <a:cubicBezTo>
                        <a:pt x="0" y="163"/>
                        <a:pt x="0" y="163"/>
                        <a:pt x="0" y="163"/>
                      </a:cubicBezTo>
                      <a:lnTo>
                        <a:pt x="0" y="13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51" name="Google Shape;351;p10"/>
                <p:cNvSpPr/>
                <p:nvPr/>
              </p:nvSpPr>
              <p:spPr>
                <a:xfrm>
                  <a:off x="2643104" y="-749063"/>
                  <a:ext cx="99454" cy="125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161" extrusionOk="0">
                      <a:moveTo>
                        <a:pt x="36" y="99"/>
                      </a:moveTo>
                      <a:cubicBezTo>
                        <a:pt x="25" y="95"/>
                        <a:pt x="18" y="89"/>
                        <a:pt x="13" y="81"/>
                      </a:cubicBezTo>
                      <a:cubicBezTo>
                        <a:pt x="8" y="73"/>
                        <a:pt x="6" y="64"/>
                        <a:pt x="6" y="53"/>
                      </a:cubicBezTo>
                      <a:cubicBezTo>
                        <a:pt x="6" y="36"/>
                        <a:pt x="11" y="23"/>
                        <a:pt x="22" y="14"/>
                      </a:cubicBezTo>
                      <a:cubicBezTo>
                        <a:pt x="32" y="4"/>
                        <a:pt x="49" y="0"/>
                        <a:pt x="74" y="0"/>
                      </a:cubicBezTo>
                      <a:cubicBezTo>
                        <a:pt x="128" y="0"/>
                        <a:pt x="128" y="0"/>
                        <a:pt x="128" y="0"/>
                      </a:cubicBezTo>
                      <a:cubicBezTo>
                        <a:pt x="128" y="161"/>
                        <a:pt x="128" y="161"/>
                        <a:pt x="128" y="161"/>
                      </a:cubicBezTo>
                      <a:cubicBezTo>
                        <a:pt x="99" y="161"/>
                        <a:pt x="99" y="161"/>
                        <a:pt x="99" y="161"/>
                      </a:cubicBezTo>
                      <a:cubicBezTo>
                        <a:pt x="99" y="105"/>
                        <a:pt x="99" y="105"/>
                        <a:pt x="99" y="105"/>
                      </a:cubicBezTo>
                      <a:cubicBezTo>
                        <a:pt x="74" y="105"/>
                        <a:pt x="74" y="105"/>
                        <a:pt x="74" y="105"/>
                      </a:cubicBezTo>
                      <a:cubicBezTo>
                        <a:pt x="72" y="105"/>
                        <a:pt x="70" y="105"/>
                        <a:pt x="68" y="105"/>
                      </a:cubicBezTo>
                      <a:cubicBezTo>
                        <a:pt x="67" y="105"/>
                        <a:pt x="65" y="104"/>
                        <a:pt x="63" y="104"/>
                      </a:cubicBezTo>
                      <a:cubicBezTo>
                        <a:pt x="32" y="161"/>
                        <a:pt x="32" y="161"/>
                        <a:pt x="32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lnTo>
                        <a:pt x="36" y="99"/>
                      </a:lnTo>
                      <a:close/>
                      <a:moveTo>
                        <a:pt x="36" y="53"/>
                      </a:moveTo>
                      <a:cubicBezTo>
                        <a:pt x="36" y="61"/>
                        <a:pt x="39" y="67"/>
                        <a:pt x="45" y="72"/>
                      </a:cubicBezTo>
                      <a:cubicBezTo>
                        <a:pt x="50" y="76"/>
                        <a:pt x="60" y="78"/>
                        <a:pt x="75" y="78"/>
                      </a:cubicBezTo>
                      <a:cubicBezTo>
                        <a:pt x="99" y="78"/>
                        <a:pt x="99" y="78"/>
                        <a:pt x="99" y="78"/>
                      </a:cubicBezTo>
                      <a:cubicBezTo>
                        <a:pt x="99" y="26"/>
                        <a:pt x="99" y="26"/>
                        <a:pt x="99" y="26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60" y="26"/>
                        <a:pt x="50" y="28"/>
                        <a:pt x="44" y="33"/>
                      </a:cubicBezTo>
                      <a:cubicBezTo>
                        <a:pt x="39" y="37"/>
                        <a:pt x="36" y="44"/>
                        <a:pt x="36" y="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31959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лайд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2747" y="523812"/>
            <a:ext cx="9734005" cy="745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22747" y="154619"/>
            <a:ext cx="5636113" cy="36919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ru-RU" sz="1403" kern="1200" baseline="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1587456"/>
            <a:ext cx="5416513" cy="475506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7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5691" y="349217"/>
            <a:ext cx="1278856" cy="368413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837097" y="358775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327938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5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51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3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5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79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2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2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 userDrawn="1"/>
        </p:nvSpPr>
        <p:spPr>
          <a:xfrm>
            <a:off x="10111425" y="7070327"/>
            <a:ext cx="418910" cy="418910"/>
          </a:xfrm>
          <a:prstGeom prst="ellipse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0729D-6DE3-4785-BDC3-95AD7889F248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10089705" y="7127888"/>
            <a:ext cx="462349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796126-9FE8-47CA-8F39-CFE5822E4F2F}" type="slidenum">
              <a:rPr lang="ru-RU" sz="1228" smtClean="0">
                <a:solidFill>
                  <a:srgbClr val="562212"/>
                </a:solidFill>
              </a:rPr>
              <a:pPr algn="ctr"/>
              <a:t>‹#›</a:t>
            </a:fld>
            <a:endParaRPr lang="ru-RU" sz="1228" dirty="0">
              <a:solidFill>
                <a:srgbClr val="5622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2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emf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mspvolga.ru/" TargetMode="External"/><Relationship Id="rId5" Type="http://schemas.openxmlformats.org/officeDocument/2006/relationships/image" Target="../media/image11.emf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3.emf"/><Relationship Id="rId7" Type="http://schemas.openxmlformats.org/officeDocument/2006/relationships/hyperlink" Target="http://www.mspvolga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biznesvlg" TargetMode="External"/><Relationship Id="rId2" Type="http://schemas.openxmlformats.org/officeDocument/2006/relationships/hyperlink" Target="mailto:Pollinabzanova@gmail.ru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gif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globalmanager.ru/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spvolga.ru/" TargetMode="Externa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spvolga.ru/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4.emf"/><Relationship Id="rId4" Type="http://schemas.openxmlformats.org/officeDocument/2006/relationships/image" Target="../media/image12.jpeg"/><Relationship Id="rId9" Type="http://schemas.openxmlformats.org/officeDocument/2006/relationships/hyperlink" Target="mailto:cpp34@volganet.ru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emf"/><Relationship Id="rId5" Type="http://schemas.openxmlformats.org/officeDocument/2006/relationships/hyperlink" Target="mailto:cpp34@volganet.ru" TargetMode="External"/><Relationship Id="rId4" Type="http://schemas.openxmlformats.org/officeDocument/2006/relationships/image" Target="../media/image12.jpeg"/><Relationship Id="rId9" Type="http://schemas.openxmlformats.org/officeDocument/2006/relationships/hyperlink" Target="http://www.mspvolga.ru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spvolga.ru/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4.emf"/><Relationship Id="rId4" Type="http://schemas.openxmlformats.org/officeDocument/2006/relationships/image" Target="../media/image12.jpeg"/><Relationship Id="rId9" Type="http://schemas.openxmlformats.org/officeDocument/2006/relationships/hyperlink" Target="https://mspvolga.ru/meropriyatiya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spvolga.ru/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4.emf"/><Relationship Id="rId10" Type="http://schemas.openxmlformats.org/officeDocument/2006/relationships/image" Target="../media/image15.png"/><Relationship Id="rId4" Type="http://schemas.openxmlformats.org/officeDocument/2006/relationships/image" Target="../media/image12.jpe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spvolga.ru/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gif"/><Relationship Id="rId5" Type="http://schemas.openxmlformats.org/officeDocument/2006/relationships/image" Target="../media/image4.emf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4929913" y="-157593"/>
            <a:ext cx="6645162" cy="6239912"/>
          </a:xfrm>
          <a:prstGeom prst="rect">
            <a:avLst/>
          </a:prstGeom>
        </p:spPr>
      </p:pic>
      <p:sp>
        <p:nvSpPr>
          <p:cNvPr id="23" name="Арка 22"/>
          <p:cNvSpPr/>
          <p:nvPr/>
        </p:nvSpPr>
        <p:spPr>
          <a:xfrm rot="20783462">
            <a:off x="-2810262" y="4131997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Арка 20"/>
          <p:cNvSpPr/>
          <p:nvPr/>
        </p:nvSpPr>
        <p:spPr>
          <a:xfrm rot="9900000">
            <a:off x="9341625" y="6360266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675" y="314036"/>
            <a:ext cx="813089" cy="21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12101" y="7084291"/>
            <a:ext cx="566252" cy="37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7290026" y="782680"/>
            <a:ext cx="3029349" cy="879890"/>
            <a:chOff x="920709" y="2234968"/>
            <a:chExt cx="8532371" cy="242358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8932403" y="256939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B7F7DA1-0266-443B-911B-7F409A0763C6}"/>
              </a:ext>
            </a:extLst>
          </p:cNvPr>
          <p:cNvSpPr/>
          <p:nvPr/>
        </p:nvSpPr>
        <p:spPr>
          <a:xfrm>
            <a:off x="701675" y="2837951"/>
            <a:ext cx="93104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5B2B1C"/>
                </a:solidFill>
                <a:latin typeface="Circe Extra Bold" panose="020B0802020203020203" pitchFamily="34" charset="-52"/>
              </a:rPr>
              <a:t>Центр «МОЙ БИЗНЕС»</a:t>
            </a:r>
          </a:p>
          <a:p>
            <a:pPr algn="ctr"/>
            <a:r>
              <a:rPr lang="ru-RU" sz="3000" b="1" dirty="0">
                <a:solidFill>
                  <a:srgbClr val="5B2B1C"/>
                </a:solidFill>
                <a:latin typeface="Circe Extra Bold" panose="020B0802020203020203" pitchFamily="34" charset="-52"/>
              </a:rPr>
              <a:t>Для начинающих предпринимателей до 1 года, больше 1 года, самозанятых граждан </a:t>
            </a:r>
          </a:p>
        </p:txBody>
      </p:sp>
    </p:spTree>
    <p:extLst>
      <p:ext uri="{BB962C8B-B14F-4D97-AF65-F5344CB8AC3E}">
        <p14:creationId xmlns:p14="http://schemas.microsoft.com/office/powerpoint/2010/main" val="219340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48675" y="207867"/>
            <a:ext cx="5113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Цифровая платформа МСП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-20000"/>
          </a:blip>
          <a:stretch>
            <a:fillRect/>
          </a:stretch>
        </p:blipFill>
        <p:spPr>
          <a:xfrm>
            <a:off x="6732073" y="-568995"/>
            <a:ext cx="1854042" cy="185349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7" y="697490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entury Gothic" panose="020B0502020202020204" pitchFamily="34" charset="0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AutoShape 2" descr="blob:https://web.telegram.org/d9318366-2ba6-410c-981a-e6ec36b4fa60">
            <a:extLst>
              <a:ext uri="{FF2B5EF4-FFF2-40B4-BE49-F238E27FC236}">
                <a16:creationId xmlns:a16="http://schemas.microsoft.com/office/drawing/2014/main" id="{5B25B9C1-E625-4E84-9B00-1C42450101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92713" y="3627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telegram.org/d9318366-2ba6-410c-981a-e6ec36b4fa60">
            <a:extLst>
              <a:ext uri="{FF2B5EF4-FFF2-40B4-BE49-F238E27FC236}">
                <a16:creationId xmlns:a16="http://schemas.microsoft.com/office/drawing/2014/main" id="{189897A1-6828-44AD-B4EC-8C4C51B288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63273" y="1297998"/>
            <a:ext cx="2786640" cy="278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5B8AD6C-FC93-4864-81FA-8575055C4A3F}"/>
              </a:ext>
            </a:extLst>
          </p:cNvPr>
          <p:cNvSpPr/>
          <p:nvPr/>
        </p:nvSpPr>
        <p:spPr>
          <a:xfrm>
            <a:off x="718393" y="505706"/>
            <a:ext cx="5343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cap="all" dirty="0"/>
              <a:t>ГОСУДАРСТВЕННАЯ ПЛАТФОРМА ПОДДЕРЖКИ ПРЕДПРИНИМАТЕЛЕЙ  </a:t>
            </a:r>
            <a:r>
              <a:rPr lang="ru-RU" sz="1600" cap="all" dirty="0" err="1"/>
              <a:t>МСП.рф</a:t>
            </a:r>
            <a:endParaRPr lang="ru-RU" cap="all" dirty="0"/>
          </a:p>
        </p:txBody>
      </p:sp>
      <p:pic>
        <p:nvPicPr>
          <p:cNvPr id="22" name="Рисунок 21" descr="http://qrcoder.ru/code/?http%3A%2F%2F%EC%F1%EF.%F0%F4&amp;4&amp;0">
            <a:extLst>
              <a:ext uri="{FF2B5EF4-FFF2-40B4-BE49-F238E27FC236}">
                <a16:creationId xmlns:a16="http://schemas.microsoft.com/office/drawing/2014/main" id="{AFF5C8B5-47DC-4EB9-9E5D-DAFAA20F168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660" y="4002232"/>
            <a:ext cx="12573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E402DE-33E7-45B3-9968-E3C8D5544A9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336" t="11755" r="19031" b="4521"/>
          <a:stretch/>
        </p:blipFill>
        <p:spPr>
          <a:xfrm>
            <a:off x="-58398" y="1240431"/>
            <a:ext cx="9334058" cy="532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98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4929913" y="-157593"/>
            <a:ext cx="6645162" cy="6239912"/>
          </a:xfrm>
          <a:prstGeom prst="rect">
            <a:avLst/>
          </a:prstGeom>
        </p:spPr>
      </p:pic>
      <p:sp>
        <p:nvSpPr>
          <p:cNvPr id="23" name="Арка 22"/>
          <p:cNvSpPr/>
          <p:nvPr/>
        </p:nvSpPr>
        <p:spPr>
          <a:xfrm rot="18477485">
            <a:off x="-2152382" y="5761648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Арка 20"/>
          <p:cNvSpPr/>
          <p:nvPr/>
        </p:nvSpPr>
        <p:spPr>
          <a:xfrm rot="9900000">
            <a:off x="9058499" y="6227266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675" y="314036"/>
            <a:ext cx="813089" cy="21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12101" y="7084291"/>
            <a:ext cx="566252" cy="37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920709" y="2084142"/>
            <a:ext cx="9091392" cy="2582371"/>
            <a:chOff x="920709" y="2234968"/>
            <a:chExt cx="8532371" cy="242358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8932403" y="256939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EE43C2F-03D8-4F4C-98DD-AA40F6F7E914}"/>
              </a:ext>
            </a:extLst>
          </p:cNvPr>
          <p:cNvSpPr/>
          <p:nvPr/>
        </p:nvSpPr>
        <p:spPr>
          <a:xfrm>
            <a:off x="2986958" y="3977583"/>
            <a:ext cx="6968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ED5338"/>
                </a:solidFill>
                <a:latin typeface="Circe MD Extra Bold" panose="020B0802020203020203" pitchFamily="34" charset="0"/>
              </a:rPr>
              <a:t>МОЙ БИЗНЕС-МОЕ БУДУЩЕЕ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C22A4D-FA8F-4185-A049-0A7756369B24}"/>
              </a:ext>
            </a:extLst>
          </p:cNvPr>
          <p:cNvSpPr txBox="1"/>
          <p:nvPr/>
        </p:nvSpPr>
        <p:spPr>
          <a:xfrm>
            <a:off x="485823" y="6073813"/>
            <a:ext cx="5014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5B2B1C"/>
                </a:solidFill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WWW.MSPVOLGA.RU</a:t>
            </a:r>
            <a:endParaRPr lang="en-US" sz="3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  <a:p>
            <a:r>
              <a:rPr lang="en-US" sz="3600" b="1" dirty="0">
                <a:solidFill>
                  <a:srgbClr val="5B2B1C"/>
                </a:solidFill>
                <a:latin typeface="Century Gothic" panose="020B0502020202020204" pitchFamily="34" charset="0"/>
              </a:rPr>
              <a:t>8 (800)302-3-203</a:t>
            </a:r>
            <a:endParaRPr lang="ru-RU" sz="3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Рисунок 9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F7D5417-E066-446F-BF2F-F535390BC4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02" y="5067142"/>
            <a:ext cx="2498251" cy="2498251"/>
          </a:xfrm>
          <a:prstGeom prst="rect">
            <a:avLst/>
          </a:prstGeom>
        </p:spPr>
      </p:pic>
      <p:pic>
        <p:nvPicPr>
          <p:cNvPr id="15" name="Рисунок 14" descr="http://qrcoder.ru/code/?http%3A%2F%2F%EC%F1%EF.%F0%F4&amp;4&amp;0">
            <a:extLst>
              <a:ext uri="{FF2B5EF4-FFF2-40B4-BE49-F238E27FC236}">
                <a16:creationId xmlns:a16="http://schemas.microsoft.com/office/drawing/2014/main" id="{25F7C73A-B454-483A-A0E5-09828BB88787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34" y="138212"/>
            <a:ext cx="1964054" cy="191517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5F3BAFA-96E4-4971-B96E-12AC3C4A8F0C}"/>
              </a:ext>
            </a:extLst>
          </p:cNvPr>
          <p:cNvSpPr txBox="1"/>
          <p:nvPr/>
        </p:nvSpPr>
        <p:spPr>
          <a:xfrm>
            <a:off x="2252344" y="459806"/>
            <a:ext cx="5113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Цифровая платформа МСП</a:t>
            </a:r>
          </a:p>
        </p:txBody>
      </p:sp>
    </p:spTree>
    <p:extLst>
      <p:ext uri="{BB962C8B-B14F-4D97-AF65-F5344CB8AC3E}">
        <p14:creationId xmlns:p14="http://schemas.microsoft.com/office/powerpoint/2010/main" val="699887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182;p11"/>
          <p:cNvSpPr/>
          <p:nvPr/>
        </p:nvSpPr>
        <p:spPr>
          <a:xfrm>
            <a:off x="322798" y="1471619"/>
            <a:ext cx="4162328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45"/>
              <a:buFont typeface="Open Sans SemiBold"/>
              <a:buNone/>
            </a:pPr>
            <a:endParaRPr lang="ru-RU" sz="1600" dirty="0">
              <a:latin typeface="Segoe UI" panose="020B0502040204020203" pitchFamily="34" charset="0"/>
              <a:ea typeface="Open Sans"/>
              <a:cs typeface="Segoe UI" panose="020B0502040204020203" pitchFamily="34" charset="0"/>
              <a:sym typeface="Open Sans"/>
            </a:endParaRPr>
          </a:p>
        </p:txBody>
      </p:sp>
      <p:sp>
        <p:nvSpPr>
          <p:cNvPr id="31" name="Google Shape;1182;p11"/>
          <p:cNvSpPr/>
          <p:nvPr/>
        </p:nvSpPr>
        <p:spPr>
          <a:xfrm>
            <a:off x="5238179" y="1295531"/>
            <a:ext cx="4611029" cy="308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Полина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Бзанова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5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Pollinabzanova@gmail.</a:t>
            </a:r>
            <a:r>
              <a:rPr lang="en-US" sz="15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</a:t>
            </a:r>
            <a:r>
              <a:rPr lang="ru-RU" sz="15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Тел. </a:t>
            </a:r>
            <a:r>
              <a:rPr lang="ru-RU" sz="15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89033721033 </a:t>
            </a:r>
            <a:r>
              <a:rPr lang="en-US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https://t.me/biznesvlg</a:t>
            </a:r>
            <a:r>
              <a:rPr lang="ru-RU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D5D78F-BE35-4B65-AC3C-FFC2DC89A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1" y="1295531"/>
            <a:ext cx="5104137" cy="4960365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B8672BAA-4C78-46DD-B4D4-78979E03B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823" y="3695159"/>
            <a:ext cx="1942191" cy="165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401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5032460" y="2116879"/>
            <a:ext cx="5659352" cy="37017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ru-RU" sz="157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Полина Бзанова </a:t>
            </a:r>
          </a:p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ru-RU" sz="1579" dirty="0">
                <a:latin typeface="Calibri" panose="020F0502020204030204" pitchFamily="34" charset="0"/>
                <a:cs typeface="Times New Roman" panose="02020603050405020304" pitchFamily="18" charset="0"/>
              </a:rPr>
              <a:t>Сертифицированный тренер АО «Корпорация МСП»</a:t>
            </a:r>
          </a:p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ru-RU" sz="157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Сотрудник центра поддержки предпринимательства ГАУ ВО «Мой </a:t>
            </a:r>
            <a:r>
              <a:rPr lang="ru-RU" sz="1579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1579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Полина</a:t>
            </a:r>
            <a:r>
              <a:rPr lang="ru-RU" sz="157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Бзанова </a:t>
            </a:r>
          </a:p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ru-RU" sz="1579" dirty="0">
                <a:latin typeface="Calibri" panose="020F0502020204030204" pitchFamily="34" charset="0"/>
                <a:cs typeface="Times New Roman" panose="02020603050405020304" pitchFamily="18" charset="0"/>
              </a:rPr>
              <a:t>Сертифицированный тренер АО «Корпорация МСП»</a:t>
            </a:r>
          </a:p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ru-RU" sz="157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Сотрудник центра поддержки предпринимательства ГАУ ВО «Мой бизнес» с 2020 года.</a:t>
            </a:r>
          </a:p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ru-RU" sz="157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летний опыт работы в продажах и обслуживания в В2В сегменте от инженера до начальника центра.</a:t>
            </a:r>
          </a:p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ru-RU" sz="157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центре «Мой бизнес» отвечаю за организацию и проведение образовательных программ по проектам «Самозанятые» «Вовлечение», в том числе тренинги Корпорации МСП: «Азбука предпринимателя», Школа предпринимателя», «Мама </a:t>
            </a:r>
            <a:r>
              <a:rPr lang="ru-RU" sz="1579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</a:t>
            </a:r>
            <a:r>
              <a:rPr lang="ru-RU" sz="1579" dirty="0" err="1">
                <a:latin typeface="Calibri" panose="020F0502020204030204" pitchFamily="34" charset="0"/>
                <a:cs typeface="Times New Roman" panose="02020603050405020304" pitchFamily="18" charset="0"/>
              </a:rPr>
              <a:t>Сертифицированный</a:t>
            </a:r>
            <a:r>
              <a:rPr lang="ru-RU" sz="1579" dirty="0">
                <a:latin typeface="Calibri" panose="020F0502020204030204" pitchFamily="34" charset="0"/>
                <a:cs typeface="Times New Roman" panose="02020603050405020304" pitchFamily="18" charset="0"/>
              </a:rPr>
              <a:t> тренер АО «Корпорация МСП»</a:t>
            </a:r>
          </a:p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ru-RU" sz="157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Сотрудник центра поддержки предпринимательства ГАУ ВО «Мой бизнес» с 2020 года.</a:t>
            </a:r>
          </a:p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ru-RU" sz="157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летний опыт работы в продажах и обслуживания в В2В сегменте от инженера до начальника центра.</a:t>
            </a:r>
          </a:p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ru-RU" sz="157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центре «Мой бизнес» отвечаю за организацию и проведение образовательных программ по проектам «Самозанятые» «Вовлечение», в том числе тренинги Корпорации МСП: «Азбука предпринимателя», Школа предпринимателя», «Мама предприниматель».</a:t>
            </a:r>
          </a:p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ru-RU" sz="157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Создала группу в </a:t>
            </a:r>
            <a:r>
              <a:rPr lang="en-US" sz="157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Telegram </a:t>
            </a:r>
            <a:r>
              <a:rPr lang="ru-RU" sz="157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«Развивай свой бизнес» рассказываю о разного рода услугах центра и отвечаю на вопросы по поддержки предпринимателей на данный момент 142 участника. </a:t>
            </a:r>
          </a:p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ru-RU" sz="157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Мама 3 их детей: 11 лет, 17 лет, 22 года.</a:t>
            </a:r>
          </a:p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ru-RU" sz="157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2021 году сдала физические нормативы на Золотой знак отличия «Готов к труду и обороне» (ГТО).</a:t>
            </a:r>
          </a:p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ru-RU" sz="157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Участвовала в открытии винного бара </a:t>
            </a:r>
          </a:p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ru-RU" sz="1579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приниматель</a:t>
            </a:r>
            <a:r>
              <a:rPr lang="ru-RU" sz="157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ru-RU" sz="157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Создала группу в </a:t>
            </a:r>
            <a:r>
              <a:rPr lang="en-US" sz="157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Telegram </a:t>
            </a:r>
            <a:r>
              <a:rPr lang="ru-RU" sz="157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«Развивай свой бизнес» рассказываю о разного рода услугах центра и отвечаю на вопросы по поддержки предпринимателей на данный момент 142 участника. </a:t>
            </a:r>
          </a:p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ru-RU" sz="157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Мама 3 их детей: 11 лет, 17 лет, 22 года.</a:t>
            </a:r>
          </a:p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ru-RU" sz="157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2021 году сдала физические нормативы на Золотой знак отличия «Готов к труду и обороне» (ГТО).</a:t>
            </a:r>
          </a:p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ru-RU" sz="157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Участвовала в открытии винного бара </a:t>
            </a:r>
          </a:p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ru-RU" sz="1579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изнес</a:t>
            </a:r>
            <a:r>
              <a:rPr lang="ru-RU" sz="157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с 2020 года.</a:t>
            </a:r>
          </a:p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ru-RU" sz="157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летний опыт работы в продажах и обслуживания в В2В сегменте от инженера до начальника центра.</a:t>
            </a:r>
          </a:p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ru-RU" sz="157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центре «Мой бизнес» отвечаю за организацию и проведение образовательных программ по проектам «Самозанятые» «Вовлечение», в том числе тренинги Корпорации МСП: «Азбука предпринимателя», Школа предпринимателя», «Мама предприниматель».</a:t>
            </a:r>
          </a:p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ru-RU" sz="157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Создала группу в </a:t>
            </a:r>
            <a:r>
              <a:rPr lang="en-US" sz="157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Telegram </a:t>
            </a:r>
            <a:r>
              <a:rPr lang="ru-RU" sz="157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«Развивай свой бизнес» рассказываю о разного рода услугах центра и отвечаю на вопросы по поддержки предпринимателей на данный момент 142 участника. </a:t>
            </a:r>
          </a:p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ru-RU" sz="157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Мама 3 их детей: 11 лет, 17 лет, 22 года.</a:t>
            </a:r>
          </a:p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ru-RU" sz="157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2021 году сдала физические нормативы на Золотой знак отличия «Готов к труду и обороне» (ГТО).</a:t>
            </a:r>
          </a:p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ru-RU" sz="157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Участвовала в открытии винного бара </a:t>
            </a:r>
          </a:p>
        </p:txBody>
      </p:sp>
      <p:sp>
        <p:nvSpPr>
          <p:cNvPr id="23" name="Google Shape;1182;p11"/>
          <p:cNvSpPr/>
          <p:nvPr/>
        </p:nvSpPr>
        <p:spPr>
          <a:xfrm>
            <a:off x="6483820" y="1741079"/>
            <a:ext cx="4644016" cy="491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0077" rIns="80175" bIns="40077" anchor="t" anchorCtr="0">
            <a:spAutoFit/>
          </a:bodyPr>
          <a:lstStyle/>
          <a:p>
            <a:pPr>
              <a:spcBef>
                <a:spcPts val="324"/>
              </a:spcBef>
              <a:spcAft>
                <a:spcPts val="526"/>
              </a:spcAft>
            </a:pPr>
            <a:r>
              <a:rPr lang="ru-RU" sz="2000" b="1" dirty="0"/>
              <a:t>Полина </a:t>
            </a:r>
            <a:r>
              <a:rPr lang="ru-RU" sz="2000" b="1" dirty="0" err="1"/>
              <a:t>Бзанова</a:t>
            </a:r>
            <a:endParaRPr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ED5D78F-BE35-4B65-AC3C-FFC2DC89AE84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" t="8828" r="-12169" b="10564"/>
          <a:stretch/>
        </p:blipFill>
        <p:spPr>
          <a:xfrm>
            <a:off x="1" y="2116879"/>
            <a:ext cx="5032460" cy="332150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003978-7B54-4C29-92A4-DA3130C968DE}"/>
              </a:ext>
            </a:extLst>
          </p:cNvPr>
          <p:cNvSpPr/>
          <p:nvPr/>
        </p:nvSpPr>
        <p:spPr>
          <a:xfrm>
            <a:off x="5147344" y="2271681"/>
            <a:ext cx="5413983" cy="331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ru-RU" sz="1052" dirty="0">
                <a:latin typeface="Calibri" panose="020F0502020204030204" pitchFamily="34" charset="0"/>
                <a:cs typeface="Times New Roman" panose="02020603050405020304" pitchFamily="18" charset="0"/>
              </a:rPr>
              <a:t>Сертифицированный тренер АО «Корпорация МСП»</a:t>
            </a:r>
          </a:p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ru-RU" sz="1052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Сотрудник центра поддержки предпринимательства ГАУ ВО «Мой бизнес» с 2020 года.</a:t>
            </a:r>
          </a:p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ru-RU" sz="1052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летний опыт работы в продажах и обслуживания в В2В сегменте от инженера до начальника центра. «КонсультантПлюс» ПАО Ростелеком</a:t>
            </a:r>
          </a:p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ru-RU" sz="1052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центре «Мой бизнес» отвечаю за организацию и проведение образовательных программ по проектам «Самозанятые» «Вовлечение, легкий старт», в том числе тренинги Корпорации МСП: «Азбука предпринимателя», Школа предпринимателя», «Мама предприниматель».</a:t>
            </a:r>
          </a:p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ru-RU" sz="1052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Участвовала в открытии винного бара г. Волгоград </a:t>
            </a:r>
          </a:p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ru-RU" sz="1052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Создала группу в </a:t>
            </a:r>
            <a:r>
              <a:rPr lang="en-US" sz="1052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Telegram </a:t>
            </a:r>
            <a:r>
              <a:rPr lang="ru-RU" sz="1052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«Развивай свой бизнес» рассказываю о разного рода услугах центра и отвечаю на вопросы по поддержки предпринимателей на данный момент 170 участников. </a:t>
            </a:r>
          </a:p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ru-RU" sz="1052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Мама 3 - их детей: 12 лет, 17 лет, 22 года. </a:t>
            </a:r>
          </a:p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ru-RU" sz="1052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2021 году сдала физические нормативы на Золотой знак отличия «Готов к труду и обороне» (ГТО).</a:t>
            </a:r>
          </a:p>
        </p:txBody>
      </p:sp>
      <p:sp>
        <p:nvSpPr>
          <p:cNvPr id="7" name="Google Shape;672;p2">
            <a:extLst>
              <a:ext uri="{FF2B5EF4-FFF2-40B4-BE49-F238E27FC236}">
                <a16:creationId xmlns:a16="http://schemas.microsoft.com/office/drawing/2014/main" id="{78FC1D9B-366F-4AFE-9EA1-1D3413EAD145}"/>
              </a:ext>
            </a:extLst>
          </p:cNvPr>
          <p:cNvSpPr txBox="1">
            <a:spLocks/>
          </p:cNvSpPr>
          <p:nvPr/>
        </p:nvSpPr>
        <p:spPr>
          <a:xfrm>
            <a:off x="356394" y="1029420"/>
            <a:ext cx="5636113" cy="29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ru-RU" sz="1600" b="0" i="0" u="none" strike="noStrike" kern="1200" cap="none" baseline="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2"/>
              </a:buClr>
              <a:buSzPts val="1600"/>
            </a:pPr>
            <a:r>
              <a:rPr lang="ru-RU" sz="1403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день 1                         знакомство</a:t>
            </a:r>
          </a:p>
        </p:txBody>
      </p:sp>
    </p:spTree>
    <p:extLst>
      <p:ext uri="{BB962C8B-B14F-4D97-AF65-F5344CB8AC3E}">
        <p14:creationId xmlns:p14="http://schemas.microsoft.com/office/powerpoint/2010/main" val="3963071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1486087-3E96-45E7-9B0F-3425F599B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4" t="11201" r="33964" b="69476"/>
          <a:stretch/>
        </p:blipFill>
        <p:spPr>
          <a:xfrm rot="505775">
            <a:off x="2343547" y="1499630"/>
            <a:ext cx="3988418" cy="26184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/>
          <a:srcRect t="29636" r="25088"/>
          <a:stretch/>
        </p:blipFill>
        <p:spPr>
          <a:xfrm>
            <a:off x="5910300" y="-1457386"/>
            <a:ext cx="6645162" cy="6239912"/>
          </a:xfrm>
          <a:prstGeom prst="rect">
            <a:avLst/>
          </a:prstGeom>
        </p:spPr>
      </p:pic>
      <p:sp>
        <p:nvSpPr>
          <p:cNvPr id="23" name="Арка 22"/>
          <p:cNvSpPr/>
          <p:nvPr/>
        </p:nvSpPr>
        <p:spPr>
          <a:xfrm rot="20783462">
            <a:off x="-3729382" y="4154791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Арка 20"/>
          <p:cNvSpPr/>
          <p:nvPr/>
        </p:nvSpPr>
        <p:spPr>
          <a:xfrm rot="9900000">
            <a:off x="9341625" y="6360266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6640798" y="-1043891"/>
            <a:ext cx="1854042" cy="1853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675" y="314036"/>
            <a:ext cx="813089" cy="21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45621" y="7179972"/>
            <a:ext cx="566252" cy="37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932403" y="256939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1A2325D-FFD4-4554-8120-CD44486306F6}"/>
              </a:ext>
            </a:extLst>
          </p:cNvPr>
          <p:cNvSpPr/>
          <p:nvPr/>
        </p:nvSpPr>
        <p:spPr>
          <a:xfrm>
            <a:off x="701675" y="866992"/>
            <a:ext cx="69688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5B2B1C"/>
                </a:solidFill>
                <a:latin typeface="Circe Bold" panose="020B0602020203020203" pitchFamily="34" charset="-52"/>
              </a:rPr>
              <a:t>Что это за центр?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2711797-DF77-42D7-B1D7-C0C27A520114}"/>
              </a:ext>
            </a:extLst>
          </p:cNvPr>
          <p:cNvGrpSpPr/>
          <p:nvPr/>
        </p:nvGrpSpPr>
        <p:grpSpPr>
          <a:xfrm>
            <a:off x="9063677" y="355302"/>
            <a:ext cx="1327949" cy="354550"/>
            <a:chOff x="920709" y="2234968"/>
            <a:chExt cx="8532371" cy="2423584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5F185E1-04BA-4F65-8E31-06C8DDEC0C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51EA666-2A39-467E-A1D0-2370B3451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45E8471-8A6C-474A-84C8-AA58A38EBEC5}"/>
              </a:ext>
            </a:extLst>
          </p:cNvPr>
          <p:cNvSpPr txBox="1"/>
          <p:nvPr/>
        </p:nvSpPr>
        <p:spPr>
          <a:xfrm>
            <a:off x="4251630" y="4039886"/>
            <a:ext cx="9962503" cy="985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3200" b="1" dirty="0">
                <a:solidFill>
                  <a:srgbClr val="6B3E30"/>
                </a:solidFill>
                <a:latin typeface="Circe ExtraBold" panose="020B0802020203020203" pitchFamily="34" charset="-52"/>
              </a:rPr>
              <a:t>ЦЕНТР «МОЙ БИЗНЕС» - </a:t>
            </a:r>
          </a:p>
          <a:p>
            <a:pPr>
              <a:lnSpc>
                <a:spcPct val="85000"/>
              </a:lnSpc>
            </a:pPr>
            <a:endParaRPr lang="ru-RU" sz="3600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92C0D22-47DE-4838-BB7B-07B410F171ED}"/>
              </a:ext>
            </a:extLst>
          </p:cNvPr>
          <p:cNvSpPr/>
          <p:nvPr/>
        </p:nvSpPr>
        <p:spPr>
          <a:xfrm>
            <a:off x="4250768" y="4687377"/>
            <a:ext cx="48201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ED5338"/>
                </a:solidFill>
                <a:latin typeface="Century Gothic" panose="020B050202020202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это </a:t>
            </a:r>
            <a:r>
              <a:rPr lang="ru-RU" sz="2400" b="1" dirty="0">
                <a:solidFill>
                  <a:srgbClr val="5B2B1C"/>
                </a:solidFill>
                <a:latin typeface="Century Gothic" panose="020B050202020202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государственная </a:t>
            </a:r>
            <a:r>
              <a:rPr lang="ru-RU" sz="2400" b="1" dirty="0">
                <a:solidFill>
                  <a:srgbClr val="ED5338"/>
                </a:solidFill>
                <a:latin typeface="Century Gothic" panose="020B050202020202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инфраструктура </a:t>
            </a:r>
            <a:r>
              <a:rPr lang="ru-RU" sz="2400" b="1" dirty="0">
                <a:solidFill>
                  <a:srgbClr val="5B2B1C"/>
                </a:solidFill>
                <a:latin typeface="Century Gothic" panose="020B050202020202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поддержки</a:t>
            </a:r>
            <a:r>
              <a:rPr lang="ru-RU" sz="2400" b="1" dirty="0">
                <a:solidFill>
                  <a:srgbClr val="ED5338"/>
                </a:solidFill>
                <a:latin typeface="Century Gothic" panose="020B050202020202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малого и среднего бизнеса на территории </a:t>
            </a:r>
            <a:r>
              <a:rPr lang="ru-RU" sz="2400" b="1" dirty="0">
                <a:solidFill>
                  <a:srgbClr val="5B2B1C"/>
                </a:solidFill>
                <a:latin typeface="Century Gothic" panose="020B050202020202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Волгоградской области</a:t>
            </a:r>
          </a:p>
          <a:p>
            <a:endParaRPr lang="ru-RU" altLang="ru-RU" sz="2400" b="1" dirty="0">
              <a:solidFill>
                <a:srgbClr val="ED5338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87C507E-2AF3-4D20-ACB0-FACD0D9151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19" y="3410187"/>
            <a:ext cx="1854042" cy="3893488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5FCE50E-3A5B-40C0-8995-D4B5E31F01CC}"/>
              </a:ext>
            </a:extLst>
          </p:cNvPr>
          <p:cNvSpPr/>
          <p:nvPr/>
        </p:nvSpPr>
        <p:spPr>
          <a:xfrm rot="21416211">
            <a:off x="3023441" y="1940811"/>
            <a:ext cx="262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srgbClr val="ED533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Услуги и консультации оказываются бесплатно или на условиях </a:t>
            </a:r>
            <a:r>
              <a:rPr lang="ru-RU" altLang="ru-RU" sz="1600" b="1" dirty="0" err="1">
                <a:solidFill>
                  <a:srgbClr val="ED533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софинансирования</a:t>
            </a:r>
            <a:endParaRPr lang="ru-RU" altLang="ru-RU" sz="1600" b="1" dirty="0">
              <a:solidFill>
                <a:srgbClr val="ED5338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65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92819" y="872948"/>
            <a:ext cx="9962503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solidFill>
                  <a:srgbClr val="6B3E30"/>
                </a:solidFill>
                <a:latin typeface="Circe ExtraBold" panose="020B0802020203020203" pitchFamily="34" charset="-52"/>
              </a:rPr>
              <a:t>СТРУКТУРА РАБОТЫ ЦЕНТРА «МОЙ БИЗНЕС»</a:t>
            </a:r>
          </a:p>
          <a:p>
            <a:pPr>
              <a:lnSpc>
                <a:spcPct val="85000"/>
              </a:lnSpc>
            </a:pPr>
            <a:endParaRPr lang="ru-RU" sz="3600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BA4C9B0-6905-48EF-80F9-E193114CD2C6}"/>
              </a:ext>
            </a:extLst>
          </p:cNvPr>
          <p:cNvSpPr/>
          <p:nvPr/>
        </p:nvSpPr>
        <p:spPr>
          <a:xfrm>
            <a:off x="7566616" y="4083770"/>
            <a:ext cx="2844616" cy="798783"/>
          </a:xfrm>
          <a:prstGeom prst="rect">
            <a:avLst/>
          </a:prstGeom>
          <a:solidFill>
            <a:srgbClr val="F2ECDE"/>
          </a:solidFill>
          <a:ln>
            <a:solidFill>
              <a:srgbClr val="5B2B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BD76A2D-AED3-4C21-B49A-24315B498714}"/>
              </a:ext>
            </a:extLst>
          </p:cNvPr>
          <p:cNvSpPr/>
          <p:nvPr/>
        </p:nvSpPr>
        <p:spPr>
          <a:xfrm>
            <a:off x="4608187" y="2908632"/>
            <a:ext cx="2844616" cy="798783"/>
          </a:xfrm>
          <a:prstGeom prst="rect">
            <a:avLst/>
          </a:prstGeom>
          <a:solidFill>
            <a:srgbClr val="F2ECDE"/>
          </a:solidFill>
          <a:ln>
            <a:solidFill>
              <a:srgbClr val="5B2B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F171586-2E77-483D-95DE-9947A64BC7C7}"/>
              </a:ext>
            </a:extLst>
          </p:cNvPr>
          <p:cNvSpPr/>
          <p:nvPr/>
        </p:nvSpPr>
        <p:spPr>
          <a:xfrm>
            <a:off x="7584419" y="6067031"/>
            <a:ext cx="2844616" cy="798783"/>
          </a:xfrm>
          <a:prstGeom prst="rect">
            <a:avLst/>
          </a:prstGeom>
          <a:solidFill>
            <a:srgbClr val="F2ECDE"/>
          </a:solidFill>
          <a:ln>
            <a:solidFill>
              <a:srgbClr val="5B2B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6A638E-2B38-4A0E-A135-C8F87FD1C3E6}"/>
              </a:ext>
            </a:extLst>
          </p:cNvPr>
          <p:cNvSpPr txBox="1"/>
          <p:nvPr/>
        </p:nvSpPr>
        <p:spPr>
          <a:xfrm>
            <a:off x="4706915" y="2914247"/>
            <a:ext cx="28374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ЦЕНТР ПРОТОТИПИРОВАНИЯ </a:t>
            </a:r>
            <a:r>
              <a:rPr lang="ru-RU" sz="900" b="1" dirty="0">
                <a:latin typeface="Century Gothic" panose="020B0502020202020204" pitchFamily="34" charset="0"/>
              </a:rPr>
              <a:t>–предоставление услуги по изготовлению деталей или прототипов  </a:t>
            </a:r>
            <a:r>
              <a:rPr lang="ru-RU" sz="800" b="0" i="0" dirty="0">
                <a:solidFill>
                  <a:srgbClr val="333333"/>
                </a:solidFill>
                <a:effectLst/>
                <a:latin typeface="YS Text"/>
              </a:rPr>
              <a:t>оказывает услуги субъектам малого и среднего предпринимательства</a:t>
            </a:r>
            <a:endParaRPr lang="ru-RU" sz="800" b="1" dirty="0"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990AF2-8ABA-4290-82A9-A8C18FBFA19B}"/>
              </a:ext>
            </a:extLst>
          </p:cNvPr>
          <p:cNvSpPr txBox="1"/>
          <p:nvPr/>
        </p:nvSpPr>
        <p:spPr>
          <a:xfrm>
            <a:off x="7566616" y="4112750"/>
            <a:ext cx="3170903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900" b="1" dirty="0" err="1">
                <a:latin typeface="Century Gothic" panose="020B0502020202020204" pitchFamily="34" charset="0"/>
              </a:rPr>
              <a:t>ЦМИТы</a:t>
            </a:r>
            <a:r>
              <a:rPr lang="ru-RU" sz="900" b="1" dirty="0">
                <a:latin typeface="Century Gothic" panose="020B0502020202020204" pitchFamily="34" charset="0"/>
              </a:rPr>
              <a:t> </a:t>
            </a:r>
            <a:r>
              <a:rPr lang="ru-RU" sz="900" dirty="0"/>
              <a:t>на базе </a:t>
            </a:r>
            <a:r>
              <a:rPr lang="ru-RU" sz="900" dirty="0" err="1"/>
              <a:t>ВолГУ</a:t>
            </a:r>
            <a:r>
              <a:rPr lang="ru-RU" sz="900" dirty="0"/>
              <a:t>, </a:t>
            </a:r>
            <a:r>
              <a:rPr lang="ru-RU" sz="900" dirty="0" err="1"/>
              <a:t>ВолгГМУ</a:t>
            </a:r>
            <a:r>
              <a:rPr lang="ru-RU" sz="900" dirty="0"/>
              <a:t>, </a:t>
            </a:r>
            <a:r>
              <a:rPr lang="ru-RU" sz="900" dirty="0" err="1"/>
              <a:t>ВолгГТУ</a:t>
            </a:r>
            <a:r>
              <a:rPr lang="ru-RU" sz="900" dirty="0"/>
              <a:t> в Волгограде и Волжском. Стратегическая цель проекта </a:t>
            </a:r>
            <a:r>
              <a:rPr lang="ru-RU" sz="900" b="0" i="0" dirty="0">
                <a:solidFill>
                  <a:srgbClr val="333333"/>
                </a:solidFill>
                <a:effectLst/>
                <a:latin typeface="YS Text"/>
              </a:rPr>
              <a:t>пробудить интерес детей и молодежи к естественным наукам и современным </a:t>
            </a:r>
            <a:r>
              <a:rPr lang="ru-RU" sz="900" b="1" i="0" dirty="0">
                <a:solidFill>
                  <a:srgbClr val="333333"/>
                </a:solidFill>
                <a:effectLst/>
                <a:latin typeface="YS Text"/>
              </a:rPr>
              <a:t>технологиям</a:t>
            </a:r>
            <a:r>
              <a:rPr lang="ru-RU" sz="900" b="0" i="0" dirty="0">
                <a:solidFill>
                  <a:srgbClr val="333333"/>
                </a:solidFill>
                <a:effectLst/>
                <a:latin typeface="YS Text"/>
              </a:rPr>
              <a:t>, научно-исследовательской и инновационной деятельности.</a:t>
            </a:r>
            <a:r>
              <a:rPr lang="ru-RU" sz="900" dirty="0"/>
              <a:t> </a:t>
            </a:r>
            <a:endParaRPr lang="ru-RU" sz="900" b="1" dirty="0">
              <a:latin typeface="Century Gothic" panose="020B0502020202020204" pitchFamily="34" charset="0"/>
            </a:endParaRP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4540112D-EC4A-4D77-AEDF-D31D06CF7414}"/>
              </a:ext>
            </a:extLst>
          </p:cNvPr>
          <p:cNvCxnSpPr>
            <a:cxnSpLocks/>
          </p:cNvCxnSpPr>
          <p:nvPr/>
        </p:nvCxnSpPr>
        <p:spPr>
          <a:xfrm>
            <a:off x="9120302" y="2535710"/>
            <a:ext cx="0" cy="323135"/>
          </a:xfrm>
          <a:prstGeom prst="line">
            <a:avLst/>
          </a:prstGeom>
          <a:ln>
            <a:solidFill>
              <a:srgbClr val="5B2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F4D5B72-2F80-460B-BE95-A8AC44ACF7DF}"/>
              </a:ext>
            </a:extLst>
          </p:cNvPr>
          <p:cNvSpPr/>
          <p:nvPr/>
        </p:nvSpPr>
        <p:spPr>
          <a:xfrm>
            <a:off x="906247" y="4309410"/>
            <a:ext cx="3170903" cy="2521974"/>
          </a:xfrm>
          <a:prstGeom prst="rect">
            <a:avLst/>
          </a:prstGeom>
          <a:solidFill>
            <a:srgbClr val="EEE2D5"/>
          </a:solidFill>
          <a:ln>
            <a:solidFill>
              <a:srgbClr val="5B2B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368937-55F2-4A83-916F-DB7683411421}"/>
              </a:ext>
            </a:extLst>
          </p:cNvPr>
          <p:cNvSpPr txBox="1"/>
          <p:nvPr/>
        </p:nvSpPr>
        <p:spPr>
          <a:xfrm>
            <a:off x="919482" y="4309410"/>
            <a:ext cx="32517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5B2B1C"/>
                </a:solidFill>
                <a:latin typeface="Century Gothic" panose="020B0502020202020204" pitchFamily="34" charset="0"/>
              </a:rPr>
              <a:t>               </a:t>
            </a:r>
          </a:p>
          <a:p>
            <a:pPr algn="ctr"/>
            <a:endParaRPr lang="ru-RU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entury Gothic" panose="020B0502020202020204" pitchFamily="34" charset="0"/>
              </a:rPr>
              <a:t>        ЦЕНТР «МОЙ БИЗНЕС»</a:t>
            </a:r>
          </a:p>
          <a:p>
            <a:pPr algn="ctr"/>
            <a:endParaRPr lang="ru-RU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600" dirty="0">
                <a:latin typeface="Century Gothic" panose="020B0502020202020204" pitchFamily="34" charset="0"/>
              </a:rPr>
              <a:t>Легкий старт бизнеса </a:t>
            </a:r>
          </a:p>
          <a:p>
            <a:pPr algn="ctr"/>
            <a:r>
              <a:rPr lang="ru-RU" sz="1600" dirty="0">
                <a:latin typeface="Century Gothic" panose="020B0502020202020204" pitchFamily="34" charset="0"/>
              </a:rPr>
              <a:t>Поддержка самозанятых граждан</a:t>
            </a:r>
          </a:p>
          <a:p>
            <a:pPr algn="ctr"/>
            <a:r>
              <a:rPr lang="ru-RU" sz="1600" dirty="0">
                <a:latin typeface="Century Gothic" panose="020B0502020202020204" pitchFamily="34" charset="0"/>
              </a:rPr>
              <a:t>Акселерация бизнеса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A7C7B39-8C09-41BC-84C8-E42440092E05}"/>
              </a:ext>
            </a:extLst>
          </p:cNvPr>
          <p:cNvSpPr/>
          <p:nvPr/>
        </p:nvSpPr>
        <p:spPr>
          <a:xfrm>
            <a:off x="917467" y="1806111"/>
            <a:ext cx="3116364" cy="1697876"/>
          </a:xfrm>
          <a:prstGeom prst="rect">
            <a:avLst/>
          </a:prstGeom>
          <a:solidFill>
            <a:srgbClr val="ED5338"/>
          </a:solidFill>
          <a:ln>
            <a:solidFill>
              <a:srgbClr val="5B2B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86CEF5-D1C2-4E61-92EC-6B4FB5186D6D}"/>
              </a:ext>
            </a:extLst>
          </p:cNvPr>
          <p:cNvSpPr txBox="1"/>
          <p:nvPr/>
        </p:nvSpPr>
        <p:spPr>
          <a:xfrm>
            <a:off x="959328" y="1868255"/>
            <a:ext cx="303264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ДЕЙСТВУЮЩИЕ ПРЕДПРИНИМАТЕЛИ И ФИЗИЧЕСКИЕ ЛИЦА, ПЛАНИРУЮЩИЕ ОСУЩЕСТВЛЯТЬ ПРЕДПРИНИМАТЕЛЬСКУЮ ДЕЯТЕЛЬНОСТЬ, САМОЗАНЯТЫЕ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CCA4093-954E-46C5-8BE6-26E683D8EC8F}"/>
              </a:ext>
            </a:extLst>
          </p:cNvPr>
          <p:cNvSpPr/>
          <p:nvPr/>
        </p:nvSpPr>
        <p:spPr>
          <a:xfrm>
            <a:off x="4610074" y="6081484"/>
            <a:ext cx="2844616" cy="798783"/>
          </a:xfrm>
          <a:prstGeom prst="rect">
            <a:avLst/>
          </a:prstGeom>
          <a:solidFill>
            <a:srgbClr val="F2ECDE"/>
          </a:solidFill>
          <a:ln>
            <a:solidFill>
              <a:srgbClr val="5B2B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BBE7D30-B415-408B-AABF-7233ADB61A8C}"/>
              </a:ext>
            </a:extLst>
          </p:cNvPr>
          <p:cNvSpPr/>
          <p:nvPr/>
        </p:nvSpPr>
        <p:spPr>
          <a:xfrm>
            <a:off x="7697994" y="2873540"/>
            <a:ext cx="2844616" cy="798783"/>
          </a:xfrm>
          <a:prstGeom prst="rect">
            <a:avLst/>
          </a:prstGeom>
          <a:solidFill>
            <a:srgbClr val="F2ECDE"/>
          </a:solidFill>
          <a:ln>
            <a:solidFill>
              <a:srgbClr val="5B2B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5A7CA0D-871A-4BD7-902E-FB1BCEE26B29}"/>
              </a:ext>
            </a:extLst>
          </p:cNvPr>
          <p:cNvSpPr/>
          <p:nvPr/>
        </p:nvSpPr>
        <p:spPr>
          <a:xfrm>
            <a:off x="4644050" y="1751621"/>
            <a:ext cx="2844616" cy="798783"/>
          </a:xfrm>
          <a:prstGeom prst="rect">
            <a:avLst/>
          </a:prstGeom>
          <a:solidFill>
            <a:srgbClr val="F2ECDE"/>
          </a:solidFill>
          <a:ln>
            <a:solidFill>
              <a:srgbClr val="5B2B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4C65382-5B4C-4EA3-8C8C-9FCC0E09C73E}"/>
              </a:ext>
            </a:extLst>
          </p:cNvPr>
          <p:cNvSpPr/>
          <p:nvPr/>
        </p:nvSpPr>
        <p:spPr>
          <a:xfrm>
            <a:off x="7697994" y="1751622"/>
            <a:ext cx="2844616" cy="798783"/>
          </a:xfrm>
          <a:prstGeom prst="rect">
            <a:avLst/>
          </a:prstGeom>
          <a:solidFill>
            <a:srgbClr val="F2ECDE"/>
          </a:solidFill>
          <a:ln>
            <a:solidFill>
              <a:srgbClr val="5B2B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E130EB-5208-41FD-A89D-190AF5FF565E}"/>
              </a:ext>
            </a:extLst>
          </p:cNvPr>
          <p:cNvSpPr txBox="1"/>
          <p:nvPr/>
        </p:nvSpPr>
        <p:spPr>
          <a:xfrm>
            <a:off x="4632178" y="1778322"/>
            <a:ext cx="2837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latin typeface="Century Gothic" panose="020B0502020202020204" pitchFamily="34" charset="0"/>
              </a:rPr>
              <a:t>ЦЕНТР ПОДДЕРЖКИ ПРЕДПРИНИМАТЕЛЬСТВА </a:t>
            </a:r>
            <a:r>
              <a:rPr lang="ru-RU" sz="800" b="1" dirty="0">
                <a:latin typeface="Century Gothic" panose="020B0502020202020204" pitchFamily="34" charset="0"/>
              </a:rPr>
              <a:t>оказание комплекса информационно-консультационных и образовательные услуг.  </a:t>
            </a:r>
            <a:r>
              <a:rPr lang="ru-RU" sz="1000" b="1" dirty="0">
                <a:latin typeface="Century Gothic" panose="020B0502020202020204" pitchFamily="34" charset="0"/>
              </a:rPr>
              <a:t>32-00-06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C0B350-2504-4E96-8157-63C3D30B5944}"/>
              </a:ext>
            </a:extLst>
          </p:cNvPr>
          <p:cNvSpPr txBox="1"/>
          <p:nvPr/>
        </p:nvSpPr>
        <p:spPr>
          <a:xfrm>
            <a:off x="7679274" y="1839255"/>
            <a:ext cx="28374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ЦЕНТР ИНЖИНИРИНГА </a:t>
            </a:r>
            <a:r>
              <a:rPr lang="ru-RU" sz="1200" b="1" dirty="0">
                <a:latin typeface="Century Gothic" panose="020B0502020202020204" pitchFamily="34" charset="0"/>
              </a:rPr>
              <a:t>поддержка производителей (консультации, услуги) 32-00-04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6E02548-6A64-49D6-A42F-1B1384399D2C}"/>
              </a:ext>
            </a:extLst>
          </p:cNvPr>
          <p:cNvSpPr txBox="1"/>
          <p:nvPr/>
        </p:nvSpPr>
        <p:spPr>
          <a:xfrm>
            <a:off x="7666970" y="2867064"/>
            <a:ext cx="2837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ЦЕНТР ИННОВАЦИЙ СОЦИАЛЬНОЙ СФЕРЫ </a:t>
            </a:r>
            <a:r>
              <a:rPr lang="ru-RU" sz="1000" b="1" dirty="0">
                <a:latin typeface="Century Gothic" panose="020B0502020202020204" pitchFamily="34" charset="0"/>
              </a:rPr>
              <a:t>содействие в продвижении товаров и услуг социальных предпринимателей 23-01-50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57E896-0B99-42AB-9BB3-62AACAE648EF}"/>
              </a:ext>
            </a:extLst>
          </p:cNvPr>
          <p:cNvSpPr txBox="1"/>
          <p:nvPr/>
        </p:nvSpPr>
        <p:spPr>
          <a:xfrm>
            <a:off x="4608722" y="6095325"/>
            <a:ext cx="2837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ГАРАНТИЙНЫЙ ФОНД </a:t>
            </a:r>
            <a:r>
              <a:rPr lang="ru-RU" sz="1000" b="1" dirty="0">
                <a:latin typeface="Century Gothic" panose="020B0502020202020204" pitchFamily="34" charset="0"/>
              </a:rPr>
              <a:t>предоставление поручительств по обязательствам субъектов МСП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A81C99-9BB3-4308-B7F8-1AD1503745D4}"/>
              </a:ext>
            </a:extLst>
          </p:cNvPr>
          <p:cNvSpPr txBox="1"/>
          <p:nvPr/>
        </p:nvSpPr>
        <p:spPr>
          <a:xfrm>
            <a:off x="7566616" y="6028422"/>
            <a:ext cx="3156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ФОНД МИКРОФИНАНСИРОВАНИЯ ПРЕДПРИНИМАТЕЛЬСТВА </a:t>
            </a:r>
            <a:r>
              <a:rPr lang="ru-RU" sz="1000" b="1" dirty="0">
                <a:latin typeface="Century Gothic" panose="020B0502020202020204" pitchFamily="34" charset="0"/>
              </a:rPr>
              <a:t>предоставление микрозайма  субъектам МСП   35-24-88   ставки 3,75-10 %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60832D-CEE9-4ABC-AA84-7275D98DB642}"/>
              </a:ext>
            </a:extLst>
          </p:cNvPr>
          <p:cNvSpPr txBox="1"/>
          <p:nvPr/>
        </p:nvSpPr>
        <p:spPr>
          <a:xfrm>
            <a:off x="4574100" y="6959204"/>
            <a:ext cx="5829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ED5338"/>
                </a:solidFill>
                <a:latin typeface="Century Gothic" panose="020B0502020202020204" pitchFamily="34" charset="0"/>
              </a:rPr>
              <a:t>ФИНАНСОВАЯ ПОДДЕРЖКА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6994C8B-0FE3-4FBD-BB5A-F02CA4481AAD}"/>
              </a:ext>
            </a:extLst>
          </p:cNvPr>
          <p:cNvSpPr txBox="1"/>
          <p:nvPr/>
        </p:nvSpPr>
        <p:spPr>
          <a:xfrm>
            <a:off x="7446181" y="4962195"/>
            <a:ext cx="3309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ED5338"/>
                </a:solidFill>
                <a:latin typeface="Century Gothic" panose="020B0502020202020204" pitchFamily="34" charset="0"/>
              </a:rPr>
              <a:t>НЕФИНАНСОВАЯ ПОДДЕРЖКА</a:t>
            </a: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367DE9A9-38EF-4081-8869-A220DAE3F16E}"/>
              </a:ext>
            </a:extLst>
          </p:cNvPr>
          <p:cNvSpPr/>
          <p:nvPr/>
        </p:nvSpPr>
        <p:spPr>
          <a:xfrm>
            <a:off x="2321041" y="3579203"/>
            <a:ext cx="369333" cy="689451"/>
          </a:xfrm>
          <a:prstGeom prst="downArrow">
            <a:avLst/>
          </a:prstGeom>
          <a:solidFill>
            <a:srgbClr val="5B2B1C"/>
          </a:solidFill>
          <a:ln>
            <a:solidFill>
              <a:srgbClr val="F7F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6FEB36D-3128-4993-AA53-E58F10E59E05}"/>
              </a:ext>
            </a:extLst>
          </p:cNvPr>
          <p:cNvCxnSpPr>
            <a:cxnSpLocks/>
          </p:cNvCxnSpPr>
          <p:nvPr/>
        </p:nvCxnSpPr>
        <p:spPr>
          <a:xfrm>
            <a:off x="4447729" y="2710267"/>
            <a:ext cx="1" cy="3198287"/>
          </a:xfrm>
          <a:prstGeom prst="line">
            <a:avLst/>
          </a:prstGeom>
          <a:ln>
            <a:solidFill>
              <a:srgbClr val="5B2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D69D68E-DD8F-43A9-918A-141DD4B75C97}"/>
              </a:ext>
            </a:extLst>
          </p:cNvPr>
          <p:cNvCxnSpPr/>
          <p:nvPr/>
        </p:nvCxnSpPr>
        <p:spPr>
          <a:xfrm>
            <a:off x="4456088" y="2709983"/>
            <a:ext cx="4650274" cy="0"/>
          </a:xfrm>
          <a:prstGeom prst="line">
            <a:avLst/>
          </a:prstGeom>
          <a:ln>
            <a:solidFill>
              <a:srgbClr val="5B2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17543CCA-B0B0-46C1-8052-D046E8EC0496}"/>
              </a:ext>
            </a:extLst>
          </p:cNvPr>
          <p:cNvCxnSpPr/>
          <p:nvPr/>
        </p:nvCxnSpPr>
        <p:spPr>
          <a:xfrm>
            <a:off x="4467114" y="3906063"/>
            <a:ext cx="4628222" cy="0"/>
          </a:xfrm>
          <a:prstGeom prst="line">
            <a:avLst/>
          </a:prstGeom>
          <a:ln>
            <a:solidFill>
              <a:srgbClr val="5B2B1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6BF11115-1066-4322-AFA9-54ECA1A8B735}"/>
              </a:ext>
            </a:extLst>
          </p:cNvPr>
          <p:cNvCxnSpPr/>
          <p:nvPr/>
        </p:nvCxnSpPr>
        <p:spPr>
          <a:xfrm>
            <a:off x="9095336" y="3906063"/>
            <a:ext cx="0" cy="214797"/>
          </a:xfrm>
          <a:prstGeom prst="line">
            <a:avLst/>
          </a:prstGeom>
          <a:ln>
            <a:solidFill>
              <a:srgbClr val="5B2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8A073823-7E09-4A17-A5FC-81BF79DB29DA}"/>
              </a:ext>
            </a:extLst>
          </p:cNvPr>
          <p:cNvCxnSpPr/>
          <p:nvPr/>
        </p:nvCxnSpPr>
        <p:spPr>
          <a:xfrm>
            <a:off x="4467114" y="5908554"/>
            <a:ext cx="4628222" cy="0"/>
          </a:xfrm>
          <a:prstGeom prst="line">
            <a:avLst/>
          </a:prstGeom>
          <a:ln>
            <a:solidFill>
              <a:srgbClr val="5B2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98DDF64A-BACD-4FD0-A53C-6677A3B1F2F6}"/>
              </a:ext>
            </a:extLst>
          </p:cNvPr>
          <p:cNvCxnSpPr/>
          <p:nvPr/>
        </p:nvCxnSpPr>
        <p:spPr>
          <a:xfrm>
            <a:off x="9095336" y="5908554"/>
            <a:ext cx="0" cy="155393"/>
          </a:xfrm>
          <a:prstGeom prst="line">
            <a:avLst/>
          </a:prstGeom>
          <a:ln>
            <a:solidFill>
              <a:srgbClr val="5B2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9D4BEF35-C14C-4D7E-AC59-4B2432CDA848}"/>
              </a:ext>
            </a:extLst>
          </p:cNvPr>
          <p:cNvCxnSpPr>
            <a:cxnSpLocks/>
          </p:cNvCxnSpPr>
          <p:nvPr/>
        </p:nvCxnSpPr>
        <p:spPr>
          <a:xfrm>
            <a:off x="4077150" y="5217493"/>
            <a:ext cx="389964" cy="0"/>
          </a:xfrm>
          <a:prstGeom prst="line">
            <a:avLst/>
          </a:prstGeom>
          <a:ln>
            <a:solidFill>
              <a:srgbClr val="5B2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732BA6E3-C460-4330-80F5-FB8EEFCE9924}"/>
              </a:ext>
            </a:extLst>
          </p:cNvPr>
          <p:cNvCxnSpPr/>
          <p:nvPr/>
        </p:nvCxnSpPr>
        <p:spPr>
          <a:xfrm>
            <a:off x="5855817" y="5908554"/>
            <a:ext cx="0" cy="171499"/>
          </a:xfrm>
          <a:prstGeom prst="line">
            <a:avLst/>
          </a:prstGeom>
          <a:ln>
            <a:solidFill>
              <a:srgbClr val="5B2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B3C92D5B-8D1E-4447-AE01-37B948A31A1F}"/>
              </a:ext>
            </a:extLst>
          </p:cNvPr>
          <p:cNvCxnSpPr>
            <a:cxnSpLocks/>
          </p:cNvCxnSpPr>
          <p:nvPr/>
        </p:nvCxnSpPr>
        <p:spPr>
          <a:xfrm flipV="1">
            <a:off x="5966814" y="2550406"/>
            <a:ext cx="0" cy="319154"/>
          </a:xfrm>
          <a:prstGeom prst="line">
            <a:avLst/>
          </a:prstGeom>
          <a:ln>
            <a:solidFill>
              <a:srgbClr val="5B2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50184C-3737-4278-A448-B071F825E6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864"/>
          <a:stretch/>
        </p:blipFill>
        <p:spPr>
          <a:xfrm>
            <a:off x="921169" y="4366102"/>
            <a:ext cx="740743" cy="1124485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D1DC236D-2FC4-41FF-B2E8-60E749766908}"/>
              </a:ext>
            </a:extLst>
          </p:cNvPr>
          <p:cNvSpPr/>
          <p:nvPr/>
        </p:nvSpPr>
        <p:spPr>
          <a:xfrm>
            <a:off x="4508188" y="3946912"/>
            <a:ext cx="2844616" cy="863173"/>
          </a:xfrm>
          <a:prstGeom prst="rect">
            <a:avLst/>
          </a:prstGeom>
          <a:solidFill>
            <a:srgbClr val="F2ECDE"/>
          </a:solidFill>
          <a:ln>
            <a:solidFill>
              <a:srgbClr val="5B2B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АНО «Центр поддержки экспорта» </a:t>
            </a:r>
            <a:r>
              <a:rPr lang="ru-RU" sz="1100" dirty="0">
                <a:solidFill>
                  <a:srgbClr val="333333"/>
                </a:solidFill>
                <a:latin typeface="YS Text"/>
              </a:rPr>
              <a:t>содействие выходу субъекта МСП на иностранные рынки товаров, услуг и технологий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7D132A-926B-465C-81C9-63B3FF73D13B}"/>
              </a:ext>
            </a:extLst>
          </p:cNvPr>
          <p:cNvSpPr txBox="1"/>
          <p:nvPr/>
        </p:nvSpPr>
        <p:spPr>
          <a:xfrm>
            <a:off x="331455" y="6935595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WWW.MSPVOLGA.RU</a:t>
            </a:r>
            <a:r>
              <a:rPr lang="ru-RU" sz="1600" b="1" dirty="0">
                <a:solidFill>
                  <a:srgbClr val="5B2B1C"/>
                </a:solidFill>
                <a:latin typeface="Century Gothic" panose="020B0502020202020204" pitchFamily="34" charset="0"/>
              </a:rPr>
              <a:t>  8-800-302-3-203</a:t>
            </a: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entury Gothic" panose="020B0502020202020204" pitchFamily="34" charset="0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3AE89CCD-B507-439D-9DCD-F2F261357D1A}"/>
              </a:ext>
            </a:extLst>
          </p:cNvPr>
          <p:cNvSpPr/>
          <p:nvPr/>
        </p:nvSpPr>
        <p:spPr>
          <a:xfrm>
            <a:off x="4505890" y="4908874"/>
            <a:ext cx="2844616" cy="863173"/>
          </a:xfrm>
          <a:prstGeom prst="rect">
            <a:avLst/>
          </a:prstGeom>
          <a:solidFill>
            <a:srgbClr val="F2ECDE"/>
          </a:solidFill>
          <a:ln>
            <a:solidFill>
              <a:srgbClr val="5B2B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МФЦ для юридических лиц </a:t>
            </a:r>
          </a:p>
          <a:p>
            <a:r>
              <a:rPr lang="ru-RU" sz="1200" b="1">
                <a:solidFill>
                  <a:schemeClr val="tx1"/>
                </a:solidFill>
                <a:latin typeface="Century Gothic" panose="020B0502020202020204" pitchFamily="34" charset="0"/>
              </a:rPr>
              <a:t>Запись 8 </a:t>
            </a: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(8442) 92-40-14</a:t>
            </a:r>
          </a:p>
        </p:txBody>
      </p:sp>
    </p:spTree>
    <p:extLst>
      <p:ext uri="{BB962C8B-B14F-4D97-AF65-F5344CB8AC3E}">
        <p14:creationId xmlns:p14="http://schemas.microsoft.com/office/powerpoint/2010/main" val="3768765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422039" y="2004957"/>
            <a:ext cx="3316599" cy="243127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4173" y="200540"/>
            <a:ext cx="5959908" cy="5193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b="1" dirty="0">
                <a:solidFill>
                  <a:srgbClr val="ED5338"/>
                </a:solidFill>
                <a:latin typeface="Circe ExtraBold" panose="020B0802020203020203" pitchFamily="34" charset="-52"/>
              </a:rPr>
              <a:t>Мероприятие организовано в рамках регионального проекта «Создание условий для лёгкого старта и комфортного ведения бизнеса» </a:t>
            </a:r>
          </a:p>
          <a:p>
            <a:pPr>
              <a:lnSpc>
                <a:spcPct val="85000"/>
              </a:lnSpc>
            </a:pPr>
            <a:endParaRPr lang="ru-RU" sz="2000" b="1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pPr>
              <a:lnSpc>
                <a:spcPct val="85000"/>
              </a:lnSpc>
            </a:pPr>
            <a:r>
              <a:rPr lang="ru-RU" sz="2000" b="1" dirty="0">
                <a:solidFill>
                  <a:srgbClr val="ED5338"/>
                </a:solidFill>
                <a:latin typeface="Circe ExtraBold" panose="020B0802020203020203" pitchFamily="34" charset="-52"/>
              </a:rPr>
              <a:t>«Поддержка предпринимателей ООО, ИП» Поддержка самозанятых</a:t>
            </a:r>
          </a:p>
          <a:p>
            <a:pPr>
              <a:lnSpc>
                <a:spcPct val="85000"/>
              </a:lnSpc>
            </a:pPr>
            <a:r>
              <a:rPr lang="ru-RU" sz="2000" b="1" dirty="0">
                <a:solidFill>
                  <a:srgbClr val="ED5338"/>
                </a:solidFill>
                <a:latin typeface="Circe ExtraBold" panose="020B0802020203020203" pitchFamily="34" charset="-52"/>
              </a:rPr>
              <a:t> </a:t>
            </a:r>
          </a:p>
          <a:p>
            <a:pPr marL="285750" indent="-285750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5B2B1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Консультационные услуги по началу ведения собственного </a:t>
            </a:r>
            <a:r>
              <a:rPr lang="ru-RU" sz="1600" b="1" dirty="0">
                <a:solidFill>
                  <a:srgbClr val="5B2B1C"/>
                </a:solidFill>
                <a:latin typeface="Times New Roman" panose="02020603050405020304" pitchFamily="18" charset="0"/>
              </a:rPr>
              <a:t>дела (регистрация ИП/ООО/самозанятого, подбор системы налогообложения, ОКВЭД, виды отчетности и сроки ее сдачи);</a:t>
            </a:r>
            <a:endParaRPr lang="en-US" sz="1600" b="1" dirty="0">
              <a:solidFill>
                <a:srgbClr val="5B2B1C"/>
              </a:solidFill>
              <a:latin typeface="Times New Roman" panose="02020603050405020304" pitchFamily="18" charset="0"/>
            </a:endParaRP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5B2B1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Консультационные услуги по вопросам финансового планирования (бюджетирование, оптимизация налогообложения, бухгалтерские услуги, привлечение инвестиций и займов.</a:t>
            </a:r>
            <a:endParaRPr lang="en-US" sz="1600" b="1" dirty="0">
              <a:solidFill>
                <a:srgbClr val="5B2B1C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5B2B1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Консультационные услуги по вопросам правового обеспечения деятельности </a:t>
            </a: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5B2B1C"/>
                </a:solidFill>
                <a:latin typeface="Times New Roman" panose="02020603050405020304" pitchFamily="18" charset="0"/>
              </a:rPr>
              <a:t> Консультационные услуги по вопросам маркетингового сопровождения</a:t>
            </a: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5B2B1C"/>
                </a:solidFill>
                <a:latin typeface="Times New Roman" panose="02020603050405020304" pitchFamily="18" charset="0"/>
              </a:rPr>
              <a:t> Консультации по вопросам информационного сопровождения</a:t>
            </a:r>
          </a:p>
          <a:p>
            <a:pPr>
              <a:lnSpc>
                <a:spcPct val="85000"/>
              </a:lnSpc>
            </a:pPr>
            <a:endParaRPr lang="ru-RU" sz="1300" b="1" dirty="0">
              <a:solidFill>
                <a:srgbClr val="5B2B1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85000"/>
              </a:lnSpc>
            </a:pPr>
            <a:endParaRPr lang="ru-RU" sz="1300" b="1" dirty="0">
              <a:solidFill>
                <a:srgbClr val="5B2B1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6454081" y="4659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8039023" y="1289166"/>
            <a:ext cx="3102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entury Gothic" panose="020B0502020202020204" pitchFamily="34" charset="0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8308123" y="2534801"/>
            <a:ext cx="229449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entury Gothic" panose="020B0502020202020204" pitchFamily="34" charset="0"/>
              </a:rPr>
              <a:t> </a:t>
            </a:r>
            <a:r>
              <a:rPr lang="ru-RU" sz="1300" b="1" u="sng" dirty="0">
                <a:solidFill>
                  <a:srgbClr val="5B2B1C"/>
                </a:solidFill>
                <a:latin typeface="Century Gothic" panose="020B0502020202020204" pitchFamily="34" charset="0"/>
              </a:rPr>
              <a:t>Для самозанятых</a:t>
            </a:r>
            <a:r>
              <a:rPr lang="en-US" sz="1300" b="1" u="sng" dirty="0">
                <a:solidFill>
                  <a:srgbClr val="5B2B1C"/>
                </a:solidFill>
                <a:latin typeface="Century Gothic" panose="020B0502020202020204" pitchFamily="34" charset="0"/>
              </a:rPr>
              <a:t> </a:t>
            </a:r>
            <a:r>
              <a:rPr lang="ru-RU" sz="1300" b="1" u="sng" dirty="0">
                <a:solidFill>
                  <a:srgbClr val="5B2B1C"/>
                </a:solidFill>
                <a:latin typeface="Century Gothic" panose="020B0502020202020204" pitchFamily="34" charset="0"/>
              </a:rPr>
              <a:t>и начинающих предпринимателей до 1 года</a:t>
            </a:r>
          </a:p>
          <a:p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697019" y="6572432"/>
            <a:ext cx="5094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5B2B1C"/>
                </a:solidFill>
                <a:latin typeface="Century Gothic" panose="020B0502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WWW.MSPVOLGA.RU</a:t>
            </a:r>
            <a:endParaRPr lang="ru-RU" sz="1600" b="1">
              <a:solidFill>
                <a:srgbClr val="5B2B1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600" b="1">
                <a:solidFill>
                  <a:srgbClr val="5B2B1C"/>
                </a:solidFill>
                <a:latin typeface="Century Gothic" panose="020B0502020202020204" pitchFamily="34" charset="0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EF7F18-F837-4E9A-ACB6-AC892FD9BFF1}"/>
              </a:ext>
            </a:extLst>
          </p:cNvPr>
          <p:cNvSpPr txBox="1"/>
          <p:nvPr/>
        </p:nvSpPr>
        <p:spPr>
          <a:xfrm>
            <a:off x="885502" y="5399289"/>
            <a:ext cx="584661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2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Как обратиться за консультацией: </a:t>
            </a:r>
            <a:r>
              <a:rPr lang="ru-RU" sz="1400" b="1" dirty="0">
                <a:solidFill>
                  <a:srgbClr val="5B2B1C"/>
                </a:solidFill>
                <a:latin typeface="Century Gothic" panose="020B0502020202020204" pitchFamily="34" charset="0"/>
              </a:rPr>
              <a:t>(8442)32-00-06</a:t>
            </a:r>
            <a:r>
              <a:rPr lang="en-US" sz="1400" b="1" dirty="0">
                <a:solidFill>
                  <a:srgbClr val="5B2B1C"/>
                </a:solidFill>
                <a:latin typeface="Century Gothic" panose="020B0502020202020204" pitchFamily="34" charset="0"/>
              </a:rPr>
              <a:t> </a:t>
            </a:r>
            <a:r>
              <a:rPr lang="en-US" sz="14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  <a:hlinkClick r:id="rId9"/>
              </a:rPr>
              <a:t>cpp34@volganet.ru</a:t>
            </a:r>
            <a:r>
              <a:rPr lang="en-US" sz="14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  <a:p>
            <a:endParaRPr lang="ru-RU" sz="12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89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422039" y="1790585"/>
            <a:ext cx="3316599" cy="243127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5855" y="171722"/>
            <a:ext cx="5159430" cy="95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dirty="0">
                <a:solidFill>
                  <a:srgbClr val="ED5338"/>
                </a:solidFill>
                <a:latin typeface="Circe ExtraBold" panose="020B0802020203020203" pitchFamily="34" charset="-52"/>
              </a:rPr>
              <a:t>РЕГИОНАЛЬНЫЙ ПРОЕКТ: </a:t>
            </a:r>
          </a:p>
          <a:p>
            <a:pPr>
              <a:lnSpc>
                <a:spcPct val="85000"/>
              </a:lnSpc>
            </a:pPr>
            <a:r>
              <a:rPr lang="ru-RU" sz="2000" b="1" dirty="0">
                <a:solidFill>
                  <a:srgbClr val="ED5338"/>
                </a:solidFill>
                <a:latin typeface="Circe ExtraBold" panose="020B0802020203020203" pitchFamily="34" charset="-52"/>
              </a:rPr>
              <a:t>«Поддержка предпринимателей ООО, ИП» Поддержка самозанятых</a:t>
            </a:r>
          </a:p>
          <a:p>
            <a:pPr>
              <a:lnSpc>
                <a:spcPct val="85000"/>
              </a:lnSpc>
            </a:pPr>
            <a:endParaRPr lang="ru-RU" sz="2000" b="1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pPr>
              <a:lnSpc>
                <a:spcPct val="85000"/>
              </a:lnSpc>
            </a:pPr>
            <a:r>
              <a:rPr lang="ru-RU" sz="2000" b="1" dirty="0">
                <a:solidFill>
                  <a:srgbClr val="ED5338"/>
                </a:solidFill>
                <a:latin typeface="Circe ExtraBold" panose="020B0802020203020203" pitchFamily="34" charset="-52"/>
              </a:rPr>
              <a:t>УСЛУГИ:</a:t>
            </a:r>
          </a:p>
          <a:p>
            <a:pPr>
              <a:lnSpc>
                <a:spcPct val="85000"/>
              </a:lnSpc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Содействие в популяризации продукции и услуг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Для предпринимателей до 1 года</a:t>
            </a: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5B2B1C"/>
                </a:solidFill>
                <a:latin typeface="Times New Roman" panose="02020603050405020304" pitchFamily="18" charset="0"/>
              </a:rPr>
              <a:t>Разработка бизнес аккаунта ВКОНТАКТЕ (Определение целевой аудитории, простая таргетированная реклама, создание обложек закреплённых </a:t>
            </a:r>
            <a:r>
              <a:rPr lang="ru-RU" sz="1400" b="1" dirty="0" err="1">
                <a:solidFill>
                  <a:srgbClr val="5B2B1C"/>
                </a:solidFill>
                <a:latin typeface="Times New Roman" panose="02020603050405020304" pitchFamily="18" charset="0"/>
              </a:rPr>
              <a:t>сторис</a:t>
            </a:r>
            <a:r>
              <a:rPr lang="ru-RU" sz="1400" b="1" dirty="0">
                <a:solidFill>
                  <a:srgbClr val="5B2B1C"/>
                </a:solidFill>
                <a:latin typeface="Times New Roman" panose="02020603050405020304" pitchFamily="18" charset="0"/>
              </a:rPr>
              <a:t> до 10 шт. Картинки к постам сделанные в фото-</a:t>
            </a:r>
            <a:r>
              <a:rPr lang="ru-RU" sz="1400" b="1" dirty="0" err="1">
                <a:solidFill>
                  <a:srgbClr val="5B2B1C"/>
                </a:solidFill>
                <a:latin typeface="Times New Roman" panose="02020603050405020304" pitchFamily="18" charset="0"/>
              </a:rPr>
              <a:t>шопе</a:t>
            </a:r>
            <a:r>
              <a:rPr lang="ru-RU" sz="1400" b="1" dirty="0">
                <a:solidFill>
                  <a:srgbClr val="5B2B1C"/>
                </a:solidFill>
                <a:latin typeface="Times New Roman" panose="02020603050405020304" pitchFamily="18" charset="0"/>
              </a:rPr>
              <a:t> 15 шт.)</a:t>
            </a: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5B2B1C"/>
                </a:solidFill>
                <a:latin typeface="Times New Roman" panose="02020603050405020304" pitchFamily="18" charset="0"/>
              </a:rPr>
              <a:t>Разработка сайта-визитки</a:t>
            </a: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5B2B1C"/>
                </a:solidFill>
                <a:latin typeface="Times New Roman" panose="02020603050405020304" pitchFamily="18" charset="0"/>
              </a:rPr>
              <a:t>Разработка контекстной рекламы</a:t>
            </a: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5B2B1C"/>
                </a:solidFill>
                <a:latin typeface="Times New Roman" panose="02020603050405020304" pitchFamily="18" charset="0"/>
              </a:rPr>
              <a:t>Разработка дизайна макета полиграфии</a:t>
            </a: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5B2B1C"/>
                </a:solidFill>
                <a:latin typeface="Times New Roman" panose="02020603050405020304" pitchFamily="18" charset="0"/>
              </a:rPr>
              <a:t>Разработка дизайна макета наружной рекламы</a:t>
            </a: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5B2B1C"/>
                </a:solidFill>
                <a:latin typeface="Times New Roman" panose="02020603050405020304" pitchFamily="18" charset="0"/>
              </a:rPr>
              <a:t>Оказание услуг по регистрации товарного знака (Подбор классов по МКТ, Проведение поиска по товарным знакам, Подготовка и подача документов заявки на регистрацию)</a:t>
            </a: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5B2B1C"/>
                </a:solidFill>
                <a:latin typeface="Times New Roman" panose="02020603050405020304" pitchFamily="18" charset="0"/>
              </a:rPr>
              <a:t>Оказание комплекса услуг по содействию в размещении субъекта МСП на электронных торговых площадках маркетплейс</a:t>
            </a: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5B2B1C"/>
                </a:solidFill>
                <a:latin typeface="Times New Roman" panose="02020603050405020304" pitchFamily="18" charset="0"/>
              </a:rPr>
              <a:t>Оказание услуг по организации участия МСП в торгах на электронных торговых площадках (44-ФЗ, 223-ФЗ)</a:t>
            </a: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5B2B1C"/>
                </a:solidFill>
                <a:latin typeface="Times New Roman" panose="02020603050405020304" pitchFamily="18" charset="0"/>
              </a:rPr>
              <a:t>Сертификация продукции</a:t>
            </a: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sz="1400" b="1" dirty="0" err="1">
                <a:solidFill>
                  <a:srgbClr val="5B2B1C"/>
                </a:solidFill>
                <a:latin typeface="Times New Roman" panose="02020603050405020304" pitchFamily="18" charset="0"/>
              </a:rPr>
              <a:t>Выставочно</a:t>
            </a:r>
            <a:r>
              <a:rPr lang="ru-RU" sz="1400" b="1" dirty="0">
                <a:solidFill>
                  <a:srgbClr val="5B2B1C"/>
                </a:solidFill>
                <a:latin typeface="Times New Roman" panose="02020603050405020304" pitchFamily="18" charset="0"/>
              </a:rPr>
              <a:t> - ярморочные мероприятия (в том числе Москва ЭКСПО)</a:t>
            </a: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endParaRPr lang="ru-RU" sz="1200" b="1" dirty="0">
              <a:solidFill>
                <a:srgbClr val="5B2B1C"/>
              </a:solidFill>
              <a:latin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Как получить услугу: направить на 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cpp34@volganet.ru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Карту бизнес партнера:</a:t>
            </a:r>
          </a:p>
          <a:p>
            <a:pPr marL="285750" indent="-285750">
              <a:buFontTx/>
              <a:buChar char="-"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ФИО, ИНН, номер телефона, электронный адрес, в каком районе зарегистрирован ИП, ООО, также указать услугу какую  хотите получить</a:t>
            </a:r>
          </a:p>
          <a:p>
            <a:pPr marL="285750" indent="-285750">
              <a:buFontTx/>
              <a:buChar char="-"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Далее мы проверяем и направляем Вам форму заявки, Вы указываете услугу, которую хотели бы получить и присылаете нам. !!! Она должна быть на каждую услугу отдельная заявка, подписанная и отсканированная заявка</a:t>
            </a: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 </a:t>
            </a: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endParaRPr lang="ru-RU" sz="1500" b="1" dirty="0">
              <a:solidFill>
                <a:srgbClr val="5B2B1C"/>
              </a:solidFill>
              <a:latin typeface="Times New Roman" panose="02020603050405020304" pitchFamily="18" charset="0"/>
            </a:endParaRP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endParaRPr lang="ru-RU" sz="1500" b="1" dirty="0">
              <a:solidFill>
                <a:srgbClr val="5B2B1C"/>
              </a:solidFill>
              <a:latin typeface="Times New Roman" panose="02020603050405020304" pitchFamily="18" charset="0"/>
            </a:endParaRP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endParaRPr lang="en-US" sz="1500" b="1" dirty="0">
              <a:solidFill>
                <a:srgbClr val="5B2B1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-20000"/>
          </a:blip>
          <a:stretch>
            <a:fillRect/>
          </a:stretch>
        </p:blipFill>
        <p:spPr>
          <a:xfrm>
            <a:off x="6454081" y="4659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8039023" y="1289166"/>
            <a:ext cx="3102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entury Gothic" panose="020B0502020202020204" pitchFamily="34" charset="0"/>
              </a:rPr>
              <a:t>Для кого?</a:t>
            </a:r>
          </a:p>
          <a:p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5562052" y="413850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entury Gothic" panose="020B0502020202020204" pitchFamily="34" charset="0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6635B7-8B9E-47E7-88D0-DAF0F9FBF4FA}"/>
              </a:ext>
            </a:extLst>
          </p:cNvPr>
          <p:cNvSpPr txBox="1"/>
          <p:nvPr/>
        </p:nvSpPr>
        <p:spPr>
          <a:xfrm>
            <a:off x="8141004" y="2283652"/>
            <a:ext cx="24616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entury Gothic" panose="020B0502020202020204" pitchFamily="34" charset="0"/>
              </a:rPr>
              <a:t> Для самозанятых</a:t>
            </a:r>
            <a:r>
              <a:rPr lang="en-US" sz="1600" b="1" u="sng" dirty="0">
                <a:solidFill>
                  <a:srgbClr val="5B2B1C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u="sng" dirty="0">
                <a:solidFill>
                  <a:srgbClr val="5B2B1C"/>
                </a:solidFill>
                <a:latin typeface="Century Gothic" panose="020B0502020202020204" pitchFamily="34" charset="0"/>
              </a:rPr>
              <a:t>и начинающих предпринимателей до 1 года</a:t>
            </a:r>
          </a:p>
          <a:p>
            <a:endParaRPr lang="ru-RU" sz="1600" b="1" u="sng" dirty="0">
              <a:solidFill>
                <a:srgbClr val="5B2B1C"/>
              </a:solidFill>
              <a:latin typeface="Century Gothic" panose="020B0502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508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422039" y="1790585"/>
            <a:ext cx="3316599" cy="243127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00381" y="306101"/>
            <a:ext cx="5137470" cy="4644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dirty="0">
                <a:solidFill>
                  <a:srgbClr val="ED5338"/>
                </a:solidFill>
                <a:latin typeface="Circe ExtraBold" panose="020B0802020203020203" pitchFamily="34" charset="-52"/>
              </a:rPr>
              <a:t>РЕГИОНАЛЬНЫЙ ПРОЕКТ: </a:t>
            </a:r>
          </a:p>
          <a:p>
            <a:pPr>
              <a:lnSpc>
                <a:spcPct val="85000"/>
              </a:lnSpc>
            </a:pPr>
            <a:r>
              <a:rPr lang="ru-RU" sz="2000" b="1" dirty="0">
                <a:solidFill>
                  <a:srgbClr val="ED5338"/>
                </a:solidFill>
                <a:latin typeface="Circe ExtraBold" panose="020B0802020203020203" pitchFamily="34" charset="-52"/>
              </a:rPr>
              <a:t>«Поддержка самозанятых»; «Поддержка предпринимателей ООО, ИП»</a:t>
            </a:r>
          </a:p>
          <a:p>
            <a:pPr>
              <a:lnSpc>
                <a:spcPct val="85000"/>
              </a:lnSpc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Образовательные мероприятия</a:t>
            </a: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Форумы (За Бизнес, Вперёд на экспорт)</a:t>
            </a: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Конференции</a:t>
            </a: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Мастер классы</a:t>
            </a: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Бизнес уикенды</a:t>
            </a: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Бизнес завтраки</a:t>
            </a: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Тренинги Корпорации МСП</a:t>
            </a: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5B2B1C"/>
                </a:solidFill>
                <a:latin typeface="Times New Roman" panose="02020603050405020304" pitchFamily="18" charset="0"/>
              </a:rPr>
              <a:t>Азбука предпринимателя 4 </a:t>
            </a:r>
            <a:r>
              <a:rPr lang="ru-RU" b="1" dirty="0" err="1">
                <a:solidFill>
                  <a:srgbClr val="5B2B1C"/>
                </a:solidFill>
                <a:latin typeface="Times New Roman" panose="02020603050405020304" pitchFamily="18" charset="0"/>
              </a:rPr>
              <a:t>дн</a:t>
            </a:r>
            <a:r>
              <a:rPr lang="ru-RU" b="1" dirty="0">
                <a:solidFill>
                  <a:srgbClr val="5B2B1C"/>
                </a:solidFill>
                <a:latin typeface="Times New Roman" panose="02020603050405020304" pitchFamily="18" charset="0"/>
              </a:rPr>
              <a:t>. курс</a:t>
            </a:r>
          </a:p>
          <a:p>
            <a:pPr marL="171450" indent="-171450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5B2B1C"/>
                </a:solidFill>
                <a:latin typeface="Times New Roman" panose="02020603050405020304" pitchFamily="18" charset="0"/>
              </a:rPr>
              <a:t>Школа предпринимательства  5 </a:t>
            </a:r>
            <a:r>
              <a:rPr lang="ru-RU" b="1" dirty="0" err="1">
                <a:solidFill>
                  <a:srgbClr val="5B2B1C"/>
                </a:solidFill>
                <a:latin typeface="Times New Roman" panose="02020603050405020304" pitchFamily="18" charset="0"/>
              </a:rPr>
              <a:t>дн</a:t>
            </a:r>
            <a:r>
              <a:rPr lang="ru-RU" b="1" dirty="0">
                <a:solidFill>
                  <a:srgbClr val="5B2B1C"/>
                </a:solidFill>
                <a:latin typeface="Times New Roman" panose="02020603050405020304" pitchFamily="18" charset="0"/>
              </a:rPr>
              <a:t>. курс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6732073" y="-568995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8069278" y="1423726"/>
            <a:ext cx="3102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entury Gothic" panose="020B0502020202020204" pitchFamily="34" charset="0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8141004" y="2323393"/>
            <a:ext cx="2461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entury Gothic" panose="020B0502020202020204" pitchFamily="34" charset="0"/>
              </a:rPr>
              <a:t>Для самозанятых</a:t>
            </a:r>
            <a:r>
              <a:rPr lang="en-US" sz="1600" b="1" u="sng" dirty="0">
                <a:solidFill>
                  <a:srgbClr val="5B2B1C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u="sng" dirty="0">
                <a:solidFill>
                  <a:srgbClr val="5B2B1C"/>
                </a:solidFill>
                <a:latin typeface="Century Gothic" panose="020B0502020202020204" pitchFamily="34" charset="0"/>
              </a:rPr>
              <a:t>и начинающих предпринимателей до 1 года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7" y="697490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entury Gothic" panose="020B0502020202020204" pitchFamily="34" charset="0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B3676B-A6EC-4F71-8B7F-B40A005D521F}"/>
              </a:ext>
            </a:extLst>
          </p:cNvPr>
          <p:cNvSpPr txBox="1"/>
          <p:nvPr/>
        </p:nvSpPr>
        <p:spPr>
          <a:xfrm>
            <a:off x="885455" y="5282128"/>
            <a:ext cx="5846618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ED53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заявки на участие: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>
                <a:hlinkClick r:id="rId9"/>
              </a:rPr>
              <a:t>Календарь мероприятий портала государственной поддержки бизнеса (mspvolga.ru)</a:t>
            </a:r>
            <a:r>
              <a:rPr lang="ru-RU" sz="1200" b="1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  <a:endParaRPr lang="ru-RU" sz="12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  <a:p>
            <a:r>
              <a:rPr lang="ru-RU" sz="12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	 </a:t>
            </a:r>
            <a:r>
              <a:rPr lang="ru-RU" sz="1200" b="1" dirty="0" err="1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Бзанова</a:t>
            </a:r>
            <a:r>
              <a:rPr lang="ru-RU" sz="12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Полина Владимировна</a:t>
            </a:r>
          </a:p>
          <a:p>
            <a:r>
              <a:rPr lang="ru-RU" sz="12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	</a:t>
            </a:r>
            <a:r>
              <a:rPr lang="ru-RU" sz="12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Центр поддержки предпринимательства</a:t>
            </a:r>
          </a:p>
          <a:p>
            <a:r>
              <a:rPr lang="ru-RU" sz="12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2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cpp34@volganet.ru</a:t>
            </a:r>
            <a:endParaRPr lang="ru-RU" sz="12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909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422039" y="1790585"/>
            <a:ext cx="3316599" cy="243127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24607" y="306101"/>
            <a:ext cx="5113243" cy="87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dirty="0">
                <a:solidFill>
                  <a:srgbClr val="ED5338"/>
                </a:solidFill>
                <a:latin typeface="Circe ExtraBold" panose="020B0802020203020203" pitchFamily="34" charset="-52"/>
              </a:rPr>
              <a:t>РЕГИОНАЛЬНЫЙ ПРОЕКТ: </a:t>
            </a:r>
          </a:p>
          <a:p>
            <a:pPr>
              <a:lnSpc>
                <a:spcPct val="85000"/>
              </a:lnSpc>
            </a:pPr>
            <a:r>
              <a:rPr lang="ru-RU" sz="2000" b="1" dirty="0">
                <a:solidFill>
                  <a:srgbClr val="ED5338"/>
                </a:solidFill>
                <a:latin typeface="Circe ExtraBold" panose="020B0802020203020203" pitchFamily="34" charset="-52"/>
              </a:rPr>
              <a:t>«Поддержка предпринимателей ООО, ИП до 1 года»</a:t>
            </a:r>
            <a:endParaRPr lang="ru-RU" b="1" dirty="0">
              <a:solidFill>
                <a:srgbClr val="5B2B1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6732073" y="-568995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8069278" y="1423726"/>
            <a:ext cx="3102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entury Gothic" panose="020B0502020202020204" pitchFamily="34" charset="0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8141004" y="2323393"/>
            <a:ext cx="2461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entury Gothic" panose="020B0502020202020204" pitchFamily="34" charset="0"/>
              </a:rPr>
              <a:t>Для самозанятых</a:t>
            </a:r>
            <a:r>
              <a:rPr lang="en-US" sz="1600" b="1" u="sng" dirty="0">
                <a:solidFill>
                  <a:srgbClr val="5B2B1C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u="sng" dirty="0">
                <a:solidFill>
                  <a:srgbClr val="5B2B1C"/>
                </a:solidFill>
                <a:latin typeface="Century Gothic" panose="020B0502020202020204" pitchFamily="34" charset="0"/>
              </a:rPr>
              <a:t>и начинающих предпринимателей до 1 года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7" y="697490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entury Gothic" panose="020B0502020202020204" pitchFamily="34" charset="0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B3676B-A6EC-4F71-8B7F-B40A005D521F}"/>
              </a:ext>
            </a:extLst>
          </p:cNvPr>
          <p:cNvSpPr txBox="1"/>
          <p:nvPr/>
        </p:nvSpPr>
        <p:spPr>
          <a:xfrm>
            <a:off x="605712" y="5770046"/>
            <a:ext cx="30909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900" dirty="0">
              <a:solidFill>
                <a:srgbClr val="ED53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9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  <a:p>
            <a:r>
              <a:rPr lang="ru-RU" sz="9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	 </a:t>
            </a:r>
            <a:r>
              <a:rPr lang="ru-RU" sz="900" b="1" dirty="0" err="1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Бзанова</a:t>
            </a:r>
            <a:r>
              <a:rPr lang="ru-RU" sz="9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Полина Владимировна</a:t>
            </a:r>
          </a:p>
          <a:p>
            <a:r>
              <a:rPr lang="ru-RU" sz="9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	</a:t>
            </a:r>
            <a:r>
              <a:rPr lang="ru-RU" sz="9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Центр поддержки предпринимательства</a:t>
            </a:r>
          </a:p>
          <a:p>
            <a:r>
              <a:rPr lang="ru-RU" sz="9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9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9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cpp34@volganet.ru</a:t>
            </a:r>
            <a:endParaRPr lang="ru-RU" sz="9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DC19C8-D42E-4825-ADC5-BB699D1420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2" y="1423726"/>
            <a:ext cx="4798894" cy="23566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3BFA62-2B5D-41DE-9E28-FC812F17E1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2" y="3748273"/>
            <a:ext cx="4798894" cy="235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28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375214" y="1577193"/>
            <a:ext cx="3316599" cy="243127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3533" y="715609"/>
            <a:ext cx="5113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Цифровая платформа МСП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6732073" y="-568995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8069278" y="1423726"/>
            <a:ext cx="3102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entury Gothic" panose="020B0502020202020204" pitchFamily="34" charset="0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8141004" y="2408614"/>
            <a:ext cx="2461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5B2B1C"/>
                </a:solidFill>
                <a:latin typeface="Century Gothic" panose="020B0502020202020204" pitchFamily="34" charset="0"/>
              </a:rPr>
              <a:t>Для всех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7" y="697490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entury Gothic" panose="020B0502020202020204" pitchFamily="34" charset="0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AutoShape 2" descr="blob:https://web.telegram.org/d9318366-2ba6-410c-981a-e6ec36b4fa60">
            <a:extLst>
              <a:ext uri="{FF2B5EF4-FFF2-40B4-BE49-F238E27FC236}">
                <a16:creationId xmlns:a16="http://schemas.microsoft.com/office/drawing/2014/main" id="{5B25B9C1-E625-4E84-9B00-1C42450101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92713" y="3627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telegram.org/d9318366-2ba6-410c-981a-e6ec36b4fa60">
            <a:extLst>
              <a:ext uri="{FF2B5EF4-FFF2-40B4-BE49-F238E27FC236}">
                <a16:creationId xmlns:a16="http://schemas.microsoft.com/office/drawing/2014/main" id="{189897A1-6828-44AD-B4EC-8C4C51B288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63273" y="1297998"/>
            <a:ext cx="2786640" cy="278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5B8AD6C-FC93-4864-81FA-8575055C4A3F}"/>
              </a:ext>
            </a:extLst>
          </p:cNvPr>
          <p:cNvSpPr/>
          <p:nvPr/>
        </p:nvSpPr>
        <p:spPr>
          <a:xfrm>
            <a:off x="718393" y="1135991"/>
            <a:ext cx="5343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cap="all" dirty="0"/>
              <a:t>ГОСУДАРСТВЕННАЯ ПЛАТФОРМА ПОДДЕРЖКИ ПРЕДПРИНИМАТЕЛЕЙ  </a:t>
            </a:r>
            <a:r>
              <a:rPr lang="ru-RU" sz="1600" cap="all" dirty="0" err="1"/>
              <a:t>МСП.рф</a:t>
            </a:r>
            <a:endParaRPr lang="ru-RU" cap="all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D34998-950A-4558-A446-932F86C40C93}"/>
              </a:ext>
            </a:extLst>
          </p:cNvPr>
          <p:cNvSpPr txBox="1"/>
          <p:nvPr/>
        </p:nvSpPr>
        <p:spPr>
          <a:xfrm>
            <a:off x="7511704" y="4096027"/>
            <a:ext cx="309091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Центр поддержки предпринимательства</a:t>
            </a:r>
          </a:p>
          <a:p>
            <a:r>
              <a:rPr lang="ru-RU" sz="900" b="1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8(8442) 32-00-06, 8 800 302 3 203</a:t>
            </a:r>
            <a:endParaRPr lang="en-US" sz="900" b="1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900" b="1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cpp34@volganet.ru</a:t>
            </a:r>
            <a:endParaRPr lang="ru-RU" sz="9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19F338-C6BC-4A66-8441-A565951D08C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843" r="333"/>
          <a:stretch/>
        </p:blipFill>
        <p:spPr>
          <a:xfrm>
            <a:off x="834472" y="4360599"/>
            <a:ext cx="4421599" cy="23246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93D42F-F699-478E-AB83-663E71BFCEB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341"/>
          <a:stretch/>
        </p:blipFill>
        <p:spPr>
          <a:xfrm>
            <a:off x="834473" y="1790585"/>
            <a:ext cx="4421599" cy="240406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2B2E650-D2CD-47CF-ACE2-4E9BAB35DABE}"/>
              </a:ext>
            </a:extLst>
          </p:cNvPr>
          <p:cNvSpPr/>
          <p:nvPr/>
        </p:nvSpPr>
        <p:spPr>
          <a:xfrm>
            <a:off x="5497513" y="2159772"/>
            <a:ext cx="23183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Для авторизации на Цифровой платформе МСП необходима учётная запись портала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Госуслуг (ЕСИА)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организации, индивидуального предпринимателя или физического лица</a:t>
            </a:r>
          </a:p>
        </p:txBody>
      </p:sp>
      <p:pic>
        <p:nvPicPr>
          <p:cNvPr id="22" name="Рисунок 21" descr="http://qrcoder.ru/code/?http%3A%2F%2F%EC%F1%EF.%F0%F4&amp;4&amp;0">
            <a:extLst>
              <a:ext uri="{FF2B5EF4-FFF2-40B4-BE49-F238E27FC236}">
                <a16:creationId xmlns:a16="http://schemas.microsoft.com/office/drawing/2014/main" id="{AFF5C8B5-47DC-4EB9-9E5D-DAFAA20F1687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2" y="5507760"/>
            <a:ext cx="1257300" cy="125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921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31850</TotalTime>
  <Words>1471</Words>
  <Application>Microsoft Office PowerPoint</Application>
  <PresentationFormat>Произвольный</PresentationFormat>
  <Paragraphs>178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Circe</vt:lpstr>
      <vt:lpstr>Circe Bold</vt:lpstr>
      <vt:lpstr>Circe Extra Bold</vt:lpstr>
      <vt:lpstr>Circe ExtraBold</vt:lpstr>
      <vt:lpstr>Circe MD Extra Bold</vt:lpstr>
      <vt:lpstr>Open Sans SemiBold</vt:lpstr>
      <vt:lpstr>Quattrocento Sans</vt:lpstr>
      <vt:lpstr>Segoe UI</vt:lpstr>
      <vt:lpstr>Times New Roman</vt:lpstr>
      <vt:lpstr>Wingdings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Synergy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Екатерина Леонидовна</dc:creator>
  <cp:lastModifiedBy>User</cp:lastModifiedBy>
  <cp:revision>736</cp:revision>
  <cp:lastPrinted>2022-04-18T07:14:20Z</cp:lastPrinted>
  <dcterms:created xsi:type="dcterms:W3CDTF">2019-04-26T08:56:54Z</dcterms:created>
  <dcterms:modified xsi:type="dcterms:W3CDTF">2022-10-17T11:39:06Z</dcterms:modified>
</cp:coreProperties>
</file>