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1" r:id="rId6"/>
    <p:sldId id="258" r:id="rId7"/>
    <p:sldId id="262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DAB56"/>
    <a:srgbClr val="73D5DF"/>
    <a:srgbClr val="175F63"/>
    <a:srgbClr val="F290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78" autoAdjust="0"/>
    <p:restoredTop sz="94664" autoAdjust="0"/>
  </p:normalViewPr>
  <p:slideViewPr>
    <p:cSldViewPr snapToGrid="0">
      <p:cViewPr>
        <p:scale>
          <a:sx n="90" d="100"/>
          <a:sy n="90" d="100"/>
        </p:scale>
        <p:origin x="-32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38AEDE-9605-4069-B503-446F9CBF2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3887" y="1369499"/>
            <a:ext cx="4891216" cy="2485809"/>
          </a:xfrm>
        </p:spPr>
        <p:txBody>
          <a:bodyPr anchor="b"/>
          <a:lstStyle>
            <a:lvl1pPr algn="ctr">
              <a:defRPr lang="en-US" sz="4000" b="1" kern="1200" dirty="0">
                <a:solidFill>
                  <a:schemeClr val="tx1"/>
                </a:solidFill>
                <a:latin typeface="Philosopher" panose="02000503000000020004" pitchFamily="2" charset="-52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1087" y="4010461"/>
            <a:ext cx="4434016" cy="91778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en-US" sz="16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424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0C81D15-3800-4483-B1E5-6581D4E67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87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18098"/>
            <a:ext cx="48892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807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7109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3A41D66-87EA-4B57-AE96-9B4A24F89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1028700"/>
            <a:ext cx="8319407" cy="107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871" y="2233835"/>
            <a:ext cx="8319407" cy="42486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557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07C4B4-547D-4FE5-9460-52545BF60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69" y="1094014"/>
            <a:ext cx="1971675" cy="54748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3529" y="1094014"/>
            <a:ext cx="6204857" cy="54748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536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85EC126-F29A-4AD9-9160-D7074B838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5631"/>
            <a:ext cx="7886700" cy="790834"/>
          </a:xfrm>
        </p:spPr>
        <p:txBody>
          <a:bodyPr/>
          <a:lstStyle>
            <a:lvl1pPr>
              <a:defRPr>
                <a:latin typeface="Philosopher" panose="02000503000000020004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92412"/>
            <a:ext cx="7886700" cy="443195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310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малый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85EC126-F29A-4AD9-9160-D7074B838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577"/>
            <a:ext cx="4602377" cy="400110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defRPr lang="en-US" sz="2000" kern="1200" dirty="0">
                <a:solidFill>
                  <a:schemeClr val="bg1"/>
                </a:solidFill>
                <a:latin typeface="Philosopher" panose="02000503000000020004" pitchFamily="2" charset="-52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542" y="1499286"/>
            <a:ext cx="7611762" cy="4810898"/>
          </a:xfrm>
        </p:spPr>
        <p:txBody>
          <a:bodyPr>
            <a:normAutofit/>
          </a:bodyPr>
          <a:lstStyle>
            <a:lvl1pPr marL="0" indent="0" algn="just" defTabSz="457200" rtl="0" eaLnBrk="1" latinLnBrk="0" hangingPunct="1">
              <a:buNone/>
              <a:defRPr lang="ru-RU" sz="2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just" defTabSz="457200" rtl="0" eaLnBrk="1" latinLnBrk="0" hangingPunct="1">
              <a:buNone/>
              <a:defRPr lang="ru-RU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0" indent="0" algn="just" defTabSz="457200" rtl="0" eaLnBrk="1" latinLnBrk="0" hangingPunct="1">
              <a:buNone/>
              <a:defRPr lang="ru-RU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0" indent="0" algn="just" defTabSz="457200" rtl="0" eaLnBrk="1" latinLnBrk="0" hangingPunct="1">
              <a:buNone/>
              <a:defRPr lang="ru-RU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0" indent="0" algn="just" defTabSz="457200" rtl="0" eaLnBrk="1" latinLnBrk="0" hangingPunct="1">
              <a:buNone/>
              <a:defRPr lang="en-US" sz="14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487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589408E-26A4-4D7F-A907-B95F5E0F5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05416"/>
            <a:ext cx="3821792" cy="630195"/>
          </a:xfrm>
        </p:spPr>
        <p:txBody>
          <a:bodyPr anchor="t">
            <a:normAutofit/>
          </a:bodyPr>
          <a:lstStyle>
            <a:lvl1pPr marL="0" algn="ctr" defTabSz="457200" rtl="0" eaLnBrk="1" latinLnBrk="0" hangingPunct="1">
              <a:defRPr lang="en-US" sz="14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1" y="1555044"/>
            <a:ext cx="3822984" cy="252694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0252" y="1555044"/>
            <a:ext cx="3966570" cy="47705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0BC7844-6EA8-4081-8F8F-85A6812F9BF2}"/>
              </a:ext>
            </a:extLst>
          </p:cNvPr>
          <p:cNvSpPr txBox="1">
            <a:spLocks/>
          </p:cNvSpPr>
          <p:nvPr userDrawn="1"/>
        </p:nvSpPr>
        <p:spPr>
          <a:xfrm>
            <a:off x="628650" y="133577"/>
            <a:ext cx="4602377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bg1"/>
                </a:solidFill>
                <a:latin typeface="Philosopher" panose="02000503000000020004" pitchFamily="2" charset="-52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406829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46B778-017B-485F-8ADA-201BF1A1F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3493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D849C43-F06A-4089-B132-D79A0D217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1357"/>
            <a:ext cx="7886700" cy="9225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84850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84850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384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ABFD3CE-862E-4841-BE3E-21EE0C899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0536"/>
            <a:ext cx="7886700" cy="10701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8120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05118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8120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05118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526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4EE999-2127-4117-8A7F-6CE5B69AF6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0101"/>
            <a:ext cx="7886700" cy="9819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378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EA2B38E-0050-4920-A3A3-FF2A9BBCC7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82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C86-B095-4366-AE86-0B67EEBF082B}" type="datetimeFigureOut">
              <a:rPr lang="ru-RU" smtClean="0"/>
              <a:pPr/>
              <a:t>17.10.2022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BB6F-C3B7-4D18-BCC5-F63C8E42D0A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34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9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ilosoph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1215" y="1250654"/>
            <a:ext cx="6021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Philosopher" panose="02000503000000020004" pitchFamily="2" charset="-52"/>
              </a:rPr>
              <a:t>О мерах поддержки начинающих предпринимателей, конкурсе грантов для молодых предпринимателей в 2022-2023 гг.  </a:t>
            </a:r>
            <a:endParaRPr lang="ru-RU" sz="3600" b="1" dirty="0">
              <a:latin typeface="Philosopher" panose="02000503000000020004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8809" y="5264026"/>
            <a:ext cx="378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rebuchet MS" panose="020B0603020202020204" pitchFamily="34" charset="0"/>
              </a:rPr>
              <a:t>Юлия Викторовна </a:t>
            </a:r>
            <a:r>
              <a:rPr lang="ru-RU" sz="1600" b="1" dirty="0" err="1" smtClean="0">
                <a:latin typeface="Trebuchet MS" panose="020B0603020202020204" pitchFamily="34" charset="0"/>
              </a:rPr>
              <a:t>Пачасуй</a:t>
            </a:r>
            <a:r>
              <a:rPr lang="ru-RU" sz="1600" b="1" dirty="0" smtClean="0">
                <a:latin typeface="Trebuchet MS" panose="020B0603020202020204" pitchFamily="34" charset="0"/>
              </a:rPr>
              <a:t>,</a:t>
            </a:r>
          </a:p>
          <a:p>
            <a:pPr algn="r"/>
            <a:r>
              <a:rPr lang="ru-RU" sz="1600" b="1" dirty="0" err="1" smtClean="0">
                <a:latin typeface="Trebuchet MS" panose="020B0603020202020204" pitchFamily="34" charset="0"/>
              </a:rPr>
              <a:t>к.э.н</a:t>
            </a:r>
            <a:r>
              <a:rPr lang="ru-RU" sz="1600" b="1" dirty="0" smtClean="0">
                <a:latin typeface="Trebuchet MS" panose="020B0603020202020204" pitchFamily="34" charset="0"/>
              </a:rPr>
              <a:t>., доцент кафедры </a:t>
            </a:r>
            <a:r>
              <a:rPr lang="ru-RU" sz="1600" b="1" dirty="0" err="1" smtClean="0">
                <a:latin typeface="Trebuchet MS" panose="020B0603020202020204" pitchFamily="34" charset="0"/>
              </a:rPr>
              <a:t>ЭТ,РЭиП</a:t>
            </a:r>
            <a:r>
              <a:rPr lang="ru-RU" sz="1600" b="1" dirty="0" smtClean="0">
                <a:latin typeface="Trebuchet MS" panose="020B0603020202020204" pitchFamily="34" charset="0"/>
              </a:rPr>
              <a:t> </a:t>
            </a:r>
            <a:r>
              <a:rPr lang="ru-RU" sz="1600" b="1" dirty="0" err="1" smtClean="0">
                <a:latin typeface="Trebuchet MS" panose="020B0603020202020204" pitchFamily="34" charset="0"/>
              </a:rPr>
              <a:t>ВолГУ</a:t>
            </a:r>
            <a:endParaRPr lang="ru-RU" sz="16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1200"/>
            <a:ext cx="7886700" cy="79083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 государство поддерживает начинающих бизнесменов?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847355"/>
            <a:ext cx="7886700" cy="4431956"/>
          </a:xfrm>
        </p:spPr>
        <p:txBody>
          <a:bodyPr/>
          <a:lstStyle/>
          <a:p>
            <a:r>
              <a:rPr lang="ru-RU" dirty="0" smtClean="0"/>
              <a:t>Гранты на открытие бизнеса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центр занятости – возместить затраты на открытие бизнеса)  </a:t>
            </a:r>
          </a:p>
          <a:p>
            <a:r>
              <a:rPr lang="ru-RU" dirty="0" smtClean="0"/>
              <a:t>Гарантии по кредитам, кредиты по льготным ставкам </a:t>
            </a:r>
            <a:r>
              <a:rPr lang="ru-RU" sz="1600" dirty="0" smtClean="0"/>
              <a:t>(от 8,5% - 99 банков –участников программы)</a:t>
            </a:r>
          </a:p>
          <a:p>
            <a:r>
              <a:rPr lang="ru-RU" dirty="0" smtClean="0"/>
              <a:t>Аренда на льготных условиях </a:t>
            </a:r>
            <a:r>
              <a:rPr lang="ru-RU" sz="1600" dirty="0" smtClean="0"/>
              <a:t>(земля для фермеров, отдельные программы – помещения для бизнеса….)</a:t>
            </a:r>
          </a:p>
          <a:p>
            <a:r>
              <a:rPr lang="ru-RU" dirty="0" smtClean="0"/>
              <a:t>Обучение </a:t>
            </a:r>
            <a:r>
              <a:rPr lang="ru-RU" sz="1600" dirty="0" smtClean="0"/>
              <a:t>(тренинги, семинары…. Эксперты, предприниматели рассказывают «фишки» бизнеса) </a:t>
            </a:r>
          </a:p>
          <a:p>
            <a:r>
              <a:rPr lang="ru-RU" dirty="0" smtClean="0"/>
              <a:t>Бесплатные консультации </a:t>
            </a:r>
            <a:r>
              <a:rPr lang="ru-RU" sz="1600" dirty="0" smtClean="0"/>
              <a:t>( бухгалтера, юриста, экономиста, кадрового работника)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18" y="1902577"/>
            <a:ext cx="7143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46769"/>
            <a:ext cx="7886700" cy="790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Гранты молодым предпринимателям 2022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9228" y="2092412"/>
            <a:ext cx="4326122" cy="44319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Грант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100-500 тыс.руб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dirty="0" smtClean="0"/>
              <a:t>(18 предпринимателей – 8 млн.руб.)</a:t>
            </a:r>
            <a:endParaRPr lang="ru-RU" sz="2100" dirty="0" smtClean="0"/>
          </a:p>
          <a:p>
            <a:r>
              <a:rPr lang="ru-RU" dirty="0" smtClean="0"/>
              <a:t>Возраст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14-25 лет </a:t>
            </a:r>
          </a:p>
          <a:p>
            <a:r>
              <a:rPr lang="ru-RU" dirty="0" smtClean="0"/>
              <a:t>ИП или учредители ООО\АО с долей не </a:t>
            </a:r>
            <a:r>
              <a:rPr lang="en-US" dirty="0" smtClean="0"/>
              <a:t>&lt;50% </a:t>
            </a:r>
            <a:r>
              <a:rPr lang="en-US" sz="1800" dirty="0" smtClean="0"/>
              <a:t>(</a:t>
            </a:r>
            <a:r>
              <a:rPr lang="ru-RU" sz="1800" dirty="0" err="1" smtClean="0"/>
              <a:t>самозанятые</a:t>
            </a:r>
            <a:r>
              <a:rPr lang="ru-RU" sz="1800" dirty="0" smtClean="0"/>
              <a:t> в форме ИП) </a:t>
            </a:r>
            <a:r>
              <a:rPr lang="ru-RU" dirty="0" smtClean="0"/>
              <a:t>на территории Волгоградской области</a:t>
            </a:r>
            <a:endParaRPr lang="en-US" dirty="0" smtClean="0"/>
          </a:p>
          <a:p>
            <a:r>
              <a:rPr lang="ru-RU" dirty="0" smtClean="0"/>
              <a:t> обеспечение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проекта не </a:t>
            </a:r>
            <a:r>
              <a:rPr lang="en-US" dirty="0" smtClean="0"/>
              <a:t>&lt;</a:t>
            </a:r>
            <a:r>
              <a:rPr lang="ru-RU" dirty="0" smtClean="0"/>
              <a:t>25% </a:t>
            </a:r>
          </a:p>
          <a:p>
            <a:r>
              <a:rPr lang="ru-RU" dirty="0" smtClean="0"/>
              <a:t>Прошли обучение по программам «Мой бизнес» или Корпорации МСП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98" y="1881963"/>
            <a:ext cx="3656825" cy="478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5631"/>
            <a:ext cx="8515350" cy="790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Корпорация МСП</a:t>
            </a:r>
            <a:br>
              <a:rPr lang="ru-RU" dirty="0" smtClean="0"/>
            </a:br>
            <a:r>
              <a:rPr lang="ru-RU" dirty="0" smtClean="0"/>
              <a:t> «Школа предпринимателя»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362" y="2381693"/>
            <a:ext cx="7632848" cy="3696108"/>
          </a:xfrm>
        </p:spPr>
        <p:txBody>
          <a:bodyPr/>
          <a:lstStyle/>
          <a:p>
            <a:r>
              <a:rPr lang="ru-RU" dirty="0" smtClean="0"/>
              <a:t>Бесплатная 5-дневная программа</a:t>
            </a:r>
          </a:p>
          <a:p>
            <a:pPr>
              <a:buNone/>
            </a:pPr>
            <a:r>
              <a:rPr lang="ru-RU" dirty="0" smtClean="0"/>
              <a:t> 17-21 октября 2022</a:t>
            </a:r>
          </a:p>
          <a:p>
            <a:r>
              <a:rPr lang="ru-RU" dirty="0" smtClean="0"/>
              <a:t>Регистрация по ссылке: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957" y="3619499"/>
            <a:ext cx="2124076" cy="204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302" y="2092412"/>
            <a:ext cx="4359367" cy="4431956"/>
          </a:xfrm>
        </p:spPr>
        <p:txBody>
          <a:bodyPr>
            <a:normAutofit/>
          </a:bodyPr>
          <a:lstStyle/>
          <a:p>
            <a:r>
              <a:rPr lang="ru-RU" dirty="0" smtClean="0"/>
              <a:t>«Молодежь с идеями» заявки до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октября </a:t>
            </a:r>
            <a:r>
              <a:rPr lang="ru-RU" dirty="0" smtClean="0"/>
              <a:t>2022</a:t>
            </a:r>
          </a:p>
          <a:p>
            <a:r>
              <a:rPr lang="ru-RU" sz="1600" dirty="0" smtClean="0"/>
              <a:t>Возраст </a:t>
            </a:r>
            <a:r>
              <a:rPr lang="ru-RU" sz="1600" dirty="0" smtClean="0">
                <a:solidFill>
                  <a:srgbClr val="FF0000"/>
                </a:solidFill>
              </a:rPr>
              <a:t>14-35 лет </a:t>
            </a:r>
            <a:r>
              <a:rPr lang="ru-RU" sz="1600" dirty="0" smtClean="0"/>
              <a:t>(школьники, студенты, желающие открыть бизнес) </a:t>
            </a:r>
          </a:p>
          <a:p>
            <a:r>
              <a:rPr lang="ru-RU" sz="1600" dirty="0" smtClean="0"/>
              <a:t> проекты классического предпринимательства, социальной, технологической и </a:t>
            </a:r>
            <a:r>
              <a:rPr lang="ru-RU" sz="1600" dirty="0" err="1" smtClean="0"/>
              <a:t>креативной</a:t>
            </a:r>
            <a:r>
              <a:rPr lang="ru-RU" sz="1600" dirty="0" smtClean="0"/>
              <a:t> направленности </a:t>
            </a:r>
          </a:p>
          <a:p>
            <a:r>
              <a:rPr lang="ru-RU" sz="1600" dirty="0" smtClean="0"/>
              <a:t>3 спец.категории: лучший проект в сфере ESG-технологий (окружающая среда, социальный аспект и управление), школьная лига и женский бизнес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50" y="839308"/>
            <a:ext cx="4676221" cy="46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201" y="3730476"/>
            <a:ext cx="1365287" cy="142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80074" y="1922291"/>
            <a:ext cx="3636335" cy="4431956"/>
          </a:xfrm>
        </p:spPr>
        <p:txBody>
          <a:bodyPr/>
          <a:lstStyle/>
          <a:p>
            <a:r>
              <a:rPr lang="ru-RU" dirty="0" smtClean="0"/>
              <a:t>Подача заявок 17 октября – 6 ноября  </a:t>
            </a:r>
            <a:r>
              <a:rPr lang="ru-RU" dirty="0" smtClean="0"/>
              <a:t>2022</a:t>
            </a:r>
          </a:p>
          <a:p>
            <a:r>
              <a:rPr lang="ru-RU" dirty="0" smtClean="0"/>
              <a:t>Форма заявки по ссылке: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7982"/>
            <a:ext cx="5417314" cy="32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062" y="4187789"/>
            <a:ext cx="1390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дает участие в конкурсах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Медийная</a:t>
            </a:r>
            <a:r>
              <a:rPr lang="ru-RU" dirty="0" smtClean="0"/>
              <a:t> поддержка </a:t>
            </a:r>
          </a:p>
          <a:p>
            <a:r>
              <a:rPr lang="ru-RU" dirty="0" smtClean="0"/>
              <a:t>Найти новых партнеров</a:t>
            </a:r>
          </a:p>
          <a:p>
            <a:r>
              <a:rPr lang="ru-RU" dirty="0" smtClean="0"/>
              <a:t>Взаимодействие с представителями региональных органов власти</a:t>
            </a:r>
          </a:p>
          <a:p>
            <a:r>
              <a:rPr lang="ru-RU" dirty="0" smtClean="0"/>
              <a:t>Заявить о себе на федеральном уровне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8" y="882971"/>
            <a:ext cx="7886700" cy="79083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Грантовый</a:t>
            </a:r>
            <a:r>
              <a:rPr lang="ru-RU" dirty="0" smtClean="0"/>
              <a:t> конкурс молодежных инициатив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025" y="1306032"/>
            <a:ext cx="2085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31" y="2064931"/>
            <a:ext cx="8513467" cy="169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620" y="3737787"/>
            <a:ext cx="84010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95631"/>
            <a:ext cx="7886700" cy="3157392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рендированная презентация ВолГУ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53AD3EE9-6E80-4CDA-B81F-0EC5D13C0435}" vid="{A2F1DCDB-5613-495F-A170-64C3D6A5E1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Брендированная презентация ВолГУ</Template>
  <TotalTime>621</TotalTime>
  <Words>275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Брендированная презентация ВолГУ</vt:lpstr>
      <vt:lpstr>Слайд 1</vt:lpstr>
      <vt:lpstr>Как государство поддерживает начинающих бизнесменов? </vt:lpstr>
      <vt:lpstr>Гранты молодым предпринимателям 2022  </vt:lpstr>
      <vt:lpstr>Корпорация МСП  «Школа предпринимателя»</vt:lpstr>
      <vt:lpstr>Слайд 5</vt:lpstr>
      <vt:lpstr>Слайд 6</vt:lpstr>
      <vt:lpstr>Что дает участие в конкурсах </vt:lpstr>
      <vt:lpstr>Грантовый конкурс молодежных инициатив </vt:lpstr>
      <vt:lpstr>Благодарю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htes</dc:creator>
  <cp:lastModifiedBy>user</cp:lastModifiedBy>
  <cp:revision>71</cp:revision>
  <dcterms:created xsi:type="dcterms:W3CDTF">2018-03-29T12:48:19Z</dcterms:created>
  <dcterms:modified xsi:type="dcterms:W3CDTF">2022-10-17T12:23:42Z</dcterms:modified>
</cp:coreProperties>
</file>