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4" r:id="rId2"/>
  </p:sldMasterIdLst>
  <p:notesMasterIdLst>
    <p:notesMasterId r:id="rId8"/>
  </p:notesMasterIdLst>
  <p:handoutMasterIdLst>
    <p:handoutMasterId r:id="rId9"/>
  </p:handoutMasterIdLst>
  <p:sldIdLst>
    <p:sldId id="271" r:id="rId3"/>
    <p:sldId id="419" r:id="rId4"/>
    <p:sldId id="420" r:id="rId5"/>
    <p:sldId id="422" r:id="rId6"/>
    <p:sldId id="42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9E4"/>
    <a:srgbClr val="E8EEEA"/>
    <a:srgbClr val="E6E6E6"/>
    <a:srgbClr val="B1D99B"/>
    <a:srgbClr val="B7B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96395" autoAdjust="0"/>
  </p:normalViewPr>
  <p:slideViewPr>
    <p:cSldViewPr snapToGrid="0" showGuides="1">
      <p:cViewPr varScale="1">
        <p:scale>
          <a:sx n="111" d="100"/>
          <a:sy n="111" d="100"/>
        </p:scale>
        <p:origin x="378" y="102"/>
      </p:cViewPr>
      <p:guideLst/>
    </p:cSldViewPr>
  </p:slideViewPr>
  <p:outlineViewPr>
    <p:cViewPr>
      <p:scale>
        <a:sx n="33" d="100"/>
        <a:sy n="33" d="100"/>
      </p:scale>
      <p:origin x="0" y="-223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FDED4-63F9-468A-8806-E60DD80EA0AB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0BF1-3AAC-48F6-A9C6-C2BFF26B52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439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24A22-89BD-4637-A9F1-D46FEFA55FAC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B74E7-D8E1-4611-9EFF-EB5CC85A8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11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grpSp>
        <p:nvGrpSpPr>
          <p:cNvPr id="75" name="Группа 74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1" name="Группа 100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  <a:solidFill>
            <a:schemeClr val="tx2"/>
          </a:solidFill>
        </p:grpSpPr>
        <p:grpSp>
          <p:nvGrpSpPr>
            <p:cNvPr id="102" name="Группа 101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  <a:grpFill/>
          </p:grpSpPr>
          <p:sp>
            <p:nvSpPr>
              <p:cNvPr id="108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9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0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1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2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5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6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8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9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0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1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2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3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4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5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6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3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63053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нтакты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контакты</a:t>
            </a:r>
          </a:p>
        </p:txBody>
      </p:sp>
      <p:grpSp>
        <p:nvGrpSpPr>
          <p:cNvPr id="56" name="Группа 55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7" name="TextBox 56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не могут использоваться без согласования с АО «Корпорация «МСП»</a:t>
              </a:r>
            </a:p>
          </p:txBody>
        </p:sp>
        <p:pic>
          <p:nvPicPr>
            <p:cNvPr id="61" name="Рисунок 6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2" name="Группа 61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3" name="Группа 62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9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6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7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4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7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8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31068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нтакты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контакты</a:t>
            </a:r>
          </a:p>
        </p:txBody>
      </p:sp>
      <p:grpSp>
        <p:nvGrpSpPr>
          <p:cNvPr id="56" name="Группа 55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7" name="TextBox 56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не могут использоваться без согласования с АО «Корпорация «МСП»</a:t>
              </a:r>
            </a:p>
          </p:txBody>
        </p:sp>
        <p:pic>
          <p:nvPicPr>
            <p:cNvPr id="61" name="Рисунок 6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2" name="Группа 61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3" name="Группа 62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9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6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7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4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7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8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92390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нтакты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61122" y="5664147"/>
            <a:ext cx="6452204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контакты</a:t>
            </a:r>
          </a:p>
        </p:txBody>
      </p:sp>
      <p:grpSp>
        <p:nvGrpSpPr>
          <p:cNvPr id="57" name="Группа 56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58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3" name="Группа 72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  <a:solidFill>
            <a:schemeClr val="tx2"/>
          </a:solidFill>
        </p:grpSpPr>
        <p:grpSp>
          <p:nvGrpSpPr>
            <p:cNvPr id="74" name="Группа 73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  <a:grpFill/>
          </p:grpSpPr>
          <p:sp>
            <p:nvSpPr>
              <p:cNvPr id="80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1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2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3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4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5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75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9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552952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тофо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061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419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заголовком и названием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279265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007693" y="1236396"/>
            <a:ext cx="5793857" cy="479425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74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5950246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17892" y="0"/>
            <a:ext cx="5774108" cy="6030646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658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440111"/>
            <a:ext cx="6176513" cy="431370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114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376015" y="1508479"/>
            <a:ext cx="3520867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432975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829441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89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2"/>
            <a:ext cx="1418687" cy="5027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4" name="Группа 103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  <a:solidFill>
            <a:schemeClr val="tx2"/>
          </a:solidFill>
        </p:grpSpPr>
        <p:grpSp>
          <p:nvGrpSpPr>
            <p:cNvPr id="105" name="Группа 104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  <a:grpFill/>
          </p:grpSpPr>
          <p:sp>
            <p:nvSpPr>
              <p:cNvPr id="111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2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5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6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8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9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0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1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2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3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4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5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6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7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8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9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6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4330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8776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Рисунок 7"/>
          <p:cNvSpPr>
            <a:spLocks noGrp="1"/>
          </p:cNvSpPr>
          <p:nvPr>
            <p:ph type="pic" sz="quarter" idx="13"/>
          </p:nvPr>
        </p:nvSpPr>
        <p:spPr>
          <a:xfrm>
            <a:off x="9617067" y="1354650"/>
            <a:ext cx="257493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8389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4794191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5042970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5042970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2" name="Рисунок 7"/>
          <p:cNvSpPr>
            <a:spLocks noGrp="1"/>
          </p:cNvSpPr>
          <p:nvPr>
            <p:ph type="pic" sz="quarter" idx="13"/>
          </p:nvPr>
        </p:nvSpPr>
        <p:spPr>
          <a:xfrm>
            <a:off x="8731905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Рисунок 7"/>
          <p:cNvSpPr>
            <a:spLocks noGrp="1"/>
          </p:cNvSpPr>
          <p:nvPr>
            <p:ph type="pic" sz="quarter" idx="14"/>
          </p:nvPr>
        </p:nvSpPr>
        <p:spPr>
          <a:xfrm>
            <a:off x="8731905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7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0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380886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1" name="Рисунок 28"/>
          <p:cNvSpPr>
            <a:spLocks noGrp="1"/>
          </p:cNvSpPr>
          <p:nvPr>
            <p:ph type="pic" sz="quarter" idx="12"/>
          </p:nvPr>
        </p:nvSpPr>
        <p:spPr>
          <a:xfrm>
            <a:off x="6404940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2" name="Рисунок 28"/>
          <p:cNvSpPr>
            <a:spLocks noGrp="1"/>
          </p:cNvSpPr>
          <p:nvPr>
            <p:ph type="pic" sz="quarter" idx="13"/>
          </p:nvPr>
        </p:nvSpPr>
        <p:spPr>
          <a:xfrm>
            <a:off x="9428994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15369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6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56832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7" name="Рисунок 28"/>
          <p:cNvSpPr>
            <a:spLocks noGrp="1"/>
          </p:cNvSpPr>
          <p:nvPr>
            <p:ph type="pic" sz="quarter" idx="12"/>
          </p:nvPr>
        </p:nvSpPr>
        <p:spPr>
          <a:xfrm>
            <a:off x="4184925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8" name="Рисунок 28"/>
          <p:cNvSpPr>
            <a:spLocks noGrp="1"/>
          </p:cNvSpPr>
          <p:nvPr>
            <p:ph type="pic" sz="quarter" idx="13"/>
          </p:nvPr>
        </p:nvSpPr>
        <p:spPr>
          <a:xfrm>
            <a:off x="4184925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9" name="Рисунок 28"/>
          <p:cNvSpPr>
            <a:spLocks noGrp="1"/>
          </p:cNvSpPr>
          <p:nvPr>
            <p:ph type="pic" sz="quarter" idx="14"/>
          </p:nvPr>
        </p:nvSpPr>
        <p:spPr>
          <a:xfrm>
            <a:off x="8013018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20" name="Рисунок 28"/>
          <p:cNvSpPr>
            <a:spLocks noGrp="1"/>
          </p:cNvSpPr>
          <p:nvPr>
            <p:ph type="pic" sz="quarter" idx="15"/>
          </p:nvPr>
        </p:nvSpPr>
        <p:spPr>
          <a:xfrm>
            <a:off x="8013018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3900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Логотипы компа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3" name="Google Shape;2766;p67"/>
          <p:cNvSpPr>
            <a:spLocks noGrp="1"/>
          </p:cNvSpPr>
          <p:nvPr>
            <p:ph type="pic" idx="2"/>
          </p:nvPr>
        </p:nvSpPr>
        <p:spPr>
          <a:xfrm>
            <a:off x="55061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2767;p67"/>
          <p:cNvSpPr>
            <a:spLocks noGrp="1"/>
          </p:cNvSpPr>
          <p:nvPr>
            <p:ph type="pic" idx="3"/>
          </p:nvPr>
        </p:nvSpPr>
        <p:spPr>
          <a:xfrm>
            <a:off x="55061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5" name="Google Shape;2768;p67"/>
          <p:cNvSpPr>
            <a:spLocks noGrp="1"/>
          </p:cNvSpPr>
          <p:nvPr>
            <p:ph type="pic" idx="4"/>
          </p:nvPr>
        </p:nvSpPr>
        <p:spPr>
          <a:xfrm>
            <a:off x="55061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769;p67"/>
          <p:cNvSpPr>
            <a:spLocks noGrp="1"/>
          </p:cNvSpPr>
          <p:nvPr>
            <p:ph type="pic" idx="5"/>
          </p:nvPr>
        </p:nvSpPr>
        <p:spPr>
          <a:xfrm>
            <a:off x="55061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770;p67"/>
          <p:cNvSpPr>
            <a:spLocks noGrp="1"/>
          </p:cNvSpPr>
          <p:nvPr>
            <p:ph type="pic" idx="6"/>
          </p:nvPr>
        </p:nvSpPr>
        <p:spPr>
          <a:xfrm>
            <a:off x="280034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771;p67"/>
          <p:cNvSpPr>
            <a:spLocks noGrp="1"/>
          </p:cNvSpPr>
          <p:nvPr>
            <p:ph type="pic" idx="7"/>
          </p:nvPr>
        </p:nvSpPr>
        <p:spPr>
          <a:xfrm>
            <a:off x="280034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772;p67"/>
          <p:cNvSpPr>
            <a:spLocks noGrp="1"/>
          </p:cNvSpPr>
          <p:nvPr>
            <p:ph type="pic" idx="8"/>
          </p:nvPr>
        </p:nvSpPr>
        <p:spPr>
          <a:xfrm>
            <a:off x="280034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773;p67"/>
          <p:cNvSpPr>
            <a:spLocks noGrp="1"/>
          </p:cNvSpPr>
          <p:nvPr>
            <p:ph type="pic" idx="9"/>
          </p:nvPr>
        </p:nvSpPr>
        <p:spPr>
          <a:xfrm>
            <a:off x="280034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774;p67"/>
          <p:cNvSpPr>
            <a:spLocks noGrp="1"/>
          </p:cNvSpPr>
          <p:nvPr>
            <p:ph type="pic" idx="13"/>
          </p:nvPr>
        </p:nvSpPr>
        <p:spPr>
          <a:xfrm>
            <a:off x="505007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75;p67"/>
          <p:cNvSpPr>
            <a:spLocks noGrp="1"/>
          </p:cNvSpPr>
          <p:nvPr>
            <p:ph type="pic" idx="14"/>
          </p:nvPr>
        </p:nvSpPr>
        <p:spPr>
          <a:xfrm>
            <a:off x="505007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776;p67"/>
          <p:cNvSpPr>
            <a:spLocks noGrp="1"/>
          </p:cNvSpPr>
          <p:nvPr>
            <p:ph type="pic" idx="15"/>
          </p:nvPr>
        </p:nvSpPr>
        <p:spPr>
          <a:xfrm>
            <a:off x="505007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2777;p67"/>
          <p:cNvSpPr>
            <a:spLocks noGrp="1"/>
          </p:cNvSpPr>
          <p:nvPr>
            <p:ph type="pic" idx="16"/>
          </p:nvPr>
        </p:nvSpPr>
        <p:spPr>
          <a:xfrm>
            <a:off x="505007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2778;p67"/>
          <p:cNvSpPr>
            <a:spLocks noGrp="1"/>
          </p:cNvSpPr>
          <p:nvPr>
            <p:ph type="pic" idx="17"/>
          </p:nvPr>
        </p:nvSpPr>
        <p:spPr>
          <a:xfrm>
            <a:off x="729980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2779;p67"/>
          <p:cNvSpPr>
            <a:spLocks noGrp="1"/>
          </p:cNvSpPr>
          <p:nvPr>
            <p:ph type="pic" idx="18"/>
          </p:nvPr>
        </p:nvSpPr>
        <p:spPr>
          <a:xfrm>
            <a:off x="729980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2780;p67"/>
          <p:cNvSpPr>
            <a:spLocks noGrp="1"/>
          </p:cNvSpPr>
          <p:nvPr>
            <p:ph type="pic" idx="19"/>
          </p:nvPr>
        </p:nvSpPr>
        <p:spPr>
          <a:xfrm>
            <a:off x="729980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2781;p67"/>
          <p:cNvSpPr>
            <a:spLocks noGrp="1"/>
          </p:cNvSpPr>
          <p:nvPr>
            <p:ph type="pic" idx="20"/>
          </p:nvPr>
        </p:nvSpPr>
        <p:spPr>
          <a:xfrm>
            <a:off x="729980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2782;p67"/>
          <p:cNvSpPr>
            <a:spLocks noGrp="1"/>
          </p:cNvSpPr>
          <p:nvPr>
            <p:ph type="pic" idx="21"/>
          </p:nvPr>
        </p:nvSpPr>
        <p:spPr>
          <a:xfrm>
            <a:off x="954953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2783;p67"/>
          <p:cNvSpPr>
            <a:spLocks noGrp="1"/>
          </p:cNvSpPr>
          <p:nvPr>
            <p:ph type="pic" idx="22"/>
          </p:nvPr>
        </p:nvSpPr>
        <p:spPr>
          <a:xfrm>
            <a:off x="954953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2784;p67"/>
          <p:cNvSpPr>
            <a:spLocks noGrp="1"/>
          </p:cNvSpPr>
          <p:nvPr>
            <p:ph type="pic" idx="23"/>
          </p:nvPr>
        </p:nvSpPr>
        <p:spPr>
          <a:xfrm>
            <a:off x="954953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2785;p67"/>
          <p:cNvSpPr>
            <a:spLocks noGrp="1"/>
          </p:cNvSpPr>
          <p:nvPr>
            <p:ph type="pic" idx="24"/>
          </p:nvPr>
        </p:nvSpPr>
        <p:spPr>
          <a:xfrm>
            <a:off x="954953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2859124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_серый фон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00800" y="0"/>
            <a:ext cx="5791201" cy="6093151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543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_белый фо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00800" y="0"/>
            <a:ext cx="5791201" cy="6093151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6853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703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9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grpSp>
        <p:nvGrpSpPr>
          <p:cNvPr id="130" name="Группа 129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131" name="Группа 130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137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8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9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0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1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2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3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4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5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8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0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1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2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3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4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5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32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4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5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585627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5603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701800"/>
            <a:ext cx="11690350" cy="23114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9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2" name="Группа 1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81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2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3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0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1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204032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76612" y="1371600"/>
            <a:ext cx="6019264" cy="2497667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lang="ru-RU" sz="48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693413" y="4221862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5763"/>
            <a:ext cx="5229225" cy="49434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9" name="Группа 78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80" name="Группа 79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86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0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1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81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4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5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45752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469785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grpSp>
        <p:nvGrpSpPr>
          <p:cNvPr id="62" name="Группа 61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3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8" name="Группа 77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79" name="Группа 78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85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0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1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80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1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4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021222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416886"/>
            <a:ext cx="9144000" cy="203714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0662" y="133044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grpSp>
        <p:nvGrpSpPr>
          <p:cNvPr id="57" name="Группа 56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8" name="TextBox 57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</a:p>
          </p:txBody>
        </p:sp>
        <p:pic>
          <p:nvPicPr>
            <p:cNvPr id="59" name="Рисунок 5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0" name="Группа 59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1" name="Группа 60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7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8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9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2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3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4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33721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416886"/>
            <a:ext cx="9144000" cy="203714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0662" y="133044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grpSp>
        <p:nvGrpSpPr>
          <p:cNvPr id="57" name="Группа 56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8" name="TextBox 57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</a:p>
          </p:txBody>
        </p:sp>
        <p:pic>
          <p:nvPicPr>
            <p:cNvPr id="59" name="Рисунок 5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0" name="Группа 59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1" name="Группа 60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7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8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9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2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3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4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72242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такт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1653" y="560432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контакты</a:t>
            </a:r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8318" y="350188"/>
            <a:ext cx="5469212" cy="701026"/>
            <a:chOff x="857250" y="1649413"/>
            <a:chExt cx="10056813" cy="1289050"/>
          </a:xfrm>
          <a:solidFill>
            <a:schemeClr val="tx1"/>
          </a:solidFill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9056688" y="1693863"/>
              <a:ext cx="174625" cy="214313"/>
            </a:xfrm>
            <a:custGeom>
              <a:avLst/>
              <a:gdLst>
                <a:gd name="T0" fmla="*/ 25 w 110"/>
                <a:gd name="T1" fmla="*/ 22 h 135"/>
                <a:gd name="T2" fmla="*/ 86 w 110"/>
                <a:gd name="T3" fmla="*/ 22 h 135"/>
                <a:gd name="T4" fmla="*/ 86 w 110"/>
                <a:gd name="T5" fmla="*/ 135 h 135"/>
                <a:gd name="T6" fmla="*/ 110 w 110"/>
                <a:gd name="T7" fmla="*/ 135 h 135"/>
                <a:gd name="T8" fmla="*/ 110 w 110"/>
                <a:gd name="T9" fmla="*/ 0 h 135"/>
                <a:gd name="T10" fmla="*/ 0 w 110"/>
                <a:gd name="T11" fmla="*/ 0 h 135"/>
                <a:gd name="T12" fmla="*/ 0 w 110"/>
                <a:gd name="T13" fmla="*/ 135 h 135"/>
                <a:gd name="T14" fmla="*/ 25 w 110"/>
                <a:gd name="T15" fmla="*/ 135 h 135"/>
                <a:gd name="T16" fmla="*/ 25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25" y="22"/>
                  </a:moveTo>
                  <a:lnTo>
                    <a:pt x="86" y="22"/>
                  </a:lnTo>
                  <a:lnTo>
                    <a:pt x="86" y="135"/>
                  </a:lnTo>
                  <a:lnTo>
                    <a:pt x="110" y="135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9302750" y="1690688"/>
              <a:ext cx="190500" cy="301625"/>
            </a:xfrm>
            <a:custGeom>
              <a:avLst/>
              <a:gdLst>
                <a:gd name="T0" fmla="*/ 22 w 108"/>
                <a:gd name="T1" fmla="*/ 108 h 171"/>
                <a:gd name="T2" fmla="*/ 22 w 108"/>
                <a:gd name="T3" fmla="*/ 108 h 171"/>
                <a:gd name="T4" fmla="*/ 39 w 108"/>
                <a:gd name="T5" fmla="*/ 121 h 171"/>
                <a:gd name="T6" fmla="*/ 60 w 108"/>
                <a:gd name="T7" fmla="*/ 125 h 171"/>
                <a:gd name="T8" fmla="*/ 79 w 108"/>
                <a:gd name="T9" fmla="*/ 121 h 171"/>
                <a:gd name="T10" fmla="*/ 95 w 108"/>
                <a:gd name="T11" fmla="*/ 110 h 171"/>
                <a:gd name="T12" fmla="*/ 105 w 108"/>
                <a:gd name="T13" fmla="*/ 91 h 171"/>
                <a:gd name="T14" fmla="*/ 108 w 108"/>
                <a:gd name="T15" fmla="*/ 66 h 171"/>
                <a:gd name="T16" fmla="*/ 108 w 108"/>
                <a:gd name="T17" fmla="*/ 59 h 171"/>
                <a:gd name="T18" fmla="*/ 105 w 108"/>
                <a:gd name="T19" fmla="*/ 34 h 171"/>
                <a:gd name="T20" fmla="*/ 95 w 108"/>
                <a:gd name="T21" fmla="*/ 15 h 171"/>
                <a:gd name="T22" fmla="*/ 80 w 108"/>
                <a:gd name="T23" fmla="*/ 4 h 171"/>
                <a:gd name="T24" fmla="*/ 60 w 108"/>
                <a:gd name="T25" fmla="*/ 0 h 171"/>
                <a:gd name="T26" fmla="*/ 37 w 108"/>
                <a:gd name="T27" fmla="*/ 5 h 171"/>
                <a:gd name="T28" fmla="*/ 20 w 108"/>
                <a:gd name="T29" fmla="*/ 19 h 171"/>
                <a:gd name="T30" fmla="*/ 19 w 108"/>
                <a:gd name="T31" fmla="*/ 19 h 171"/>
                <a:gd name="T32" fmla="*/ 17 w 108"/>
                <a:gd name="T33" fmla="*/ 2 h 171"/>
                <a:gd name="T34" fmla="*/ 0 w 108"/>
                <a:gd name="T35" fmla="*/ 2 h 171"/>
                <a:gd name="T36" fmla="*/ 0 w 108"/>
                <a:gd name="T37" fmla="*/ 171 h 171"/>
                <a:gd name="T38" fmla="*/ 22 w 108"/>
                <a:gd name="T39" fmla="*/ 171 h 171"/>
                <a:gd name="T40" fmla="*/ 22 w 108"/>
                <a:gd name="T41" fmla="*/ 108 h 171"/>
                <a:gd name="T42" fmla="*/ 22 w 108"/>
                <a:gd name="T43" fmla="*/ 59 h 171"/>
                <a:gd name="T44" fmla="*/ 30 w 108"/>
                <a:gd name="T45" fmla="*/ 30 h 171"/>
                <a:gd name="T46" fmla="*/ 54 w 108"/>
                <a:gd name="T47" fmla="*/ 20 h 171"/>
                <a:gd name="T48" fmla="*/ 77 w 108"/>
                <a:gd name="T49" fmla="*/ 30 h 171"/>
                <a:gd name="T50" fmla="*/ 86 w 108"/>
                <a:gd name="T51" fmla="*/ 59 h 171"/>
                <a:gd name="T52" fmla="*/ 86 w 108"/>
                <a:gd name="T53" fmla="*/ 66 h 171"/>
                <a:gd name="T54" fmla="*/ 77 w 108"/>
                <a:gd name="T55" fmla="*/ 96 h 171"/>
                <a:gd name="T56" fmla="*/ 54 w 108"/>
                <a:gd name="T57" fmla="*/ 105 h 171"/>
                <a:gd name="T58" fmla="*/ 30 w 108"/>
                <a:gd name="T59" fmla="*/ 95 h 171"/>
                <a:gd name="T60" fmla="*/ 22 w 108"/>
                <a:gd name="T61" fmla="*/ 66 h 171"/>
                <a:gd name="T62" fmla="*/ 22 w 108"/>
                <a:gd name="T63" fmla="*/ 59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8" h="171">
                  <a:moveTo>
                    <a:pt x="22" y="108"/>
                  </a:moveTo>
                  <a:cubicBezTo>
                    <a:pt x="22" y="108"/>
                    <a:pt x="22" y="108"/>
                    <a:pt x="22" y="108"/>
                  </a:cubicBezTo>
                  <a:cubicBezTo>
                    <a:pt x="27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3" y="124"/>
                    <a:pt x="79" y="121"/>
                  </a:cubicBezTo>
                  <a:cubicBezTo>
                    <a:pt x="85" y="119"/>
                    <a:pt x="90" y="115"/>
                    <a:pt x="95" y="110"/>
                  </a:cubicBezTo>
                  <a:cubicBezTo>
                    <a:pt x="99" y="105"/>
                    <a:pt x="102" y="99"/>
                    <a:pt x="105" y="91"/>
                  </a:cubicBezTo>
                  <a:cubicBezTo>
                    <a:pt x="107" y="84"/>
                    <a:pt x="108" y="76"/>
                    <a:pt x="108" y="66"/>
                  </a:cubicBezTo>
                  <a:cubicBezTo>
                    <a:pt x="108" y="59"/>
                    <a:pt x="108" y="59"/>
                    <a:pt x="108" y="59"/>
                  </a:cubicBezTo>
                  <a:cubicBezTo>
                    <a:pt x="108" y="49"/>
                    <a:pt x="107" y="41"/>
                    <a:pt x="105" y="34"/>
                  </a:cubicBezTo>
                  <a:cubicBezTo>
                    <a:pt x="103" y="26"/>
                    <a:pt x="99" y="20"/>
                    <a:pt x="95" y="15"/>
                  </a:cubicBezTo>
                  <a:cubicBezTo>
                    <a:pt x="91" y="10"/>
                    <a:pt x="85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7" y="5"/>
                  </a:cubicBezTo>
                  <a:cubicBezTo>
                    <a:pt x="31" y="8"/>
                    <a:pt x="25" y="13"/>
                    <a:pt x="20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lnTo>
                    <a:pt x="22" y="108"/>
                  </a:lnTo>
                  <a:close/>
                  <a:moveTo>
                    <a:pt x="22" y="59"/>
                  </a:moveTo>
                  <a:cubicBezTo>
                    <a:pt x="22" y="46"/>
                    <a:pt x="25" y="36"/>
                    <a:pt x="30" y="30"/>
                  </a:cubicBezTo>
                  <a:cubicBezTo>
                    <a:pt x="36" y="23"/>
                    <a:pt x="44" y="20"/>
                    <a:pt x="54" y="20"/>
                  </a:cubicBezTo>
                  <a:cubicBezTo>
                    <a:pt x="63" y="20"/>
                    <a:pt x="71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6" y="79"/>
                    <a:pt x="83" y="89"/>
                    <a:pt x="77" y="96"/>
                  </a:cubicBezTo>
                  <a:cubicBezTo>
                    <a:pt x="71" y="102"/>
                    <a:pt x="64" y="105"/>
                    <a:pt x="54" y="105"/>
                  </a:cubicBezTo>
                  <a:cubicBezTo>
                    <a:pt x="44" y="105"/>
                    <a:pt x="36" y="102"/>
                    <a:pt x="30" y="95"/>
                  </a:cubicBezTo>
                  <a:cubicBezTo>
                    <a:pt x="25" y="89"/>
                    <a:pt x="22" y="79"/>
                    <a:pt x="22" y="66"/>
                  </a:cubicBezTo>
                  <a:lnTo>
                    <a:pt x="22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9540875" y="1690688"/>
              <a:ext cx="190500" cy="220663"/>
            </a:xfrm>
            <a:custGeom>
              <a:avLst/>
              <a:gdLst>
                <a:gd name="T0" fmla="*/ 15 w 108"/>
                <a:gd name="T1" fmla="*/ 109 h 125"/>
                <a:gd name="T2" fmla="*/ 32 w 108"/>
                <a:gd name="T3" fmla="*/ 121 h 125"/>
                <a:gd name="T4" fmla="*/ 55 w 108"/>
                <a:gd name="T5" fmla="*/ 125 h 125"/>
                <a:gd name="T6" fmla="*/ 90 w 108"/>
                <a:gd name="T7" fmla="*/ 115 h 125"/>
                <a:gd name="T8" fmla="*/ 107 w 108"/>
                <a:gd name="T9" fmla="*/ 87 h 125"/>
                <a:gd name="T10" fmla="*/ 85 w 108"/>
                <a:gd name="T11" fmla="*/ 87 h 125"/>
                <a:gd name="T12" fmla="*/ 73 w 108"/>
                <a:gd name="T13" fmla="*/ 101 h 125"/>
                <a:gd name="T14" fmla="*/ 54 w 108"/>
                <a:gd name="T15" fmla="*/ 105 h 125"/>
                <a:gd name="T16" fmla="*/ 31 w 108"/>
                <a:gd name="T17" fmla="*/ 96 h 125"/>
                <a:gd name="T18" fmla="*/ 23 w 108"/>
                <a:gd name="T19" fmla="*/ 69 h 125"/>
                <a:gd name="T20" fmla="*/ 108 w 108"/>
                <a:gd name="T21" fmla="*/ 69 h 125"/>
                <a:gd name="T22" fmla="*/ 108 w 108"/>
                <a:gd name="T23" fmla="*/ 61 h 125"/>
                <a:gd name="T24" fmla="*/ 105 w 108"/>
                <a:gd name="T25" fmla="*/ 35 h 125"/>
                <a:gd name="T26" fmla="*/ 94 w 108"/>
                <a:gd name="T27" fmla="*/ 16 h 125"/>
                <a:gd name="T28" fmla="*/ 76 w 108"/>
                <a:gd name="T29" fmla="*/ 4 h 125"/>
                <a:gd name="T30" fmla="*/ 54 w 108"/>
                <a:gd name="T31" fmla="*/ 0 h 125"/>
                <a:gd name="T32" fmla="*/ 32 w 108"/>
                <a:gd name="T33" fmla="*/ 4 h 125"/>
                <a:gd name="T34" fmla="*/ 15 w 108"/>
                <a:gd name="T35" fmla="*/ 16 h 125"/>
                <a:gd name="T36" fmla="*/ 4 w 108"/>
                <a:gd name="T37" fmla="*/ 34 h 125"/>
                <a:gd name="T38" fmla="*/ 0 w 108"/>
                <a:gd name="T39" fmla="*/ 59 h 125"/>
                <a:gd name="T40" fmla="*/ 0 w 108"/>
                <a:gd name="T41" fmla="*/ 66 h 125"/>
                <a:gd name="T42" fmla="*/ 4 w 108"/>
                <a:gd name="T43" fmla="*/ 91 h 125"/>
                <a:gd name="T44" fmla="*/ 15 w 108"/>
                <a:gd name="T45" fmla="*/ 109 h 125"/>
                <a:gd name="T46" fmla="*/ 33 w 108"/>
                <a:gd name="T47" fmla="*/ 28 h 125"/>
                <a:gd name="T48" fmla="*/ 54 w 108"/>
                <a:gd name="T49" fmla="*/ 20 h 125"/>
                <a:gd name="T50" fmla="*/ 86 w 108"/>
                <a:gd name="T51" fmla="*/ 51 h 125"/>
                <a:gd name="T52" fmla="*/ 23 w 108"/>
                <a:gd name="T53" fmla="*/ 51 h 125"/>
                <a:gd name="T54" fmla="*/ 33 w 108"/>
                <a:gd name="T55" fmla="*/ 28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15" y="109"/>
                  </a:moveTo>
                  <a:cubicBezTo>
                    <a:pt x="20" y="114"/>
                    <a:pt x="26" y="118"/>
                    <a:pt x="32" y="121"/>
                  </a:cubicBezTo>
                  <a:cubicBezTo>
                    <a:pt x="39" y="124"/>
                    <a:pt x="47" y="125"/>
                    <a:pt x="55" y="125"/>
                  </a:cubicBezTo>
                  <a:cubicBezTo>
                    <a:pt x="69" y="125"/>
                    <a:pt x="81" y="122"/>
                    <a:pt x="90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5" y="87"/>
                    <a:pt x="85" y="87"/>
                    <a:pt x="85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6"/>
                  </a:cubicBezTo>
                  <a:cubicBezTo>
                    <a:pt x="26" y="90"/>
                    <a:pt x="23" y="81"/>
                    <a:pt x="23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5" y="35"/>
                  </a:cubicBezTo>
                  <a:cubicBezTo>
                    <a:pt x="102" y="28"/>
                    <a:pt x="98" y="21"/>
                    <a:pt x="94" y="16"/>
                  </a:cubicBez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9" y="2"/>
                    <a:pt x="32" y="4"/>
                  </a:cubicBezTo>
                  <a:cubicBezTo>
                    <a:pt x="25" y="7"/>
                    <a:pt x="20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lose/>
                  <a:moveTo>
                    <a:pt x="33" y="28"/>
                  </a:move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cubicBezTo>
                    <a:pt x="23" y="51"/>
                    <a:pt x="23" y="51"/>
                    <a:pt x="23" y="51"/>
                  </a:cubicBezTo>
                  <a:cubicBezTo>
                    <a:pt x="24" y="41"/>
                    <a:pt x="27" y="33"/>
                    <a:pt x="33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9761538" y="1693863"/>
              <a:ext cx="223838" cy="268288"/>
            </a:xfrm>
            <a:custGeom>
              <a:avLst/>
              <a:gdLst>
                <a:gd name="T0" fmla="*/ 21 w 127"/>
                <a:gd name="T1" fmla="*/ 121 h 152"/>
                <a:gd name="T2" fmla="*/ 106 w 127"/>
                <a:gd name="T3" fmla="*/ 121 h 152"/>
                <a:gd name="T4" fmla="*/ 106 w 127"/>
                <a:gd name="T5" fmla="*/ 152 h 152"/>
                <a:gd name="T6" fmla="*/ 127 w 127"/>
                <a:gd name="T7" fmla="*/ 152 h 152"/>
                <a:gd name="T8" fmla="*/ 127 w 127"/>
                <a:gd name="T9" fmla="*/ 101 h 152"/>
                <a:gd name="T10" fmla="*/ 112 w 127"/>
                <a:gd name="T11" fmla="*/ 101 h 152"/>
                <a:gd name="T12" fmla="*/ 112 w 127"/>
                <a:gd name="T13" fmla="*/ 0 h 152"/>
                <a:gd name="T14" fmla="*/ 26 w 127"/>
                <a:gd name="T15" fmla="*/ 0 h 152"/>
                <a:gd name="T16" fmla="*/ 26 w 127"/>
                <a:gd name="T17" fmla="*/ 37 h 152"/>
                <a:gd name="T18" fmla="*/ 25 w 127"/>
                <a:gd name="T19" fmla="*/ 60 h 152"/>
                <a:gd name="T20" fmla="*/ 23 w 127"/>
                <a:gd name="T21" fmla="*/ 77 h 152"/>
                <a:gd name="T22" fmla="*/ 19 w 127"/>
                <a:gd name="T23" fmla="*/ 90 h 152"/>
                <a:gd name="T24" fmla="*/ 12 w 127"/>
                <a:gd name="T25" fmla="*/ 101 h 152"/>
                <a:gd name="T26" fmla="*/ 0 w 127"/>
                <a:gd name="T27" fmla="*/ 101 h 152"/>
                <a:gd name="T28" fmla="*/ 0 w 127"/>
                <a:gd name="T29" fmla="*/ 152 h 152"/>
                <a:gd name="T30" fmla="*/ 21 w 127"/>
                <a:gd name="T31" fmla="*/ 152 h 152"/>
                <a:gd name="T32" fmla="*/ 21 w 127"/>
                <a:gd name="T33" fmla="*/ 121 h 152"/>
                <a:gd name="T34" fmla="*/ 36 w 127"/>
                <a:gd name="T35" fmla="*/ 101 h 152"/>
                <a:gd name="T36" fmla="*/ 41 w 127"/>
                <a:gd name="T37" fmla="*/ 88 h 152"/>
                <a:gd name="T38" fmla="*/ 44 w 127"/>
                <a:gd name="T39" fmla="*/ 75 h 152"/>
                <a:gd name="T40" fmla="*/ 46 w 127"/>
                <a:gd name="T41" fmla="*/ 58 h 152"/>
                <a:gd name="T42" fmla="*/ 46 w 127"/>
                <a:gd name="T43" fmla="*/ 37 h 152"/>
                <a:gd name="T44" fmla="*/ 46 w 127"/>
                <a:gd name="T45" fmla="*/ 20 h 152"/>
                <a:gd name="T46" fmla="*/ 91 w 127"/>
                <a:gd name="T47" fmla="*/ 20 h 152"/>
                <a:gd name="T48" fmla="*/ 91 w 127"/>
                <a:gd name="T49" fmla="*/ 101 h 152"/>
                <a:gd name="T50" fmla="*/ 36 w 127"/>
                <a:gd name="T51" fmla="*/ 101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7" h="152">
                  <a:moveTo>
                    <a:pt x="21" y="121"/>
                  </a:moveTo>
                  <a:cubicBezTo>
                    <a:pt x="106" y="121"/>
                    <a:pt x="106" y="121"/>
                    <a:pt x="106" y="121"/>
                  </a:cubicBezTo>
                  <a:cubicBezTo>
                    <a:pt x="106" y="152"/>
                    <a:pt x="106" y="152"/>
                    <a:pt x="106" y="152"/>
                  </a:cubicBezTo>
                  <a:cubicBezTo>
                    <a:pt x="127" y="152"/>
                    <a:pt x="127" y="152"/>
                    <a:pt x="127" y="152"/>
                  </a:cubicBezTo>
                  <a:cubicBezTo>
                    <a:pt x="127" y="101"/>
                    <a:pt x="127" y="101"/>
                    <a:pt x="127" y="101"/>
                  </a:cubicBezTo>
                  <a:cubicBezTo>
                    <a:pt x="112" y="101"/>
                    <a:pt x="112" y="101"/>
                    <a:pt x="112" y="101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6" y="45"/>
                    <a:pt x="25" y="53"/>
                    <a:pt x="25" y="60"/>
                  </a:cubicBezTo>
                  <a:cubicBezTo>
                    <a:pt x="25" y="66"/>
                    <a:pt x="24" y="72"/>
                    <a:pt x="23" y="77"/>
                  </a:cubicBezTo>
                  <a:cubicBezTo>
                    <a:pt x="22" y="82"/>
                    <a:pt x="20" y="86"/>
                    <a:pt x="19" y="90"/>
                  </a:cubicBezTo>
                  <a:cubicBezTo>
                    <a:pt x="17" y="94"/>
                    <a:pt x="15" y="98"/>
                    <a:pt x="12" y="101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21" y="152"/>
                    <a:pt x="21" y="152"/>
                    <a:pt x="21" y="152"/>
                  </a:cubicBezTo>
                  <a:lnTo>
                    <a:pt x="21" y="121"/>
                  </a:lnTo>
                  <a:close/>
                  <a:moveTo>
                    <a:pt x="36" y="101"/>
                  </a:moveTo>
                  <a:cubicBezTo>
                    <a:pt x="38" y="97"/>
                    <a:pt x="40" y="93"/>
                    <a:pt x="41" y="88"/>
                  </a:cubicBezTo>
                  <a:cubicBezTo>
                    <a:pt x="42" y="84"/>
                    <a:pt x="43" y="80"/>
                    <a:pt x="44" y="75"/>
                  </a:cubicBezTo>
                  <a:cubicBezTo>
                    <a:pt x="45" y="69"/>
                    <a:pt x="46" y="64"/>
                    <a:pt x="46" y="58"/>
                  </a:cubicBezTo>
                  <a:cubicBezTo>
                    <a:pt x="46" y="51"/>
                    <a:pt x="46" y="44"/>
                    <a:pt x="46" y="37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91" y="20"/>
                    <a:pt x="91" y="20"/>
                    <a:pt x="91" y="20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36" y="101"/>
                    <a:pt x="36" y="101"/>
                    <a:pt x="36" y="1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0034588" y="1693863"/>
              <a:ext cx="171450" cy="214313"/>
            </a:xfrm>
            <a:custGeom>
              <a:avLst/>
              <a:gdLst>
                <a:gd name="T0" fmla="*/ 23 w 108"/>
                <a:gd name="T1" fmla="*/ 22 h 135"/>
                <a:gd name="T2" fmla="*/ 85 w 108"/>
                <a:gd name="T3" fmla="*/ 22 h 135"/>
                <a:gd name="T4" fmla="*/ 85 w 108"/>
                <a:gd name="T5" fmla="*/ 135 h 135"/>
                <a:gd name="T6" fmla="*/ 108 w 108"/>
                <a:gd name="T7" fmla="*/ 135 h 135"/>
                <a:gd name="T8" fmla="*/ 108 w 108"/>
                <a:gd name="T9" fmla="*/ 0 h 135"/>
                <a:gd name="T10" fmla="*/ 0 w 108"/>
                <a:gd name="T11" fmla="*/ 0 h 135"/>
                <a:gd name="T12" fmla="*/ 0 w 108"/>
                <a:gd name="T13" fmla="*/ 135 h 135"/>
                <a:gd name="T14" fmla="*/ 23 w 108"/>
                <a:gd name="T15" fmla="*/ 135 h 135"/>
                <a:gd name="T16" fmla="*/ 23 w 108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35">
                  <a:moveTo>
                    <a:pt x="23" y="22"/>
                  </a:moveTo>
                  <a:lnTo>
                    <a:pt x="85" y="22"/>
                  </a:lnTo>
                  <a:lnTo>
                    <a:pt x="85" y="135"/>
                  </a:lnTo>
                  <a:lnTo>
                    <a:pt x="108" y="135"/>
                  </a:lnTo>
                  <a:lnTo>
                    <a:pt x="108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3" y="135"/>
                  </a:lnTo>
                  <a:lnTo>
                    <a:pt x="23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 noEditPoints="1"/>
            </p:cNvSpPr>
            <p:nvPr userDrawn="1"/>
          </p:nvSpPr>
          <p:spPr bwMode="auto">
            <a:xfrm>
              <a:off x="10279063" y="1690688"/>
              <a:ext cx="190500" cy="301625"/>
            </a:xfrm>
            <a:custGeom>
              <a:avLst/>
              <a:gdLst>
                <a:gd name="T0" fmla="*/ 95 w 109"/>
                <a:gd name="T1" fmla="*/ 15 h 171"/>
                <a:gd name="T2" fmla="*/ 80 w 109"/>
                <a:gd name="T3" fmla="*/ 4 h 171"/>
                <a:gd name="T4" fmla="*/ 60 w 109"/>
                <a:gd name="T5" fmla="*/ 0 h 171"/>
                <a:gd name="T6" fmla="*/ 38 w 109"/>
                <a:gd name="T7" fmla="*/ 5 h 171"/>
                <a:gd name="T8" fmla="*/ 20 w 109"/>
                <a:gd name="T9" fmla="*/ 19 h 171"/>
                <a:gd name="T10" fmla="*/ 20 w 109"/>
                <a:gd name="T11" fmla="*/ 19 h 171"/>
                <a:gd name="T12" fmla="*/ 17 w 109"/>
                <a:gd name="T13" fmla="*/ 2 h 171"/>
                <a:gd name="T14" fmla="*/ 0 w 109"/>
                <a:gd name="T15" fmla="*/ 2 h 171"/>
                <a:gd name="T16" fmla="*/ 0 w 109"/>
                <a:gd name="T17" fmla="*/ 171 h 171"/>
                <a:gd name="T18" fmla="*/ 22 w 109"/>
                <a:gd name="T19" fmla="*/ 171 h 171"/>
                <a:gd name="T20" fmla="*/ 22 w 109"/>
                <a:gd name="T21" fmla="*/ 108 h 171"/>
                <a:gd name="T22" fmla="*/ 23 w 109"/>
                <a:gd name="T23" fmla="*/ 108 h 171"/>
                <a:gd name="T24" fmla="*/ 39 w 109"/>
                <a:gd name="T25" fmla="*/ 121 h 171"/>
                <a:gd name="T26" fmla="*/ 60 w 109"/>
                <a:gd name="T27" fmla="*/ 125 h 171"/>
                <a:gd name="T28" fmla="*/ 80 w 109"/>
                <a:gd name="T29" fmla="*/ 121 h 171"/>
                <a:gd name="T30" fmla="*/ 95 w 109"/>
                <a:gd name="T31" fmla="*/ 110 h 171"/>
                <a:gd name="T32" fmla="*/ 105 w 109"/>
                <a:gd name="T33" fmla="*/ 91 h 171"/>
                <a:gd name="T34" fmla="*/ 109 w 109"/>
                <a:gd name="T35" fmla="*/ 66 h 171"/>
                <a:gd name="T36" fmla="*/ 109 w 109"/>
                <a:gd name="T37" fmla="*/ 59 h 171"/>
                <a:gd name="T38" fmla="*/ 105 w 109"/>
                <a:gd name="T39" fmla="*/ 34 h 171"/>
                <a:gd name="T40" fmla="*/ 95 w 109"/>
                <a:gd name="T41" fmla="*/ 15 h 171"/>
                <a:gd name="T42" fmla="*/ 86 w 109"/>
                <a:gd name="T43" fmla="*/ 66 h 171"/>
                <a:gd name="T44" fmla="*/ 77 w 109"/>
                <a:gd name="T45" fmla="*/ 96 h 171"/>
                <a:gd name="T46" fmla="*/ 54 w 109"/>
                <a:gd name="T47" fmla="*/ 105 h 171"/>
                <a:gd name="T48" fmla="*/ 31 w 109"/>
                <a:gd name="T49" fmla="*/ 95 h 171"/>
                <a:gd name="T50" fmla="*/ 22 w 109"/>
                <a:gd name="T51" fmla="*/ 66 h 171"/>
                <a:gd name="T52" fmla="*/ 22 w 109"/>
                <a:gd name="T53" fmla="*/ 59 h 171"/>
                <a:gd name="T54" fmla="*/ 31 w 109"/>
                <a:gd name="T55" fmla="*/ 30 h 171"/>
                <a:gd name="T56" fmla="*/ 54 w 109"/>
                <a:gd name="T57" fmla="*/ 20 h 171"/>
                <a:gd name="T58" fmla="*/ 77 w 109"/>
                <a:gd name="T59" fmla="*/ 30 h 171"/>
                <a:gd name="T60" fmla="*/ 86 w 109"/>
                <a:gd name="T61" fmla="*/ 59 h 171"/>
                <a:gd name="T62" fmla="*/ 86 w 109"/>
                <a:gd name="T63" fmla="*/ 66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9" h="171">
                  <a:moveTo>
                    <a:pt x="95" y="15"/>
                  </a:moveTo>
                  <a:cubicBezTo>
                    <a:pt x="91" y="10"/>
                    <a:pt x="86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8" y="5"/>
                  </a:cubicBezTo>
                  <a:cubicBezTo>
                    <a:pt x="32" y="8"/>
                    <a:pt x="26" y="13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3" y="108"/>
                    <a:pt x="23" y="108"/>
                    <a:pt x="23" y="108"/>
                  </a:cubicBezTo>
                  <a:cubicBezTo>
                    <a:pt x="28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4" y="124"/>
                    <a:pt x="80" y="121"/>
                  </a:cubicBezTo>
                  <a:cubicBezTo>
                    <a:pt x="86" y="119"/>
                    <a:pt x="91" y="115"/>
                    <a:pt x="95" y="110"/>
                  </a:cubicBezTo>
                  <a:cubicBezTo>
                    <a:pt x="99" y="105"/>
                    <a:pt x="103" y="99"/>
                    <a:pt x="105" y="91"/>
                  </a:cubicBezTo>
                  <a:cubicBezTo>
                    <a:pt x="108" y="84"/>
                    <a:pt x="109" y="76"/>
                    <a:pt x="109" y="66"/>
                  </a:cubicBezTo>
                  <a:cubicBezTo>
                    <a:pt x="109" y="59"/>
                    <a:pt x="109" y="59"/>
                    <a:pt x="109" y="59"/>
                  </a:cubicBezTo>
                  <a:cubicBezTo>
                    <a:pt x="109" y="49"/>
                    <a:pt x="108" y="41"/>
                    <a:pt x="105" y="34"/>
                  </a:cubicBezTo>
                  <a:cubicBezTo>
                    <a:pt x="103" y="26"/>
                    <a:pt x="100" y="20"/>
                    <a:pt x="95" y="15"/>
                  </a:cubicBezTo>
                  <a:close/>
                  <a:moveTo>
                    <a:pt x="86" y="66"/>
                  </a:moveTo>
                  <a:cubicBezTo>
                    <a:pt x="86" y="79"/>
                    <a:pt x="83" y="89"/>
                    <a:pt x="77" y="96"/>
                  </a:cubicBezTo>
                  <a:cubicBezTo>
                    <a:pt x="72" y="102"/>
                    <a:pt x="64" y="105"/>
                    <a:pt x="54" y="105"/>
                  </a:cubicBezTo>
                  <a:cubicBezTo>
                    <a:pt x="44" y="105"/>
                    <a:pt x="37" y="102"/>
                    <a:pt x="31" y="95"/>
                  </a:cubicBezTo>
                  <a:cubicBezTo>
                    <a:pt x="25" y="89"/>
                    <a:pt x="22" y="79"/>
                    <a:pt x="22" y="66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22" y="46"/>
                    <a:pt x="25" y="36"/>
                    <a:pt x="31" y="30"/>
                  </a:cubicBezTo>
                  <a:cubicBezTo>
                    <a:pt x="37" y="23"/>
                    <a:pt x="44" y="20"/>
                    <a:pt x="54" y="20"/>
                  </a:cubicBezTo>
                  <a:cubicBezTo>
                    <a:pt x="64" y="20"/>
                    <a:pt x="72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lnTo>
                    <a:pt x="86" y="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0529888" y="1693863"/>
              <a:ext cx="180975" cy="214313"/>
            </a:xfrm>
            <a:custGeom>
              <a:avLst/>
              <a:gdLst>
                <a:gd name="T0" fmla="*/ 25 w 114"/>
                <a:gd name="T1" fmla="*/ 105 h 135"/>
                <a:gd name="T2" fmla="*/ 23 w 114"/>
                <a:gd name="T3" fmla="*/ 105 h 135"/>
                <a:gd name="T4" fmla="*/ 23 w 114"/>
                <a:gd name="T5" fmla="*/ 0 h 135"/>
                <a:gd name="T6" fmla="*/ 0 w 114"/>
                <a:gd name="T7" fmla="*/ 0 h 135"/>
                <a:gd name="T8" fmla="*/ 0 w 114"/>
                <a:gd name="T9" fmla="*/ 135 h 135"/>
                <a:gd name="T10" fmla="*/ 31 w 114"/>
                <a:gd name="T11" fmla="*/ 135 h 135"/>
                <a:gd name="T12" fmla="*/ 90 w 114"/>
                <a:gd name="T13" fmla="*/ 30 h 135"/>
                <a:gd name="T14" fmla="*/ 91 w 114"/>
                <a:gd name="T15" fmla="*/ 30 h 135"/>
                <a:gd name="T16" fmla="*/ 91 w 114"/>
                <a:gd name="T17" fmla="*/ 135 h 135"/>
                <a:gd name="T18" fmla="*/ 114 w 114"/>
                <a:gd name="T19" fmla="*/ 135 h 135"/>
                <a:gd name="T20" fmla="*/ 114 w 114"/>
                <a:gd name="T21" fmla="*/ 0 h 135"/>
                <a:gd name="T22" fmla="*/ 82 w 114"/>
                <a:gd name="T23" fmla="*/ 0 h 135"/>
                <a:gd name="T24" fmla="*/ 25 w 114"/>
                <a:gd name="T25" fmla="*/ 10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25" y="105"/>
                  </a:move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1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lnTo>
                    <a:pt x="114" y="0"/>
                  </a:lnTo>
                  <a:lnTo>
                    <a:pt x="82" y="0"/>
                  </a:lnTo>
                  <a:lnTo>
                    <a:pt x="25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9056688" y="2190750"/>
              <a:ext cx="184150" cy="214313"/>
            </a:xfrm>
            <a:custGeom>
              <a:avLst/>
              <a:gdLst>
                <a:gd name="T0" fmla="*/ 91 w 116"/>
                <a:gd name="T1" fmla="*/ 56 h 135"/>
                <a:gd name="T2" fmla="*/ 25 w 116"/>
                <a:gd name="T3" fmla="*/ 56 h 135"/>
                <a:gd name="T4" fmla="*/ 25 w 116"/>
                <a:gd name="T5" fmla="*/ 0 h 135"/>
                <a:gd name="T6" fmla="*/ 0 w 116"/>
                <a:gd name="T7" fmla="*/ 0 h 135"/>
                <a:gd name="T8" fmla="*/ 0 w 116"/>
                <a:gd name="T9" fmla="*/ 135 h 135"/>
                <a:gd name="T10" fmla="*/ 25 w 116"/>
                <a:gd name="T11" fmla="*/ 135 h 135"/>
                <a:gd name="T12" fmla="*/ 25 w 116"/>
                <a:gd name="T13" fmla="*/ 77 h 135"/>
                <a:gd name="T14" fmla="*/ 91 w 116"/>
                <a:gd name="T15" fmla="*/ 77 h 135"/>
                <a:gd name="T16" fmla="*/ 91 w 116"/>
                <a:gd name="T17" fmla="*/ 135 h 135"/>
                <a:gd name="T18" fmla="*/ 116 w 116"/>
                <a:gd name="T19" fmla="*/ 135 h 135"/>
                <a:gd name="T20" fmla="*/ 116 w 116"/>
                <a:gd name="T21" fmla="*/ 0 h 135"/>
                <a:gd name="T22" fmla="*/ 91 w 116"/>
                <a:gd name="T23" fmla="*/ 0 h 135"/>
                <a:gd name="T24" fmla="*/ 91 w 116"/>
                <a:gd name="T25" fmla="*/ 56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35">
                  <a:moveTo>
                    <a:pt x="91" y="56"/>
                  </a:moveTo>
                  <a:lnTo>
                    <a:pt x="25" y="56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77"/>
                  </a:lnTo>
                  <a:lnTo>
                    <a:pt x="91" y="77"/>
                  </a:lnTo>
                  <a:lnTo>
                    <a:pt x="91" y="135"/>
                  </a:lnTo>
                  <a:lnTo>
                    <a:pt x="116" y="135"/>
                  </a:lnTo>
                  <a:lnTo>
                    <a:pt x="116" y="0"/>
                  </a:lnTo>
                  <a:lnTo>
                    <a:pt x="91" y="0"/>
                  </a:lnTo>
                  <a:lnTo>
                    <a:pt x="91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9312275" y="2190750"/>
              <a:ext cx="180975" cy="214313"/>
            </a:xfrm>
            <a:custGeom>
              <a:avLst/>
              <a:gdLst>
                <a:gd name="T0" fmla="*/ 114 w 114"/>
                <a:gd name="T1" fmla="*/ 135 h 135"/>
                <a:gd name="T2" fmla="*/ 114 w 114"/>
                <a:gd name="T3" fmla="*/ 0 h 135"/>
                <a:gd name="T4" fmla="*/ 83 w 114"/>
                <a:gd name="T5" fmla="*/ 0 h 135"/>
                <a:gd name="T6" fmla="*/ 24 w 114"/>
                <a:gd name="T7" fmla="*/ 105 h 135"/>
                <a:gd name="T8" fmla="*/ 23 w 114"/>
                <a:gd name="T9" fmla="*/ 105 h 135"/>
                <a:gd name="T10" fmla="*/ 23 w 114"/>
                <a:gd name="T11" fmla="*/ 0 h 135"/>
                <a:gd name="T12" fmla="*/ 0 w 114"/>
                <a:gd name="T13" fmla="*/ 0 h 135"/>
                <a:gd name="T14" fmla="*/ 0 w 114"/>
                <a:gd name="T15" fmla="*/ 135 h 135"/>
                <a:gd name="T16" fmla="*/ 32 w 114"/>
                <a:gd name="T17" fmla="*/ 135 h 135"/>
                <a:gd name="T18" fmla="*/ 90 w 114"/>
                <a:gd name="T19" fmla="*/ 30 h 135"/>
                <a:gd name="T20" fmla="*/ 91 w 114"/>
                <a:gd name="T21" fmla="*/ 30 h 135"/>
                <a:gd name="T22" fmla="*/ 91 w 114"/>
                <a:gd name="T23" fmla="*/ 135 h 135"/>
                <a:gd name="T24" fmla="*/ 114 w 114"/>
                <a:gd name="T25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114" y="135"/>
                  </a:moveTo>
                  <a:lnTo>
                    <a:pt x="114" y="0"/>
                  </a:lnTo>
                  <a:lnTo>
                    <a:pt x="83" y="0"/>
                  </a:lnTo>
                  <a:lnTo>
                    <a:pt x="24" y="105"/>
                  </a:ln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2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566275" y="2190750"/>
              <a:ext cx="225425" cy="214313"/>
            </a:xfrm>
            <a:custGeom>
              <a:avLst/>
              <a:gdLst>
                <a:gd name="T0" fmla="*/ 117 w 142"/>
                <a:gd name="T1" fmla="*/ 30 h 135"/>
                <a:gd name="T2" fmla="*/ 117 w 142"/>
                <a:gd name="T3" fmla="*/ 30 h 135"/>
                <a:gd name="T4" fmla="*/ 117 w 142"/>
                <a:gd name="T5" fmla="*/ 135 h 135"/>
                <a:gd name="T6" fmla="*/ 142 w 142"/>
                <a:gd name="T7" fmla="*/ 135 h 135"/>
                <a:gd name="T8" fmla="*/ 142 w 142"/>
                <a:gd name="T9" fmla="*/ 0 h 135"/>
                <a:gd name="T10" fmla="*/ 107 w 142"/>
                <a:gd name="T11" fmla="*/ 0 h 135"/>
                <a:gd name="T12" fmla="*/ 72 w 142"/>
                <a:gd name="T13" fmla="*/ 77 h 135"/>
                <a:gd name="T14" fmla="*/ 72 w 142"/>
                <a:gd name="T15" fmla="*/ 77 h 135"/>
                <a:gd name="T16" fmla="*/ 36 w 142"/>
                <a:gd name="T17" fmla="*/ 0 h 135"/>
                <a:gd name="T18" fmla="*/ 0 w 142"/>
                <a:gd name="T19" fmla="*/ 0 h 135"/>
                <a:gd name="T20" fmla="*/ 0 w 142"/>
                <a:gd name="T21" fmla="*/ 135 h 135"/>
                <a:gd name="T22" fmla="*/ 24 w 142"/>
                <a:gd name="T23" fmla="*/ 135 h 135"/>
                <a:gd name="T24" fmla="*/ 24 w 142"/>
                <a:gd name="T25" fmla="*/ 30 h 135"/>
                <a:gd name="T26" fmla="*/ 25 w 142"/>
                <a:gd name="T27" fmla="*/ 30 h 135"/>
                <a:gd name="T28" fmla="*/ 58 w 142"/>
                <a:gd name="T29" fmla="*/ 104 h 135"/>
                <a:gd name="T30" fmla="*/ 83 w 142"/>
                <a:gd name="T31" fmla="*/ 104 h 135"/>
                <a:gd name="T32" fmla="*/ 117 w 142"/>
                <a:gd name="T33" fmla="*/ 3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2" h="135">
                  <a:moveTo>
                    <a:pt x="117" y="30"/>
                  </a:moveTo>
                  <a:lnTo>
                    <a:pt x="117" y="30"/>
                  </a:lnTo>
                  <a:lnTo>
                    <a:pt x="117" y="135"/>
                  </a:lnTo>
                  <a:lnTo>
                    <a:pt x="142" y="135"/>
                  </a:lnTo>
                  <a:lnTo>
                    <a:pt x="142" y="0"/>
                  </a:lnTo>
                  <a:lnTo>
                    <a:pt x="107" y="0"/>
                  </a:lnTo>
                  <a:lnTo>
                    <a:pt x="72" y="77"/>
                  </a:lnTo>
                  <a:lnTo>
                    <a:pt x="72" y="77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4" y="135"/>
                  </a:lnTo>
                  <a:lnTo>
                    <a:pt x="24" y="30"/>
                  </a:lnTo>
                  <a:lnTo>
                    <a:pt x="25" y="30"/>
                  </a:lnTo>
                  <a:lnTo>
                    <a:pt x="58" y="104"/>
                  </a:lnTo>
                  <a:lnTo>
                    <a:pt x="83" y="104"/>
                  </a:lnTo>
                  <a:lnTo>
                    <a:pt x="117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5"/>
            <p:cNvSpPr>
              <a:spLocks noEditPoints="1"/>
            </p:cNvSpPr>
            <p:nvPr userDrawn="1"/>
          </p:nvSpPr>
          <p:spPr bwMode="auto">
            <a:xfrm>
              <a:off x="9848850" y="2187575"/>
              <a:ext cx="177800" cy="220663"/>
            </a:xfrm>
            <a:custGeom>
              <a:avLst/>
              <a:gdLst>
                <a:gd name="T0" fmla="*/ 53 w 101"/>
                <a:gd name="T1" fmla="*/ 0 h 125"/>
                <a:gd name="T2" fmla="*/ 32 w 101"/>
                <a:gd name="T3" fmla="*/ 3 h 125"/>
                <a:gd name="T4" fmla="*/ 18 w 101"/>
                <a:gd name="T5" fmla="*/ 11 h 125"/>
                <a:gd name="T6" fmla="*/ 8 w 101"/>
                <a:gd name="T7" fmla="*/ 22 h 125"/>
                <a:gd name="T8" fmla="*/ 5 w 101"/>
                <a:gd name="T9" fmla="*/ 36 h 125"/>
                <a:gd name="T10" fmla="*/ 27 w 101"/>
                <a:gd name="T11" fmla="*/ 36 h 125"/>
                <a:gd name="T12" fmla="*/ 34 w 101"/>
                <a:gd name="T13" fmla="*/ 25 h 125"/>
                <a:gd name="T14" fmla="*/ 53 w 101"/>
                <a:gd name="T15" fmla="*/ 20 h 125"/>
                <a:gd name="T16" fmla="*/ 73 w 101"/>
                <a:gd name="T17" fmla="*/ 26 h 125"/>
                <a:gd name="T18" fmla="*/ 79 w 101"/>
                <a:gd name="T19" fmla="*/ 43 h 125"/>
                <a:gd name="T20" fmla="*/ 79 w 101"/>
                <a:gd name="T21" fmla="*/ 50 h 125"/>
                <a:gd name="T22" fmla="*/ 52 w 101"/>
                <a:gd name="T23" fmla="*/ 50 h 125"/>
                <a:gd name="T24" fmla="*/ 12 w 101"/>
                <a:gd name="T25" fmla="*/ 60 h 125"/>
                <a:gd name="T26" fmla="*/ 0 w 101"/>
                <a:gd name="T27" fmla="*/ 89 h 125"/>
                <a:gd name="T28" fmla="*/ 10 w 101"/>
                <a:gd name="T29" fmla="*/ 115 h 125"/>
                <a:gd name="T30" fmla="*/ 41 w 101"/>
                <a:gd name="T31" fmla="*/ 125 h 125"/>
                <a:gd name="T32" fmla="*/ 81 w 101"/>
                <a:gd name="T33" fmla="*/ 105 h 125"/>
                <a:gd name="T34" fmla="*/ 81 w 101"/>
                <a:gd name="T35" fmla="*/ 105 h 125"/>
                <a:gd name="T36" fmla="*/ 84 w 101"/>
                <a:gd name="T37" fmla="*/ 123 h 125"/>
                <a:gd name="T38" fmla="*/ 101 w 101"/>
                <a:gd name="T39" fmla="*/ 123 h 125"/>
                <a:gd name="T40" fmla="*/ 101 w 101"/>
                <a:gd name="T41" fmla="*/ 45 h 125"/>
                <a:gd name="T42" fmla="*/ 89 w 101"/>
                <a:gd name="T43" fmla="*/ 12 h 125"/>
                <a:gd name="T44" fmla="*/ 53 w 101"/>
                <a:gd name="T45" fmla="*/ 0 h 125"/>
                <a:gd name="T46" fmla="*/ 79 w 101"/>
                <a:gd name="T47" fmla="*/ 72 h 125"/>
                <a:gd name="T48" fmla="*/ 76 w 101"/>
                <a:gd name="T49" fmla="*/ 85 h 125"/>
                <a:gd name="T50" fmla="*/ 69 w 101"/>
                <a:gd name="T51" fmla="*/ 95 h 125"/>
                <a:gd name="T52" fmla="*/ 57 w 101"/>
                <a:gd name="T53" fmla="*/ 103 h 125"/>
                <a:gd name="T54" fmla="*/ 43 w 101"/>
                <a:gd name="T55" fmla="*/ 105 h 125"/>
                <a:gd name="T56" fmla="*/ 28 w 101"/>
                <a:gd name="T57" fmla="*/ 100 h 125"/>
                <a:gd name="T58" fmla="*/ 22 w 101"/>
                <a:gd name="T59" fmla="*/ 89 h 125"/>
                <a:gd name="T60" fmla="*/ 29 w 101"/>
                <a:gd name="T61" fmla="*/ 74 h 125"/>
                <a:gd name="T62" fmla="*/ 53 w 101"/>
                <a:gd name="T63" fmla="*/ 68 h 125"/>
                <a:gd name="T64" fmla="*/ 79 w 101"/>
                <a:gd name="T65" fmla="*/ 68 h 125"/>
                <a:gd name="T66" fmla="*/ 79 w 101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1" h="125">
                  <a:moveTo>
                    <a:pt x="53" y="0"/>
                  </a:moveTo>
                  <a:cubicBezTo>
                    <a:pt x="45" y="0"/>
                    <a:pt x="38" y="1"/>
                    <a:pt x="32" y="3"/>
                  </a:cubicBezTo>
                  <a:cubicBezTo>
                    <a:pt x="26" y="5"/>
                    <a:pt x="22" y="8"/>
                    <a:pt x="18" y="11"/>
                  </a:cubicBezTo>
                  <a:cubicBezTo>
                    <a:pt x="14" y="14"/>
                    <a:pt x="10" y="18"/>
                    <a:pt x="8" y="22"/>
                  </a:cubicBezTo>
                  <a:cubicBezTo>
                    <a:pt x="6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7" y="31"/>
                    <a:pt x="30" y="28"/>
                    <a:pt x="34" y="25"/>
                  </a:cubicBezTo>
                  <a:cubicBezTo>
                    <a:pt x="38" y="22"/>
                    <a:pt x="44" y="20"/>
                    <a:pt x="53" y="20"/>
                  </a:cubicBezTo>
                  <a:cubicBezTo>
                    <a:pt x="62" y="20"/>
                    <a:pt x="69" y="22"/>
                    <a:pt x="73" y="26"/>
                  </a:cubicBezTo>
                  <a:cubicBezTo>
                    <a:pt x="77" y="30"/>
                    <a:pt x="79" y="35"/>
                    <a:pt x="79" y="43"/>
                  </a:cubicBezTo>
                  <a:cubicBezTo>
                    <a:pt x="79" y="50"/>
                    <a:pt x="79" y="50"/>
                    <a:pt x="79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3" y="50"/>
                    <a:pt x="20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3" y="109"/>
                    <a:pt x="10" y="115"/>
                  </a:cubicBezTo>
                  <a:cubicBezTo>
                    <a:pt x="17" y="122"/>
                    <a:pt x="27" y="125"/>
                    <a:pt x="41" y="125"/>
                  </a:cubicBezTo>
                  <a:cubicBezTo>
                    <a:pt x="58" y="125"/>
                    <a:pt x="71" y="118"/>
                    <a:pt x="81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101" y="123"/>
                    <a:pt x="101" y="123"/>
                    <a:pt x="101" y="123"/>
                  </a:cubicBezTo>
                  <a:cubicBezTo>
                    <a:pt x="101" y="45"/>
                    <a:pt x="101" y="45"/>
                    <a:pt x="101" y="45"/>
                  </a:cubicBezTo>
                  <a:cubicBezTo>
                    <a:pt x="101" y="30"/>
                    <a:pt x="97" y="19"/>
                    <a:pt x="89" y="12"/>
                  </a:cubicBezTo>
                  <a:cubicBezTo>
                    <a:pt x="81" y="4"/>
                    <a:pt x="69" y="0"/>
                    <a:pt x="53" y="0"/>
                  </a:cubicBezTo>
                  <a:close/>
                  <a:moveTo>
                    <a:pt x="79" y="72"/>
                  </a:moveTo>
                  <a:cubicBezTo>
                    <a:pt x="79" y="77"/>
                    <a:pt x="78" y="81"/>
                    <a:pt x="76" y="85"/>
                  </a:cubicBezTo>
                  <a:cubicBezTo>
                    <a:pt x="75" y="89"/>
                    <a:pt x="72" y="92"/>
                    <a:pt x="69" y="95"/>
                  </a:cubicBezTo>
                  <a:cubicBezTo>
                    <a:pt x="65" y="98"/>
                    <a:pt x="62" y="101"/>
                    <a:pt x="57" y="103"/>
                  </a:cubicBezTo>
                  <a:cubicBezTo>
                    <a:pt x="53" y="104"/>
                    <a:pt x="48" y="105"/>
                    <a:pt x="43" y="105"/>
                  </a:cubicBezTo>
                  <a:cubicBezTo>
                    <a:pt x="36" y="105"/>
                    <a:pt x="31" y="104"/>
                    <a:pt x="28" y="100"/>
                  </a:cubicBezTo>
                  <a:cubicBezTo>
                    <a:pt x="24" y="97"/>
                    <a:pt x="22" y="93"/>
                    <a:pt x="22" y="89"/>
                  </a:cubicBezTo>
                  <a:cubicBezTo>
                    <a:pt x="22" y="82"/>
                    <a:pt x="25" y="77"/>
                    <a:pt x="29" y="74"/>
                  </a:cubicBezTo>
                  <a:cubicBezTo>
                    <a:pt x="34" y="70"/>
                    <a:pt x="41" y="68"/>
                    <a:pt x="53" y="68"/>
                  </a:cubicBezTo>
                  <a:cubicBezTo>
                    <a:pt x="79" y="68"/>
                    <a:pt x="79" y="68"/>
                    <a:pt x="79" y="68"/>
                  </a:cubicBezTo>
                  <a:lnTo>
                    <a:pt x="79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10061575" y="2190750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7"/>
            <p:cNvSpPr>
              <a:spLocks noEditPoints="1"/>
            </p:cNvSpPr>
            <p:nvPr userDrawn="1"/>
          </p:nvSpPr>
          <p:spPr bwMode="auto">
            <a:xfrm>
              <a:off x="10263188" y="2187575"/>
              <a:ext cx="188913" cy="220663"/>
            </a:xfrm>
            <a:custGeom>
              <a:avLst/>
              <a:gdLst>
                <a:gd name="T0" fmla="*/ 93 w 108"/>
                <a:gd name="T1" fmla="*/ 16 h 125"/>
                <a:gd name="T2" fmla="*/ 76 w 108"/>
                <a:gd name="T3" fmla="*/ 4 h 125"/>
                <a:gd name="T4" fmla="*/ 54 w 108"/>
                <a:gd name="T5" fmla="*/ 0 h 125"/>
                <a:gd name="T6" fmla="*/ 32 w 108"/>
                <a:gd name="T7" fmla="*/ 4 h 125"/>
                <a:gd name="T8" fmla="*/ 15 w 108"/>
                <a:gd name="T9" fmla="*/ 16 h 125"/>
                <a:gd name="T10" fmla="*/ 4 w 108"/>
                <a:gd name="T11" fmla="*/ 34 h 125"/>
                <a:gd name="T12" fmla="*/ 0 w 108"/>
                <a:gd name="T13" fmla="*/ 59 h 125"/>
                <a:gd name="T14" fmla="*/ 0 w 108"/>
                <a:gd name="T15" fmla="*/ 66 h 125"/>
                <a:gd name="T16" fmla="*/ 4 w 108"/>
                <a:gd name="T17" fmla="*/ 91 h 125"/>
                <a:gd name="T18" fmla="*/ 15 w 108"/>
                <a:gd name="T19" fmla="*/ 109 h 125"/>
                <a:gd name="T20" fmla="*/ 32 w 108"/>
                <a:gd name="T21" fmla="*/ 121 h 125"/>
                <a:gd name="T22" fmla="*/ 55 w 108"/>
                <a:gd name="T23" fmla="*/ 125 h 125"/>
                <a:gd name="T24" fmla="*/ 89 w 108"/>
                <a:gd name="T25" fmla="*/ 115 h 125"/>
                <a:gd name="T26" fmla="*/ 107 w 108"/>
                <a:gd name="T27" fmla="*/ 87 h 125"/>
                <a:gd name="T28" fmla="*/ 84 w 108"/>
                <a:gd name="T29" fmla="*/ 87 h 125"/>
                <a:gd name="T30" fmla="*/ 73 w 108"/>
                <a:gd name="T31" fmla="*/ 101 h 125"/>
                <a:gd name="T32" fmla="*/ 54 w 108"/>
                <a:gd name="T33" fmla="*/ 105 h 125"/>
                <a:gd name="T34" fmla="*/ 31 w 108"/>
                <a:gd name="T35" fmla="*/ 96 h 125"/>
                <a:gd name="T36" fmla="*/ 22 w 108"/>
                <a:gd name="T37" fmla="*/ 69 h 125"/>
                <a:gd name="T38" fmla="*/ 108 w 108"/>
                <a:gd name="T39" fmla="*/ 69 h 125"/>
                <a:gd name="T40" fmla="*/ 108 w 108"/>
                <a:gd name="T41" fmla="*/ 61 h 125"/>
                <a:gd name="T42" fmla="*/ 104 w 108"/>
                <a:gd name="T43" fmla="*/ 35 h 125"/>
                <a:gd name="T44" fmla="*/ 93 w 108"/>
                <a:gd name="T45" fmla="*/ 16 h 125"/>
                <a:gd name="T46" fmla="*/ 23 w 108"/>
                <a:gd name="T47" fmla="*/ 51 h 125"/>
                <a:gd name="T48" fmla="*/ 32 w 108"/>
                <a:gd name="T49" fmla="*/ 28 h 125"/>
                <a:gd name="T50" fmla="*/ 54 w 108"/>
                <a:gd name="T51" fmla="*/ 20 h 125"/>
                <a:gd name="T52" fmla="*/ 86 w 108"/>
                <a:gd name="T53" fmla="*/ 51 h 125"/>
                <a:gd name="T54" fmla="*/ 23 w 108"/>
                <a:gd name="T55" fmla="*/ 51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93" y="16"/>
                  </a:move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8" y="2"/>
                    <a:pt x="32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ubicBezTo>
                    <a:pt x="19" y="114"/>
                    <a:pt x="25" y="118"/>
                    <a:pt x="32" y="121"/>
                  </a:cubicBezTo>
                  <a:cubicBezTo>
                    <a:pt x="39" y="123"/>
                    <a:pt x="47" y="125"/>
                    <a:pt x="55" y="125"/>
                  </a:cubicBezTo>
                  <a:cubicBezTo>
                    <a:pt x="69" y="125"/>
                    <a:pt x="80" y="122"/>
                    <a:pt x="89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4" y="87"/>
                    <a:pt x="84" y="87"/>
                    <a:pt x="84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4" y="105"/>
                    <a:pt x="37" y="102"/>
                    <a:pt x="31" y="96"/>
                  </a:cubicBezTo>
                  <a:cubicBezTo>
                    <a:pt x="26" y="89"/>
                    <a:pt x="23" y="81"/>
                    <a:pt x="22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4" y="35"/>
                  </a:cubicBezTo>
                  <a:cubicBezTo>
                    <a:pt x="102" y="28"/>
                    <a:pt x="98" y="21"/>
                    <a:pt x="93" y="16"/>
                  </a:cubicBezTo>
                  <a:close/>
                  <a:moveTo>
                    <a:pt x="23" y="51"/>
                  </a:moveTo>
                  <a:cubicBezTo>
                    <a:pt x="24" y="41"/>
                    <a:pt x="27" y="33"/>
                    <a:pt x="32" y="28"/>
                  </a:cubicBez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lnTo>
                    <a:pt x="23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10482263" y="2190750"/>
              <a:ext cx="193675" cy="217488"/>
            </a:xfrm>
            <a:custGeom>
              <a:avLst/>
              <a:gdLst>
                <a:gd name="T0" fmla="*/ 23 w 110"/>
                <a:gd name="T1" fmla="*/ 38 h 123"/>
                <a:gd name="T2" fmla="*/ 23 w 110"/>
                <a:gd name="T3" fmla="*/ 65 h 123"/>
                <a:gd name="T4" fmla="*/ 20 w 110"/>
                <a:gd name="T5" fmla="*/ 85 h 123"/>
                <a:gd name="T6" fmla="*/ 15 w 110"/>
                <a:gd name="T7" fmla="*/ 98 h 123"/>
                <a:gd name="T8" fmla="*/ 4 w 110"/>
                <a:gd name="T9" fmla="*/ 103 h 123"/>
                <a:gd name="T10" fmla="*/ 0 w 110"/>
                <a:gd name="T11" fmla="*/ 103 h 123"/>
                <a:gd name="T12" fmla="*/ 0 w 110"/>
                <a:gd name="T13" fmla="*/ 123 h 123"/>
                <a:gd name="T14" fmla="*/ 4 w 110"/>
                <a:gd name="T15" fmla="*/ 123 h 123"/>
                <a:gd name="T16" fmla="*/ 27 w 110"/>
                <a:gd name="T17" fmla="*/ 116 h 123"/>
                <a:gd name="T18" fmla="*/ 39 w 110"/>
                <a:gd name="T19" fmla="*/ 97 h 123"/>
                <a:gd name="T20" fmla="*/ 44 w 110"/>
                <a:gd name="T21" fmla="*/ 70 h 123"/>
                <a:gd name="T22" fmla="*/ 45 w 110"/>
                <a:gd name="T23" fmla="*/ 38 h 123"/>
                <a:gd name="T24" fmla="*/ 45 w 110"/>
                <a:gd name="T25" fmla="*/ 20 h 123"/>
                <a:gd name="T26" fmla="*/ 88 w 110"/>
                <a:gd name="T27" fmla="*/ 20 h 123"/>
                <a:gd name="T28" fmla="*/ 88 w 110"/>
                <a:gd name="T29" fmla="*/ 121 h 123"/>
                <a:gd name="T30" fmla="*/ 110 w 110"/>
                <a:gd name="T31" fmla="*/ 121 h 123"/>
                <a:gd name="T32" fmla="*/ 110 w 110"/>
                <a:gd name="T33" fmla="*/ 0 h 123"/>
                <a:gd name="T34" fmla="*/ 23 w 110"/>
                <a:gd name="T35" fmla="*/ 0 h 123"/>
                <a:gd name="T36" fmla="*/ 23 w 110"/>
                <a:gd name="T37" fmla="*/ 3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0" h="123">
                  <a:moveTo>
                    <a:pt x="23" y="38"/>
                  </a:moveTo>
                  <a:cubicBezTo>
                    <a:pt x="23" y="48"/>
                    <a:pt x="23" y="57"/>
                    <a:pt x="23" y="65"/>
                  </a:cubicBezTo>
                  <a:cubicBezTo>
                    <a:pt x="22" y="73"/>
                    <a:pt x="22" y="80"/>
                    <a:pt x="20" y="85"/>
                  </a:cubicBezTo>
                  <a:cubicBezTo>
                    <a:pt x="19" y="91"/>
                    <a:pt x="17" y="95"/>
                    <a:pt x="15" y="98"/>
                  </a:cubicBezTo>
                  <a:cubicBezTo>
                    <a:pt x="12" y="102"/>
                    <a:pt x="8" y="103"/>
                    <a:pt x="4" y="10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14" y="123"/>
                    <a:pt x="22" y="120"/>
                    <a:pt x="27" y="116"/>
                  </a:cubicBezTo>
                  <a:cubicBezTo>
                    <a:pt x="33" y="111"/>
                    <a:pt x="37" y="105"/>
                    <a:pt x="39" y="97"/>
                  </a:cubicBezTo>
                  <a:cubicBezTo>
                    <a:pt x="42" y="89"/>
                    <a:pt x="43" y="80"/>
                    <a:pt x="44" y="70"/>
                  </a:cubicBezTo>
                  <a:cubicBezTo>
                    <a:pt x="44" y="60"/>
                    <a:pt x="45" y="49"/>
                    <a:pt x="45" y="38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88" y="20"/>
                    <a:pt x="88" y="20"/>
                    <a:pt x="88" y="20"/>
                  </a:cubicBezTo>
                  <a:cubicBezTo>
                    <a:pt x="88" y="121"/>
                    <a:pt x="88" y="121"/>
                    <a:pt x="88" y="121"/>
                  </a:cubicBezTo>
                  <a:cubicBezTo>
                    <a:pt x="110" y="121"/>
                    <a:pt x="110" y="121"/>
                    <a:pt x="110" y="121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23" y="0"/>
                    <a:pt x="23" y="0"/>
                    <a:pt x="23" y="0"/>
                  </a:cubicBezTo>
                  <a:lnTo>
                    <a:pt x="23" y="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19"/>
            <p:cNvSpPr>
              <a:spLocks noEditPoints="1"/>
            </p:cNvSpPr>
            <p:nvPr userDrawn="1"/>
          </p:nvSpPr>
          <p:spPr bwMode="auto">
            <a:xfrm>
              <a:off x="10748963" y="2190750"/>
              <a:ext cx="165100" cy="214313"/>
            </a:xfrm>
            <a:custGeom>
              <a:avLst/>
              <a:gdLst>
                <a:gd name="T0" fmla="*/ 82 w 94"/>
                <a:gd name="T1" fmla="*/ 50 h 121"/>
                <a:gd name="T2" fmla="*/ 46 w 94"/>
                <a:gd name="T3" fmla="*/ 39 h 121"/>
                <a:gd name="T4" fmla="*/ 21 w 94"/>
                <a:gd name="T5" fmla="*/ 39 h 121"/>
                <a:gd name="T6" fmla="*/ 21 w 94"/>
                <a:gd name="T7" fmla="*/ 0 h 121"/>
                <a:gd name="T8" fmla="*/ 0 w 94"/>
                <a:gd name="T9" fmla="*/ 0 h 121"/>
                <a:gd name="T10" fmla="*/ 0 w 94"/>
                <a:gd name="T11" fmla="*/ 121 h 121"/>
                <a:gd name="T12" fmla="*/ 46 w 94"/>
                <a:gd name="T13" fmla="*/ 121 h 121"/>
                <a:gd name="T14" fmla="*/ 82 w 94"/>
                <a:gd name="T15" fmla="*/ 110 h 121"/>
                <a:gd name="T16" fmla="*/ 94 w 94"/>
                <a:gd name="T17" fmla="*/ 80 h 121"/>
                <a:gd name="T18" fmla="*/ 82 w 94"/>
                <a:gd name="T19" fmla="*/ 50 h 121"/>
                <a:gd name="T20" fmla="*/ 65 w 94"/>
                <a:gd name="T21" fmla="*/ 96 h 121"/>
                <a:gd name="T22" fmla="*/ 44 w 94"/>
                <a:gd name="T23" fmla="*/ 101 h 121"/>
                <a:gd name="T24" fmla="*/ 21 w 94"/>
                <a:gd name="T25" fmla="*/ 101 h 121"/>
                <a:gd name="T26" fmla="*/ 21 w 94"/>
                <a:gd name="T27" fmla="*/ 59 h 121"/>
                <a:gd name="T28" fmla="*/ 44 w 94"/>
                <a:gd name="T29" fmla="*/ 59 h 121"/>
                <a:gd name="T30" fmla="*/ 65 w 94"/>
                <a:gd name="T31" fmla="*/ 64 h 121"/>
                <a:gd name="T32" fmla="*/ 71 w 94"/>
                <a:gd name="T33" fmla="*/ 80 h 121"/>
                <a:gd name="T34" fmla="*/ 65 w 94"/>
                <a:gd name="T35" fmla="*/ 9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4" h="121">
                  <a:moveTo>
                    <a:pt x="82" y="50"/>
                  </a:moveTo>
                  <a:cubicBezTo>
                    <a:pt x="74" y="43"/>
                    <a:pt x="62" y="39"/>
                    <a:pt x="46" y="39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62" y="121"/>
                    <a:pt x="74" y="117"/>
                    <a:pt x="82" y="110"/>
                  </a:cubicBezTo>
                  <a:cubicBezTo>
                    <a:pt x="90" y="103"/>
                    <a:pt x="94" y="93"/>
                    <a:pt x="94" y="80"/>
                  </a:cubicBezTo>
                  <a:cubicBezTo>
                    <a:pt x="94" y="67"/>
                    <a:pt x="90" y="57"/>
                    <a:pt x="82" y="50"/>
                  </a:cubicBezTo>
                  <a:close/>
                  <a:moveTo>
                    <a:pt x="65" y="96"/>
                  </a:moveTo>
                  <a:cubicBezTo>
                    <a:pt x="61" y="99"/>
                    <a:pt x="54" y="101"/>
                    <a:pt x="44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59"/>
                    <a:pt x="21" y="59"/>
                    <a:pt x="21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54" y="59"/>
                    <a:pt x="61" y="61"/>
                    <a:pt x="65" y="64"/>
                  </a:cubicBezTo>
                  <a:cubicBezTo>
                    <a:pt x="69" y="68"/>
                    <a:pt x="71" y="73"/>
                    <a:pt x="71" y="80"/>
                  </a:cubicBezTo>
                  <a:cubicBezTo>
                    <a:pt x="71" y="87"/>
                    <a:pt x="69" y="92"/>
                    <a:pt x="65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9043988" y="2684463"/>
              <a:ext cx="184150" cy="220663"/>
            </a:xfrm>
            <a:custGeom>
              <a:avLst/>
              <a:gdLst>
                <a:gd name="T0" fmla="*/ 31 w 104"/>
                <a:gd name="T1" fmla="*/ 29 h 125"/>
                <a:gd name="T2" fmla="*/ 54 w 104"/>
                <a:gd name="T3" fmla="*/ 20 h 125"/>
                <a:gd name="T4" fmla="*/ 72 w 104"/>
                <a:gd name="T5" fmla="*/ 25 h 125"/>
                <a:gd name="T6" fmla="*/ 81 w 104"/>
                <a:gd name="T7" fmla="*/ 39 h 125"/>
                <a:gd name="T8" fmla="*/ 104 w 104"/>
                <a:gd name="T9" fmla="*/ 39 h 125"/>
                <a:gd name="T10" fmla="*/ 98 w 104"/>
                <a:gd name="T11" fmla="*/ 24 h 125"/>
                <a:gd name="T12" fmla="*/ 88 w 104"/>
                <a:gd name="T13" fmla="*/ 12 h 125"/>
                <a:gd name="T14" fmla="*/ 73 w 104"/>
                <a:gd name="T15" fmla="*/ 3 h 125"/>
                <a:gd name="T16" fmla="*/ 53 w 104"/>
                <a:gd name="T17" fmla="*/ 0 h 125"/>
                <a:gd name="T18" fmla="*/ 31 w 104"/>
                <a:gd name="T19" fmla="*/ 4 h 125"/>
                <a:gd name="T20" fmla="*/ 15 w 104"/>
                <a:gd name="T21" fmla="*/ 16 h 125"/>
                <a:gd name="T22" fmla="*/ 4 w 104"/>
                <a:gd name="T23" fmla="*/ 34 h 125"/>
                <a:gd name="T24" fmla="*/ 0 w 104"/>
                <a:gd name="T25" fmla="*/ 58 h 125"/>
                <a:gd name="T26" fmla="*/ 0 w 104"/>
                <a:gd name="T27" fmla="*/ 65 h 125"/>
                <a:gd name="T28" fmla="*/ 14 w 104"/>
                <a:gd name="T29" fmla="*/ 110 h 125"/>
                <a:gd name="T30" fmla="*/ 53 w 104"/>
                <a:gd name="T31" fmla="*/ 125 h 125"/>
                <a:gd name="T32" fmla="*/ 73 w 104"/>
                <a:gd name="T33" fmla="*/ 122 h 125"/>
                <a:gd name="T34" fmla="*/ 88 w 104"/>
                <a:gd name="T35" fmla="*/ 113 h 125"/>
                <a:gd name="T36" fmla="*/ 98 w 104"/>
                <a:gd name="T37" fmla="*/ 101 h 125"/>
                <a:gd name="T38" fmla="*/ 104 w 104"/>
                <a:gd name="T39" fmla="*/ 84 h 125"/>
                <a:gd name="T40" fmla="*/ 81 w 104"/>
                <a:gd name="T41" fmla="*/ 84 h 125"/>
                <a:gd name="T42" fmla="*/ 72 w 104"/>
                <a:gd name="T43" fmla="*/ 99 h 125"/>
                <a:gd name="T44" fmla="*/ 54 w 104"/>
                <a:gd name="T45" fmla="*/ 105 h 125"/>
                <a:gd name="T46" fmla="*/ 31 w 104"/>
                <a:gd name="T47" fmla="*/ 95 h 125"/>
                <a:gd name="T48" fmla="*/ 23 w 104"/>
                <a:gd name="T49" fmla="*/ 65 h 125"/>
                <a:gd name="T50" fmla="*/ 23 w 104"/>
                <a:gd name="T51" fmla="*/ 58 h 125"/>
                <a:gd name="T52" fmla="*/ 31 w 104"/>
                <a:gd name="T53" fmla="*/ 2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04" h="125">
                  <a:moveTo>
                    <a:pt x="31" y="29"/>
                  </a:moveTo>
                  <a:cubicBezTo>
                    <a:pt x="37" y="23"/>
                    <a:pt x="45" y="20"/>
                    <a:pt x="54" y="20"/>
                  </a:cubicBezTo>
                  <a:cubicBezTo>
                    <a:pt x="62" y="20"/>
                    <a:pt x="68" y="22"/>
                    <a:pt x="72" y="25"/>
                  </a:cubicBezTo>
                  <a:cubicBezTo>
                    <a:pt x="76" y="29"/>
                    <a:pt x="79" y="33"/>
                    <a:pt x="81" y="39"/>
                  </a:cubicBezTo>
                  <a:cubicBezTo>
                    <a:pt x="104" y="39"/>
                    <a:pt x="104" y="39"/>
                    <a:pt x="104" y="39"/>
                  </a:cubicBezTo>
                  <a:cubicBezTo>
                    <a:pt x="103" y="33"/>
                    <a:pt x="101" y="28"/>
                    <a:pt x="98" y="24"/>
                  </a:cubicBezTo>
                  <a:cubicBezTo>
                    <a:pt x="96" y="19"/>
                    <a:pt x="92" y="15"/>
                    <a:pt x="88" y="12"/>
                  </a:cubicBezTo>
                  <a:cubicBezTo>
                    <a:pt x="84" y="8"/>
                    <a:pt x="79" y="5"/>
                    <a:pt x="73" y="3"/>
                  </a:cubicBezTo>
                  <a:cubicBezTo>
                    <a:pt x="67" y="1"/>
                    <a:pt x="61" y="0"/>
                    <a:pt x="53" y="0"/>
                  </a:cubicBezTo>
                  <a:cubicBezTo>
                    <a:pt x="45" y="0"/>
                    <a:pt x="38" y="2"/>
                    <a:pt x="31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1"/>
                    <a:pt x="0" y="49"/>
                    <a:pt x="0" y="58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85"/>
                    <a:pt x="5" y="99"/>
                    <a:pt x="14" y="110"/>
                  </a:cubicBezTo>
                  <a:cubicBezTo>
                    <a:pt x="24" y="120"/>
                    <a:pt x="37" y="125"/>
                    <a:pt x="53" y="125"/>
                  </a:cubicBezTo>
                  <a:cubicBezTo>
                    <a:pt x="61" y="125"/>
                    <a:pt x="67" y="124"/>
                    <a:pt x="73" y="122"/>
                  </a:cubicBezTo>
                  <a:cubicBezTo>
                    <a:pt x="79" y="120"/>
                    <a:pt x="84" y="117"/>
                    <a:pt x="88" y="113"/>
                  </a:cubicBezTo>
                  <a:cubicBezTo>
                    <a:pt x="92" y="110"/>
                    <a:pt x="96" y="105"/>
                    <a:pt x="98" y="101"/>
                  </a:cubicBezTo>
                  <a:cubicBezTo>
                    <a:pt x="101" y="96"/>
                    <a:pt x="103" y="90"/>
                    <a:pt x="104" y="84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79" y="91"/>
                    <a:pt x="76" y="96"/>
                    <a:pt x="72" y="99"/>
                  </a:cubicBezTo>
                  <a:cubicBezTo>
                    <a:pt x="68" y="103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5"/>
                  </a:cubicBezTo>
                  <a:cubicBezTo>
                    <a:pt x="25" y="89"/>
                    <a:pt x="23" y="79"/>
                    <a:pt x="23" y="65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3" y="45"/>
                    <a:pt x="25" y="36"/>
                    <a:pt x="31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21"/>
            <p:cNvSpPr>
              <a:spLocks/>
            </p:cNvSpPr>
            <p:nvPr userDrawn="1"/>
          </p:nvSpPr>
          <p:spPr bwMode="auto">
            <a:xfrm>
              <a:off x="9253538" y="2687638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9475788" y="2687638"/>
              <a:ext cx="169863" cy="214313"/>
            </a:xfrm>
            <a:custGeom>
              <a:avLst/>
              <a:gdLst>
                <a:gd name="T0" fmla="*/ 76 w 96"/>
                <a:gd name="T1" fmla="*/ 58 h 121"/>
                <a:gd name="T2" fmla="*/ 76 w 96"/>
                <a:gd name="T3" fmla="*/ 58 h 121"/>
                <a:gd name="T4" fmla="*/ 87 w 96"/>
                <a:gd name="T5" fmla="*/ 48 h 121"/>
                <a:gd name="T6" fmla="*/ 91 w 96"/>
                <a:gd name="T7" fmla="*/ 34 h 121"/>
                <a:gd name="T8" fmla="*/ 81 w 96"/>
                <a:gd name="T9" fmla="*/ 9 h 121"/>
                <a:gd name="T10" fmla="*/ 47 w 96"/>
                <a:gd name="T11" fmla="*/ 0 h 121"/>
                <a:gd name="T12" fmla="*/ 0 w 96"/>
                <a:gd name="T13" fmla="*/ 0 h 121"/>
                <a:gd name="T14" fmla="*/ 0 w 96"/>
                <a:gd name="T15" fmla="*/ 121 h 121"/>
                <a:gd name="T16" fmla="*/ 51 w 96"/>
                <a:gd name="T17" fmla="*/ 121 h 121"/>
                <a:gd name="T18" fmla="*/ 86 w 96"/>
                <a:gd name="T19" fmla="*/ 112 h 121"/>
                <a:gd name="T20" fmla="*/ 96 w 96"/>
                <a:gd name="T21" fmla="*/ 86 h 121"/>
                <a:gd name="T22" fmla="*/ 91 w 96"/>
                <a:gd name="T23" fmla="*/ 69 h 121"/>
                <a:gd name="T24" fmla="*/ 76 w 96"/>
                <a:gd name="T25" fmla="*/ 58 h 121"/>
                <a:gd name="T26" fmla="*/ 21 w 96"/>
                <a:gd name="T27" fmla="*/ 20 h 121"/>
                <a:gd name="T28" fmla="*/ 45 w 96"/>
                <a:gd name="T29" fmla="*/ 20 h 121"/>
                <a:gd name="T30" fmla="*/ 64 w 96"/>
                <a:gd name="T31" fmla="*/ 24 h 121"/>
                <a:gd name="T32" fmla="*/ 69 w 96"/>
                <a:gd name="T33" fmla="*/ 35 h 121"/>
                <a:gd name="T34" fmla="*/ 64 w 96"/>
                <a:gd name="T35" fmla="*/ 46 h 121"/>
                <a:gd name="T36" fmla="*/ 45 w 96"/>
                <a:gd name="T37" fmla="*/ 50 h 121"/>
                <a:gd name="T38" fmla="*/ 21 w 96"/>
                <a:gd name="T39" fmla="*/ 50 h 121"/>
                <a:gd name="T40" fmla="*/ 21 w 96"/>
                <a:gd name="T41" fmla="*/ 20 h 121"/>
                <a:gd name="T42" fmla="*/ 68 w 96"/>
                <a:gd name="T43" fmla="*/ 97 h 121"/>
                <a:gd name="T44" fmla="*/ 50 w 96"/>
                <a:gd name="T45" fmla="*/ 101 h 121"/>
                <a:gd name="T46" fmla="*/ 21 w 96"/>
                <a:gd name="T47" fmla="*/ 101 h 121"/>
                <a:gd name="T48" fmla="*/ 21 w 96"/>
                <a:gd name="T49" fmla="*/ 68 h 121"/>
                <a:gd name="T50" fmla="*/ 50 w 96"/>
                <a:gd name="T51" fmla="*/ 68 h 121"/>
                <a:gd name="T52" fmla="*/ 68 w 96"/>
                <a:gd name="T53" fmla="*/ 73 h 121"/>
                <a:gd name="T54" fmla="*/ 73 w 96"/>
                <a:gd name="T55" fmla="*/ 85 h 121"/>
                <a:gd name="T56" fmla="*/ 68 w 96"/>
                <a:gd name="T57" fmla="*/ 9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6" h="121">
                  <a:moveTo>
                    <a:pt x="76" y="58"/>
                  </a:moveTo>
                  <a:cubicBezTo>
                    <a:pt x="76" y="58"/>
                    <a:pt x="76" y="58"/>
                    <a:pt x="76" y="58"/>
                  </a:cubicBezTo>
                  <a:cubicBezTo>
                    <a:pt x="81" y="55"/>
                    <a:pt x="85" y="52"/>
                    <a:pt x="87" y="48"/>
                  </a:cubicBezTo>
                  <a:cubicBezTo>
                    <a:pt x="90" y="44"/>
                    <a:pt x="91" y="39"/>
                    <a:pt x="91" y="34"/>
                  </a:cubicBezTo>
                  <a:cubicBezTo>
                    <a:pt x="91" y="24"/>
                    <a:pt x="88" y="16"/>
                    <a:pt x="81" y="9"/>
                  </a:cubicBezTo>
                  <a:cubicBezTo>
                    <a:pt x="74" y="3"/>
                    <a:pt x="62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1" y="121"/>
                    <a:pt x="51" y="121"/>
                    <a:pt x="51" y="121"/>
                  </a:cubicBezTo>
                  <a:cubicBezTo>
                    <a:pt x="67" y="121"/>
                    <a:pt x="79" y="118"/>
                    <a:pt x="86" y="112"/>
                  </a:cubicBezTo>
                  <a:cubicBezTo>
                    <a:pt x="93" y="105"/>
                    <a:pt x="96" y="97"/>
                    <a:pt x="96" y="86"/>
                  </a:cubicBezTo>
                  <a:cubicBezTo>
                    <a:pt x="96" y="80"/>
                    <a:pt x="94" y="74"/>
                    <a:pt x="91" y="69"/>
                  </a:cubicBezTo>
                  <a:cubicBezTo>
                    <a:pt x="87" y="65"/>
                    <a:pt x="83" y="61"/>
                    <a:pt x="76" y="58"/>
                  </a:cubicBezTo>
                  <a:close/>
                  <a:moveTo>
                    <a:pt x="21" y="20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54" y="20"/>
                    <a:pt x="60" y="21"/>
                    <a:pt x="64" y="24"/>
                  </a:cubicBezTo>
                  <a:cubicBezTo>
                    <a:pt x="67" y="27"/>
                    <a:pt x="69" y="30"/>
                    <a:pt x="69" y="35"/>
                  </a:cubicBezTo>
                  <a:cubicBezTo>
                    <a:pt x="69" y="40"/>
                    <a:pt x="67" y="44"/>
                    <a:pt x="64" y="46"/>
                  </a:cubicBezTo>
                  <a:cubicBezTo>
                    <a:pt x="60" y="49"/>
                    <a:pt x="54" y="50"/>
                    <a:pt x="45" y="50"/>
                  </a:cubicBezTo>
                  <a:cubicBezTo>
                    <a:pt x="21" y="50"/>
                    <a:pt x="21" y="50"/>
                    <a:pt x="21" y="50"/>
                  </a:cubicBezTo>
                  <a:lnTo>
                    <a:pt x="21" y="20"/>
                  </a:lnTo>
                  <a:close/>
                  <a:moveTo>
                    <a:pt x="68" y="97"/>
                  </a:moveTo>
                  <a:cubicBezTo>
                    <a:pt x="65" y="100"/>
                    <a:pt x="59" y="101"/>
                    <a:pt x="50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9" y="68"/>
                    <a:pt x="65" y="70"/>
                    <a:pt x="68" y="73"/>
                  </a:cubicBezTo>
                  <a:cubicBezTo>
                    <a:pt x="72" y="75"/>
                    <a:pt x="73" y="79"/>
                    <a:pt x="73" y="85"/>
                  </a:cubicBezTo>
                  <a:cubicBezTo>
                    <a:pt x="73" y="90"/>
                    <a:pt x="72" y="94"/>
                    <a:pt x="68" y="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9688513" y="2684463"/>
              <a:ext cx="179388" cy="220663"/>
            </a:xfrm>
            <a:custGeom>
              <a:avLst/>
              <a:gdLst>
                <a:gd name="T0" fmla="*/ 53 w 102"/>
                <a:gd name="T1" fmla="*/ 0 h 125"/>
                <a:gd name="T2" fmla="*/ 33 w 102"/>
                <a:gd name="T3" fmla="*/ 3 h 125"/>
                <a:gd name="T4" fmla="*/ 18 w 102"/>
                <a:gd name="T5" fmla="*/ 11 h 125"/>
                <a:gd name="T6" fmla="*/ 9 w 102"/>
                <a:gd name="T7" fmla="*/ 22 h 125"/>
                <a:gd name="T8" fmla="*/ 5 w 102"/>
                <a:gd name="T9" fmla="*/ 36 h 125"/>
                <a:gd name="T10" fmla="*/ 27 w 102"/>
                <a:gd name="T11" fmla="*/ 36 h 125"/>
                <a:gd name="T12" fmla="*/ 34 w 102"/>
                <a:gd name="T13" fmla="*/ 25 h 125"/>
                <a:gd name="T14" fmla="*/ 53 w 102"/>
                <a:gd name="T15" fmla="*/ 20 h 125"/>
                <a:gd name="T16" fmla="*/ 74 w 102"/>
                <a:gd name="T17" fmla="*/ 26 h 125"/>
                <a:gd name="T18" fmla="*/ 80 w 102"/>
                <a:gd name="T19" fmla="*/ 43 h 125"/>
                <a:gd name="T20" fmla="*/ 80 w 102"/>
                <a:gd name="T21" fmla="*/ 50 h 125"/>
                <a:gd name="T22" fmla="*/ 52 w 102"/>
                <a:gd name="T23" fmla="*/ 50 h 125"/>
                <a:gd name="T24" fmla="*/ 12 w 102"/>
                <a:gd name="T25" fmla="*/ 60 h 125"/>
                <a:gd name="T26" fmla="*/ 0 w 102"/>
                <a:gd name="T27" fmla="*/ 89 h 125"/>
                <a:gd name="T28" fmla="*/ 11 w 102"/>
                <a:gd name="T29" fmla="*/ 115 h 125"/>
                <a:gd name="T30" fmla="*/ 41 w 102"/>
                <a:gd name="T31" fmla="*/ 125 h 125"/>
                <a:gd name="T32" fmla="*/ 82 w 102"/>
                <a:gd name="T33" fmla="*/ 105 h 125"/>
                <a:gd name="T34" fmla="*/ 82 w 102"/>
                <a:gd name="T35" fmla="*/ 105 h 125"/>
                <a:gd name="T36" fmla="*/ 85 w 102"/>
                <a:gd name="T37" fmla="*/ 123 h 125"/>
                <a:gd name="T38" fmla="*/ 102 w 102"/>
                <a:gd name="T39" fmla="*/ 123 h 125"/>
                <a:gd name="T40" fmla="*/ 102 w 102"/>
                <a:gd name="T41" fmla="*/ 45 h 125"/>
                <a:gd name="T42" fmla="*/ 90 w 102"/>
                <a:gd name="T43" fmla="*/ 12 h 125"/>
                <a:gd name="T44" fmla="*/ 53 w 102"/>
                <a:gd name="T45" fmla="*/ 0 h 125"/>
                <a:gd name="T46" fmla="*/ 80 w 102"/>
                <a:gd name="T47" fmla="*/ 72 h 125"/>
                <a:gd name="T48" fmla="*/ 77 w 102"/>
                <a:gd name="T49" fmla="*/ 85 h 125"/>
                <a:gd name="T50" fmla="*/ 69 w 102"/>
                <a:gd name="T51" fmla="*/ 95 h 125"/>
                <a:gd name="T52" fmla="*/ 58 w 102"/>
                <a:gd name="T53" fmla="*/ 102 h 125"/>
                <a:gd name="T54" fmla="*/ 44 w 102"/>
                <a:gd name="T55" fmla="*/ 105 h 125"/>
                <a:gd name="T56" fmla="*/ 28 w 102"/>
                <a:gd name="T57" fmla="*/ 100 h 125"/>
                <a:gd name="T58" fmla="*/ 23 w 102"/>
                <a:gd name="T59" fmla="*/ 89 h 125"/>
                <a:gd name="T60" fmla="*/ 30 w 102"/>
                <a:gd name="T61" fmla="*/ 74 h 125"/>
                <a:gd name="T62" fmla="*/ 53 w 102"/>
                <a:gd name="T63" fmla="*/ 68 h 125"/>
                <a:gd name="T64" fmla="*/ 80 w 102"/>
                <a:gd name="T65" fmla="*/ 68 h 125"/>
                <a:gd name="T66" fmla="*/ 80 w 102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2" h="125">
                  <a:moveTo>
                    <a:pt x="53" y="0"/>
                  </a:moveTo>
                  <a:cubicBezTo>
                    <a:pt x="46" y="0"/>
                    <a:pt x="39" y="1"/>
                    <a:pt x="33" y="3"/>
                  </a:cubicBezTo>
                  <a:cubicBezTo>
                    <a:pt x="27" y="5"/>
                    <a:pt x="22" y="8"/>
                    <a:pt x="18" y="11"/>
                  </a:cubicBezTo>
                  <a:cubicBezTo>
                    <a:pt x="14" y="14"/>
                    <a:pt x="11" y="18"/>
                    <a:pt x="9" y="22"/>
                  </a:cubicBezTo>
                  <a:cubicBezTo>
                    <a:pt x="7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8" y="31"/>
                    <a:pt x="30" y="28"/>
                    <a:pt x="34" y="25"/>
                  </a:cubicBezTo>
                  <a:cubicBezTo>
                    <a:pt x="38" y="22"/>
                    <a:pt x="45" y="20"/>
                    <a:pt x="53" y="20"/>
                  </a:cubicBezTo>
                  <a:cubicBezTo>
                    <a:pt x="63" y="20"/>
                    <a:pt x="70" y="22"/>
                    <a:pt x="74" y="26"/>
                  </a:cubicBezTo>
                  <a:cubicBezTo>
                    <a:pt x="78" y="30"/>
                    <a:pt x="80" y="35"/>
                    <a:pt x="80" y="43"/>
                  </a:cubicBezTo>
                  <a:cubicBezTo>
                    <a:pt x="80" y="50"/>
                    <a:pt x="80" y="50"/>
                    <a:pt x="80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4" y="50"/>
                    <a:pt x="21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4" y="109"/>
                    <a:pt x="11" y="115"/>
                  </a:cubicBezTo>
                  <a:cubicBezTo>
                    <a:pt x="17" y="122"/>
                    <a:pt x="28" y="125"/>
                    <a:pt x="41" y="125"/>
                  </a:cubicBezTo>
                  <a:cubicBezTo>
                    <a:pt x="58" y="125"/>
                    <a:pt x="72" y="118"/>
                    <a:pt x="82" y="105"/>
                  </a:cubicBezTo>
                  <a:cubicBezTo>
                    <a:pt x="82" y="105"/>
                    <a:pt x="82" y="105"/>
                    <a:pt x="82" y="105"/>
                  </a:cubicBezTo>
                  <a:cubicBezTo>
                    <a:pt x="85" y="123"/>
                    <a:pt x="85" y="123"/>
                    <a:pt x="85" y="123"/>
                  </a:cubicBezTo>
                  <a:cubicBezTo>
                    <a:pt x="102" y="123"/>
                    <a:pt x="102" y="123"/>
                    <a:pt x="102" y="123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30"/>
                    <a:pt x="98" y="19"/>
                    <a:pt x="90" y="12"/>
                  </a:cubicBezTo>
                  <a:cubicBezTo>
                    <a:pt x="82" y="4"/>
                    <a:pt x="70" y="0"/>
                    <a:pt x="53" y="0"/>
                  </a:cubicBezTo>
                  <a:close/>
                  <a:moveTo>
                    <a:pt x="80" y="72"/>
                  </a:moveTo>
                  <a:cubicBezTo>
                    <a:pt x="80" y="77"/>
                    <a:pt x="79" y="81"/>
                    <a:pt x="77" y="85"/>
                  </a:cubicBezTo>
                  <a:cubicBezTo>
                    <a:pt x="75" y="89"/>
                    <a:pt x="73" y="92"/>
                    <a:pt x="69" y="95"/>
                  </a:cubicBezTo>
                  <a:cubicBezTo>
                    <a:pt x="66" y="98"/>
                    <a:pt x="62" y="101"/>
                    <a:pt x="58" y="102"/>
                  </a:cubicBezTo>
                  <a:cubicBezTo>
                    <a:pt x="53" y="104"/>
                    <a:pt x="49" y="105"/>
                    <a:pt x="44" y="105"/>
                  </a:cubicBezTo>
                  <a:cubicBezTo>
                    <a:pt x="37" y="105"/>
                    <a:pt x="32" y="103"/>
                    <a:pt x="28" y="100"/>
                  </a:cubicBezTo>
                  <a:cubicBezTo>
                    <a:pt x="25" y="97"/>
                    <a:pt x="23" y="93"/>
                    <a:pt x="23" y="89"/>
                  </a:cubicBezTo>
                  <a:cubicBezTo>
                    <a:pt x="23" y="82"/>
                    <a:pt x="25" y="77"/>
                    <a:pt x="30" y="74"/>
                  </a:cubicBezTo>
                  <a:cubicBezTo>
                    <a:pt x="34" y="70"/>
                    <a:pt x="42" y="68"/>
                    <a:pt x="53" y="68"/>
                  </a:cubicBezTo>
                  <a:cubicBezTo>
                    <a:pt x="80" y="68"/>
                    <a:pt x="80" y="68"/>
                    <a:pt x="80" y="68"/>
                  </a:cubicBezTo>
                  <a:lnTo>
                    <a:pt x="80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5602288" y="1698625"/>
              <a:ext cx="1366838" cy="1211263"/>
            </a:xfrm>
            <a:custGeom>
              <a:avLst/>
              <a:gdLst>
                <a:gd name="T0" fmla="*/ 159 w 777"/>
                <a:gd name="T1" fmla="*/ 458 h 685"/>
                <a:gd name="T2" fmla="*/ 0 w 777"/>
                <a:gd name="T3" fmla="*/ 594 h 685"/>
                <a:gd name="T4" fmla="*/ 0 w 777"/>
                <a:gd name="T5" fmla="*/ 683 h 685"/>
                <a:gd name="T6" fmla="*/ 245 w 777"/>
                <a:gd name="T7" fmla="*/ 517 h 685"/>
                <a:gd name="T8" fmla="*/ 293 w 777"/>
                <a:gd name="T9" fmla="*/ 85 h 685"/>
                <a:gd name="T10" fmla="*/ 683 w 777"/>
                <a:gd name="T11" fmla="*/ 85 h 685"/>
                <a:gd name="T12" fmla="*/ 683 w 777"/>
                <a:gd name="T13" fmla="*/ 677 h 685"/>
                <a:gd name="T14" fmla="*/ 777 w 777"/>
                <a:gd name="T15" fmla="*/ 677 h 685"/>
                <a:gd name="T16" fmla="*/ 777 w 777"/>
                <a:gd name="T17" fmla="*/ 0 h 685"/>
                <a:gd name="T18" fmla="*/ 205 w 777"/>
                <a:gd name="T19" fmla="*/ 0 h 685"/>
                <a:gd name="T20" fmla="*/ 159 w 777"/>
                <a:gd name="T21" fmla="*/ 458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77" h="685">
                  <a:moveTo>
                    <a:pt x="159" y="458"/>
                  </a:moveTo>
                  <a:cubicBezTo>
                    <a:pt x="147" y="569"/>
                    <a:pt x="89" y="591"/>
                    <a:pt x="0" y="594"/>
                  </a:cubicBezTo>
                  <a:cubicBezTo>
                    <a:pt x="0" y="683"/>
                    <a:pt x="0" y="683"/>
                    <a:pt x="0" y="683"/>
                  </a:cubicBezTo>
                  <a:cubicBezTo>
                    <a:pt x="133" y="685"/>
                    <a:pt x="218" y="635"/>
                    <a:pt x="245" y="517"/>
                  </a:cubicBezTo>
                  <a:cubicBezTo>
                    <a:pt x="264" y="428"/>
                    <a:pt x="293" y="85"/>
                    <a:pt x="293" y="85"/>
                  </a:cubicBezTo>
                  <a:cubicBezTo>
                    <a:pt x="683" y="85"/>
                    <a:pt x="683" y="85"/>
                    <a:pt x="683" y="85"/>
                  </a:cubicBezTo>
                  <a:cubicBezTo>
                    <a:pt x="683" y="677"/>
                    <a:pt x="683" y="677"/>
                    <a:pt x="683" y="677"/>
                  </a:cubicBezTo>
                  <a:cubicBezTo>
                    <a:pt x="777" y="677"/>
                    <a:pt x="777" y="677"/>
                    <a:pt x="777" y="677"/>
                  </a:cubicBezTo>
                  <a:cubicBezTo>
                    <a:pt x="777" y="0"/>
                    <a:pt x="777" y="0"/>
                    <a:pt x="777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5" y="0"/>
                    <a:pt x="176" y="314"/>
                    <a:pt x="159" y="4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25"/>
            <p:cNvSpPr>
              <a:spLocks/>
            </p:cNvSpPr>
            <p:nvPr userDrawn="1"/>
          </p:nvSpPr>
          <p:spPr bwMode="auto">
            <a:xfrm>
              <a:off x="2874963" y="1698625"/>
              <a:ext cx="1400175" cy="1196975"/>
            </a:xfrm>
            <a:custGeom>
              <a:avLst/>
              <a:gdLst>
                <a:gd name="T0" fmla="*/ 756 w 796"/>
                <a:gd name="T1" fmla="*/ 0 h 677"/>
                <a:gd name="T2" fmla="*/ 637 w 796"/>
                <a:gd name="T3" fmla="*/ 0 h 677"/>
                <a:gd name="T4" fmla="*/ 455 w 796"/>
                <a:gd name="T5" fmla="*/ 234 h 677"/>
                <a:gd name="T6" fmla="*/ 337 w 796"/>
                <a:gd name="T7" fmla="*/ 292 h 677"/>
                <a:gd name="T8" fmla="*/ 93 w 796"/>
                <a:gd name="T9" fmla="*/ 292 h 677"/>
                <a:gd name="T10" fmla="*/ 93 w 796"/>
                <a:gd name="T11" fmla="*/ 0 h 677"/>
                <a:gd name="T12" fmla="*/ 0 w 796"/>
                <a:gd name="T13" fmla="*/ 0 h 677"/>
                <a:gd name="T14" fmla="*/ 0 w 796"/>
                <a:gd name="T15" fmla="*/ 677 h 677"/>
                <a:gd name="T16" fmla="*/ 92 w 796"/>
                <a:gd name="T17" fmla="*/ 677 h 677"/>
                <a:gd name="T18" fmla="*/ 92 w 796"/>
                <a:gd name="T19" fmla="*/ 387 h 677"/>
                <a:gd name="T20" fmla="*/ 408 w 796"/>
                <a:gd name="T21" fmla="*/ 387 h 677"/>
                <a:gd name="T22" fmla="*/ 661 w 796"/>
                <a:gd name="T23" fmla="*/ 677 h 677"/>
                <a:gd name="T24" fmla="*/ 796 w 796"/>
                <a:gd name="T25" fmla="*/ 677 h 677"/>
                <a:gd name="T26" fmla="*/ 498 w 796"/>
                <a:gd name="T27" fmla="*/ 332 h 677"/>
                <a:gd name="T28" fmla="*/ 756 w 796"/>
                <a:gd name="T29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6" h="677">
                  <a:moveTo>
                    <a:pt x="756" y="0"/>
                  </a:moveTo>
                  <a:cubicBezTo>
                    <a:pt x="637" y="0"/>
                    <a:pt x="637" y="0"/>
                    <a:pt x="637" y="0"/>
                  </a:cubicBezTo>
                  <a:cubicBezTo>
                    <a:pt x="455" y="234"/>
                    <a:pt x="455" y="234"/>
                    <a:pt x="455" y="234"/>
                  </a:cubicBezTo>
                  <a:cubicBezTo>
                    <a:pt x="427" y="271"/>
                    <a:pt x="383" y="292"/>
                    <a:pt x="337" y="292"/>
                  </a:cubicBezTo>
                  <a:cubicBezTo>
                    <a:pt x="93" y="292"/>
                    <a:pt x="93" y="292"/>
                    <a:pt x="93" y="292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92" y="677"/>
                    <a:pt x="92" y="677"/>
                    <a:pt x="92" y="677"/>
                  </a:cubicBezTo>
                  <a:cubicBezTo>
                    <a:pt x="92" y="387"/>
                    <a:pt x="92" y="387"/>
                    <a:pt x="92" y="387"/>
                  </a:cubicBezTo>
                  <a:cubicBezTo>
                    <a:pt x="408" y="387"/>
                    <a:pt x="408" y="387"/>
                    <a:pt x="408" y="387"/>
                  </a:cubicBezTo>
                  <a:cubicBezTo>
                    <a:pt x="661" y="677"/>
                    <a:pt x="661" y="677"/>
                    <a:pt x="661" y="677"/>
                  </a:cubicBezTo>
                  <a:cubicBezTo>
                    <a:pt x="796" y="677"/>
                    <a:pt x="796" y="677"/>
                    <a:pt x="796" y="677"/>
                  </a:cubicBezTo>
                  <a:cubicBezTo>
                    <a:pt x="498" y="332"/>
                    <a:pt x="498" y="332"/>
                    <a:pt x="498" y="332"/>
                  </a:cubicBezTo>
                  <a:lnTo>
                    <a:pt x="7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4205288" y="1649413"/>
              <a:ext cx="1403350" cy="1289050"/>
            </a:xfrm>
            <a:custGeom>
              <a:avLst/>
              <a:gdLst>
                <a:gd name="T0" fmla="*/ 399 w 798"/>
                <a:gd name="T1" fmla="*/ 0 h 729"/>
                <a:gd name="T2" fmla="*/ 0 w 798"/>
                <a:gd name="T3" fmla="*/ 365 h 729"/>
                <a:gd name="T4" fmla="*/ 399 w 798"/>
                <a:gd name="T5" fmla="*/ 729 h 729"/>
                <a:gd name="T6" fmla="*/ 798 w 798"/>
                <a:gd name="T7" fmla="*/ 365 h 729"/>
                <a:gd name="T8" fmla="*/ 399 w 798"/>
                <a:gd name="T9" fmla="*/ 0 h 729"/>
                <a:gd name="T10" fmla="*/ 399 w 798"/>
                <a:gd name="T11" fmla="*/ 643 h 729"/>
                <a:gd name="T12" fmla="*/ 99 w 798"/>
                <a:gd name="T13" fmla="*/ 365 h 729"/>
                <a:gd name="T14" fmla="*/ 399 w 798"/>
                <a:gd name="T15" fmla="*/ 87 h 729"/>
                <a:gd name="T16" fmla="*/ 700 w 798"/>
                <a:gd name="T17" fmla="*/ 365 h 729"/>
                <a:gd name="T18" fmla="*/ 399 w 798"/>
                <a:gd name="T19" fmla="*/ 643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8" h="729">
                  <a:moveTo>
                    <a:pt x="399" y="0"/>
                  </a:moveTo>
                  <a:cubicBezTo>
                    <a:pt x="179" y="0"/>
                    <a:pt x="0" y="118"/>
                    <a:pt x="0" y="365"/>
                  </a:cubicBezTo>
                  <a:cubicBezTo>
                    <a:pt x="0" y="627"/>
                    <a:pt x="179" y="729"/>
                    <a:pt x="399" y="729"/>
                  </a:cubicBezTo>
                  <a:cubicBezTo>
                    <a:pt x="619" y="729"/>
                    <a:pt x="798" y="626"/>
                    <a:pt x="798" y="365"/>
                  </a:cubicBezTo>
                  <a:cubicBezTo>
                    <a:pt x="798" y="116"/>
                    <a:pt x="619" y="0"/>
                    <a:pt x="399" y="0"/>
                  </a:cubicBezTo>
                  <a:close/>
                  <a:moveTo>
                    <a:pt x="399" y="643"/>
                  </a:moveTo>
                  <a:cubicBezTo>
                    <a:pt x="223" y="643"/>
                    <a:pt x="99" y="565"/>
                    <a:pt x="99" y="365"/>
                  </a:cubicBezTo>
                  <a:cubicBezTo>
                    <a:pt x="99" y="177"/>
                    <a:pt x="223" y="87"/>
                    <a:pt x="399" y="87"/>
                  </a:cubicBezTo>
                  <a:cubicBezTo>
                    <a:pt x="575" y="87"/>
                    <a:pt x="700" y="175"/>
                    <a:pt x="700" y="365"/>
                  </a:cubicBezTo>
                  <a:cubicBezTo>
                    <a:pt x="700" y="564"/>
                    <a:pt x="575" y="643"/>
                    <a:pt x="399" y="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857250" y="1698625"/>
              <a:ext cx="1792288" cy="1196975"/>
            </a:xfrm>
            <a:custGeom>
              <a:avLst/>
              <a:gdLst>
                <a:gd name="T0" fmla="*/ 927 w 1018"/>
                <a:gd name="T1" fmla="*/ 586 h 677"/>
                <a:gd name="T2" fmla="*/ 554 w 1018"/>
                <a:gd name="T3" fmla="*/ 586 h 677"/>
                <a:gd name="T4" fmla="*/ 554 w 1018"/>
                <a:gd name="T5" fmla="*/ 275 h 677"/>
                <a:gd name="T6" fmla="*/ 554 w 1018"/>
                <a:gd name="T7" fmla="*/ 0 h 677"/>
                <a:gd name="T8" fmla="*/ 464 w 1018"/>
                <a:gd name="T9" fmla="*/ 0 h 677"/>
                <a:gd name="T10" fmla="*/ 464 w 1018"/>
                <a:gd name="T11" fmla="*/ 275 h 677"/>
                <a:gd name="T12" fmla="*/ 152 w 1018"/>
                <a:gd name="T13" fmla="*/ 586 h 677"/>
                <a:gd name="T14" fmla="*/ 91 w 1018"/>
                <a:gd name="T15" fmla="*/ 586 h 677"/>
                <a:gd name="T16" fmla="*/ 91 w 1018"/>
                <a:gd name="T17" fmla="*/ 0 h 677"/>
                <a:gd name="T18" fmla="*/ 0 w 1018"/>
                <a:gd name="T19" fmla="*/ 0 h 677"/>
                <a:gd name="T20" fmla="*/ 0 w 1018"/>
                <a:gd name="T21" fmla="*/ 677 h 677"/>
                <a:gd name="T22" fmla="*/ 152 w 1018"/>
                <a:gd name="T23" fmla="*/ 677 h 677"/>
                <a:gd name="T24" fmla="*/ 464 w 1018"/>
                <a:gd name="T25" fmla="*/ 529 h 677"/>
                <a:gd name="T26" fmla="*/ 464 w 1018"/>
                <a:gd name="T27" fmla="*/ 677 h 677"/>
                <a:gd name="T28" fmla="*/ 1018 w 1018"/>
                <a:gd name="T29" fmla="*/ 677 h 677"/>
                <a:gd name="T30" fmla="*/ 1018 w 1018"/>
                <a:gd name="T31" fmla="*/ 0 h 677"/>
                <a:gd name="T32" fmla="*/ 927 w 1018"/>
                <a:gd name="T33" fmla="*/ 0 h 677"/>
                <a:gd name="T34" fmla="*/ 927 w 1018"/>
                <a:gd name="T35" fmla="*/ 586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18" h="677">
                  <a:moveTo>
                    <a:pt x="927" y="586"/>
                  </a:moveTo>
                  <a:cubicBezTo>
                    <a:pt x="554" y="586"/>
                    <a:pt x="554" y="586"/>
                    <a:pt x="554" y="586"/>
                  </a:cubicBezTo>
                  <a:cubicBezTo>
                    <a:pt x="554" y="275"/>
                    <a:pt x="554" y="275"/>
                    <a:pt x="554" y="275"/>
                  </a:cubicBezTo>
                  <a:cubicBezTo>
                    <a:pt x="554" y="0"/>
                    <a:pt x="554" y="0"/>
                    <a:pt x="554" y="0"/>
                  </a:cubicBezTo>
                  <a:cubicBezTo>
                    <a:pt x="464" y="0"/>
                    <a:pt x="464" y="0"/>
                    <a:pt x="464" y="0"/>
                  </a:cubicBezTo>
                  <a:cubicBezTo>
                    <a:pt x="464" y="275"/>
                    <a:pt x="464" y="275"/>
                    <a:pt x="464" y="275"/>
                  </a:cubicBezTo>
                  <a:cubicBezTo>
                    <a:pt x="464" y="446"/>
                    <a:pt x="324" y="586"/>
                    <a:pt x="152" y="586"/>
                  </a:cubicBezTo>
                  <a:cubicBezTo>
                    <a:pt x="91" y="586"/>
                    <a:pt x="91" y="586"/>
                    <a:pt x="91" y="586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152" y="677"/>
                    <a:pt x="152" y="677"/>
                    <a:pt x="152" y="677"/>
                  </a:cubicBezTo>
                  <a:cubicBezTo>
                    <a:pt x="277" y="677"/>
                    <a:pt x="390" y="619"/>
                    <a:pt x="464" y="529"/>
                  </a:cubicBezTo>
                  <a:cubicBezTo>
                    <a:pt x="464" y="677"/>
                    <a:pt x="464" y="677"/>
                    <a:pt x="464" y="677"/>
                  </a:cubicBezTo>
                  <a:cubicBezTo>
                    <a:pt x="1018" y="677"/>
                    <a:pt x="1018" y="677"/>
                    <a:pt x="1018" y="677"/>
                  </a:cubicBezTo>
                  <a:cubicBezTo>
                    <a:pt x="1018" y="0"/>
                    <a:pt x="1018" y="0"/>
                    <a:pt x="1018" y="0"/>
                  </a:cubicBezTo>
                  <a:cubicBezTo>
                    <a:pt x="927" y="0"/>
                    <a:pt x="927" y="0"/>
                    <a:pt x="927" y="0"/>
                  </a:cubicBezTo>
                  <a:lnTo>
                    <a:pt x="927" y="5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28"/>
            <p:cNvSpPr>
              <a:spLocks/>
            </p:cNvSpPr>
            <p:nvPr userDrawn="1"/>
          </p:nvSpPr>
          <p:spPr bwMode="auto">
            <a:xfrm>
              <a:off x="7107238" y="1698625"/>
              <a:ext cx="1514475" cy="1198563"/>
            </a:xfrm>
            <a:custGeom>
              <a:avLst/>
              <a:gdLst>
                <a:gd name="T0" fmla="*/ 784 w 861"/>
                <a:gd name="T1" fmla="*/ 44 h 678"/>
                <a:gd name="T2" fmla="*/ 784 w 861"/>
                <a:gd name="T3" fmla="*/ 0 h 678"/>
                <a:gd name="T4" fmla="*/ 693 w 861"/>
                <a:gd name="T5" fmla="*/ 0 h 678"/>
                <a:gd name="T6" fmla="*/ 693 w 861"/>
                <a:gd name="T7" fmla="*/ 44 h 678"/>
                <a:gd name="T8" fmla="*/ 649 w 861"/>
                <a:gd name="T9" fmla="*/ 259 h 678"/>
                <a:gd name="T10" fmla="*/ 567 w 861"/>
                <a:gd name="T11" fmla="*/ 97 h 678"/>
                <a:gd name="T12" fmla="*/ 408 w 861"/>
                <a:gd name="T13" fmla="*/ 0 h 678"/>
                <a:gd name="T14" fmla="*/ 591 w 861"/>
                <a:gd name="T15" fmla="*/ 361 h 678"/>
                <a:gd name="T16" fmla="*/ 150 w 861"/>
                <a:gd name="T17" fmla="*/ 588 h 678"/>
                <a:gd name="T18" fmla="*/ 109 w 861"/>
                <a:gd name="T19" fmla="*/ 588 h 678"/>
                <a:gd name="T20" fmla="*/ 408 w 861"/>
                <a:gd name="T21" fmla="*/ 0 h 678"/>
                <a:gd name="T22" fmla="*/ 408 w 861"/>
                <a:gd name="T23" fmla="*/ 0 h 678"/>
                <a:gd name="T24" fmla="*/ 249 w 861"/>
                <a:gd name="T25" fmla="*/ 97 h 678"/>
                <a:gd name="T26" fmla="*/ 0 w 861"/>
                <a:gd name="T27" fmla="*/ 588 h 678"/>
                <a:gd name="T28" fmla="*/ 0 w 861"/>
                <a:gd name="T29" fmla="*/ 588 h 678"/>
                <a:gd name="T30" fmla="*/ 0 w 861"/>
                <a:gd name="T31" fmla="*/ 678 h 678"/>
                <a:gd name="T32" fmla="*/ 150 w 861"/>
                <a:gd name="T33" fmla="*/ 678 h 678"/>
                <a:gd name="T34" fmla="*/ 636 w 861"/>
                <a:gd name="T35" fmla="*/ 450 h 678"/>
                <a:gd name="T36" fmla="*/ 660 w 861"/>
                <a:gd name="T37" fmla="*/ 496 h 678"/>
                <a:gd name="T38" fmla="*/ 752 w 861"/>
                <a:gd name="T39" fmla="*/ 677 h 678"/>
                <a:gd name="T40" fmla="*/ 861 w 861"/>
                <a:gd name="T41" fmla="*/ 677 h 678"/>
                <a:gd name="T42" fmla="*/ 700 w 861"/>
                <a:gd name="T43" fmla="*/ 359 h 678"/>
                <a:gd name="T44" fmla="*/ 784 w 861"/>
                <a:gd name="T45" fmla="*/ 44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61" h="678">
                  <a:moveTo>
                    <a:pt x="784" y="44"/>
                  </a:moveTo>
                  <a:cubicBezTo>
                    <a:pt x="784" y="0"/>
                    <a:pt x="784" y="0"/>
                    <a:pt x="784" y="0"/>
                  </a:cubicBezTo>
                  <a:cubicBezTo>
                    <a:pt x="693" y="0"/>
                    <a:pt x="693" y="0"/>
                    <a:pt x="693" y="0"/>
                  </a:cubicBezTo>
                  <a:cubicBezTo>
                    <a:pt x="693" y="44"/>
                    <a:pt x="693" y="44"/>
                    <a:pt x="693" y="44"/>
                  </a:cubicBezTo>
                  <a:cubicBezTo>
                    <a:pt x="693" y="120"/>
                    <a:pt x="677" y="193"/>
                    <a:pt x="649" y="259"/>
                  </a:cubicBezTo>
                  <a:cubicBezTo>
                    <a:pt x="567" y="97"/>
                    <a:pt x="567" y="97"/>
                    <a:pt x="567" y="97"/>
                  </a:cubicBezTo>
                  <a:cubicBezTo>
                    <a:pt x="536" y="37"/>
                    <a:pt x="475" y="0"/>
                    <a:pt x="408" y="0"/>
                  </a:cubicBezTo>
                  <a:cubicBezTo>
                    <a:pt x="591" y="361"/>
                    <a:pt x="591" y="361"/>
                    <a:pt x="591" y="361"/>
                  </a:cubicBezTo>
                  <a:cubicBezTo>
                    <a:pt x="492" y="498"/>
                    <a:pt x="331" y="588"/>
                    <a:pt x="150" y="588"/>
                  </a:cubicBezTo>
                  <a:cubicBezTo>
                    <a:pt x="109" y="588"/>
                    <a:pt x="109" y="588"/>
                    <a:pt x="109" y="588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341" y="0"/>
                    <a:pt x="279" y="37"/>
                    <a:pt x="249" y="97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678"/>
                    <a:pt x="0" y="678"/>
                    <a:pt x="0" y="678"/>
                  </a:cubicBezTo>
                  <a:cubicBezTo>
                    <a:pt x="150" y="678"/>
                    <a:pt x="150" y="678"/>
                    <a:pt x="150" y="678"/>
                  </a:cubicBezTo>
                  <a:cubicBezTo>
                    <a:pt x="345" y="678"/>
                    <a:pt x="520" y="589"/>
                    <a:pt x="636" y="450"/>
                  </a:cubicBezTo>
                  <a:cubicBezTo>
                    <a:pt x="660" y="496"/>
                    <a:pt x="660" y="496"/>
                    <a:pt x="660" y="496"/>
                  </a:cubicBezTo>
                  <a:cubicBezTo>
                    <a:pt x="752" y="677"/>
                    <a:pt x="752" y="677"/>
                    <a:pt x="752" y="677"/>
                  </a:cubicBezTo>
                  <a:cubicBezTo>
                    <a:pt x="861" y="677"/>
                    <a:pt x="861" y="677"/>
                    <a:pt x="861" y="677"/>
                  </a:cubicBezTo>
                  <a:cubicBezTo>
                    <a:pt x="700" y="359"/>
                    <a:pt x="700" y="359"/>
                    <a:pt x="700" y="359"/>
                  </a:cubicBezTo>
                  <a:cubicBezTo>
                    <a:pt x="753" y="266"/>
                    <a:pt x="784" y="159"/>
                    <a:pt x="784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056688" y="1693863"/>
              <a:ext cx="174625" cy="214313"/>
            </a:xfrm>
            <a:custGeom>
              <a:avLst/>
              <a:gdLst>
                <a:gd name="T0" fmla="*/ 25 w 110"/>
                <a:gd name="T1" fmla="*/ 22 h 135"/>
                <a:gd name="T2" fmla="*/ 86 w 110"/>
                <a:gd name="T3" fmla="*/ 22 h 135"/>
                <a:gd name="T4" fmla="*/ 86 w 110"/>
                <a:gd name="T5" fmla="*/ 135 h 135"/>
                <a:gd name="T6" fmla="*/ 110 w 110"/>
                <a:gd name="T7" fmla="*/ 135 h 135"/>
                <a:gd name="T8" fmla="*/ 110 w 110"/>
                <a:gd name="T9" fmla="*/ 0 h 135"/>
                <a:gd name="T10" fmla="*/ 0 w 110"/>
                <a:gd name="T11" fmla="*/ 0 h 135"/>
                <a:gd name="T12" fmla="*/ 0 w 110"/>
                <a:gd name="T13" fmla="*/ 135 h 135"/>
                <a:gd name="T14" fmla="*/ 25 w 110"/>
                <a:gd name="T15" fmla="*/ 135 h 135"/>
                <a:gd name="T16" fmla="*/ 25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25" y="22"/>
                  </a:moveTo>
                  <a:lnTo>
                    <a:pt x="86" y="22"/>
                  </a:lnTo>
                  <a:lnTo>
                    <a:pt x="86" y="135"/>
                  </a:lnTo>
                  <a:lnTo>
                    <a:pt x="110" y="135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30"/>
            <p:cNvSpPr>
              <a:spLocks noEditPoints="1"/>
            </p:cNvSpPr>
            <p:nvPr userDrawn="1"/>
          </p:nvSpPr>
          <p:spPr bwMode="auto">
            <a:xfrm>
              <a:off x="9302750" y="1690688"/>
              <a:ext cx="190500" cy="301625"/>
            </a:xfrm>
            <a:custGeom>
              <a:avLst/>
              <a:gdLst>
                <a:gd name="T0" fmla="*/ 22 w 108"/>
                <a:gd name="T1" fmla="*/ 108 h 171"/>
                <a:gd name="T2" fmla="*/ 22 w 108"/>
                <a:gd name="T3" fmla="*/ 108 h 171"/>
                <a:gd name="T4" fmla="*/ 39 w 108"/>
                <a:gd name="T5" fmla="*/ 121 h 171"/>
                <a:gd name="T6" fmla="*/ 60 w 108"/>
                <a:gd name="T7" fmla="*/ 125 h 171"/>
                <a:gd name="T8" fmla="*/ 79 w 108"/>
                <a:gd name="T9" fmla="*/ 121 h 171"/>
                <a:gd name="T10" fmla="*/ 95 w 108"/>
                <a:gd name="T11" fmla="*/ 110 h 171"/>
                <a:gd name="T12" fmla="*/ 105 w 108"/>
                <a:gd name="T13" fmla="*/ 91 h 171"/>
                <a:gd name="T14" fmla="*/ 108 w 108"/>
                <a:gd name="T15" fmla="*/ 66 h 171"/>
                <a:gd name="T16" fmla="*/ 108 w 108"/>
                <a:gd name="T17" fmla="*/ 59 h 171"/>
                <a:gd name="T18" fmla="*/ 105 w 108"/>
                <a:gd name="T19" fmla="*/ 34 h 171"/>
                <a:gd name="T20" fmla="*/ 95 w 108"/>
                <a:gd name="T21" fmla="*/ 15 h 171"/>
                <a:gd name="T22" fmla="*/ 80 w 108"/>
                <a:gd name="T23" fmla="*/ 4 h 171"/>
                <a:gd name="T24" fmla="*/ 60 w 108"/>
                <a:gd name="T25" fmla="*/ 0 h 171"/>
                <a:gd name="T26" fmla="*/ 37 w 108"/>
                <a:gd name="T27" fmla="*/ 5 h 171"/>
                <a:gd name="T28" fmla="*/ 20 w 108"/>
                <a:gd name="T29" fmla="*/ 19 h 171"/>
                <a:gd name="T30" fmla="*/ 19 w 108"/>
                <a:gd name="T31" fmla="*/ 19 h 171"/>
                <a:gd name="T32" fmla="*/ 17 w 108"/>
                <a:gd name="T33" fmla="*/ 2 h 171"/>
                <a:gd name="T34" fmla="*/ 0 w 108"/>
                <a:gd name="T35" fmla="*/ 2 h 171"/>
                <a:gd name="T36" fmla="*/ 0 w 108"/>
                <a:gd name="T37" fmla="*/ 171 h 171"/>
                <a:gd name="T38" fmla="*/ 22 w 108"/>
                <a:gd name="T39" fmla="*/ 171 h 171"/>
                <a:gd name="T40" fmla="*/ 22 w 108"/>
                <a:gd name="T41" fmla="*/ 108 h 171"/>
                <a:gd name="T42" fmla="*/ 22 w 108"/>
                <a:gd name="T43" fmla="*/ 59 h 171"/>
                <a:gd name="T44" fmla="*/ 30 w 108"/>
                <a:gd name="T45" fmla="*/ 30 h 171"/>
                <a:gd name="T46" fmla="*/ 54 w 108"/>
                <a:gd name="T47" fmla="*/ 20 h 171"/>
                <a:gd name="T48" fmla="*/ 77 w 108"/>
                <a:gd name="T49" fmla="*/ 30 h 171"/>
                <a:gd name="T50" fmla="*/ 86 w 108"/>
                <a:gd name="T51" fmla="*/ 59 h 171"/>
                <a:gd name="T52" fmla="*/ 86 w 108"/>
                <a:gd name="T53" fmla="*/ 66 h 171"/>
                <a:gd name="T54" fmla="*/ 77 w 108"/>
                <a:gd name="T55" fmla="*/ 96 h 171"/>
                <a:gd name="T56" fmla="*/ 54 w 108"/>
                <a:gd name="T57" fmla="*/ 105 h 171"/>
                <a:gd name="T58" fmla="*/ 30 w 108"/>
                <a:gd name="T59" fmla="*/ 95 h 171"/>
                <a:gd name="T60" fmla="*/ 22 w 108"/>
                <a:gd name="T61" fmla="*/ 66 h 171"/>
                <a:gd name="T62" fmla="*/ 22 w 108"/>
                <a:gd name="T63" fmla="*/ 59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8" h="171">
                  <a:moveTo>
                    <a:pt x="22" y="108"/>
                  </a:moveTo>
                  <a:cubicBezTo>
                    <a:pt x="22" y="108"/>
                    <a:pt x="22" y="108"/>
                    <a:pt x="22" y="108"/>
                  </a:cubicBezTo>
                  <a:cubicBezTo>
                    <a:pt x="27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3" y="124"/>
                    <a:pt x="79" y="121"/>
                  </a:cubicBezTo>
                  <a:cubicBezTo>
                    <a:pt x="85" y="119"/>
                    <a:pt x="90" y="115"/>
                    <a:pt x="95" y="110"/>
                  </a:cubicBezTo>
                  <a:cubicBezTo>
                    <a:pt x="99" y="105"/>
                    <a:pt x="102" y="99"/>
                    <a:pt x="105" y="91"/>
                  </a:cubicBezTo>
                  <a:cubicBezTo>
                    <a:pt x="107" y="84"/>
                    <a:pt x="108" y="76"/>
                    <a:pt x="108" y="66"/>
                  </a:cubicBezTo>
                  <a:cubicBezTo>
                    <a:pt x="108" y="59"/>
                    <a:pt x="108" y="59"/>
                    <a:pt x="108" y="59"/>
                  </a:cubicBezTo>
                  <a:cubicBezTo>
                    <a:pt x="108" y="49"/>
                    <a:pt x="107" y="41"/>
                    <a:pt x="105" y="34"/>
                  </a:cubicBezTo>
                  <a:cubicBezTo>
                    <a:pt x="103" y="26"/>
                    <a:pt x="99" y="20"/>
                    <a:pt x="95" y="15"/>
                  </a:cubicBezTo>
                  <a:cubicBezTo>
                    <a:pt x="91" y="10"/>
                    <a:pt x="85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7" y="5"/>
                  </a:cubicBezTo>
                  <a:cubicBezTo>
                    <a:pt x="31" y="8"/>
                    <a:pt x="25" y="13"/>
                    <a:pt x="20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lnTo>
                    <a:pt x="22" y="108"/>
                  </a:lnTo>
                  <a:close/>
                  <a:moveTo>
                    <a:pt x="22" y="59"/>
                  </a:moveTo>
                  <a:cubicBezTo>
                    <a:pt x="22" y="46"/>
                    <a:pt x="25" y="36"/>
                    <a:pt x="30" y="30"/>
                  </a:cubicBezTo>
                  <a:cubicBezTo>
                    <a:pt x="36" y="23"/>
                    <a:pt x="44" y="20"/>
                    <a:pt x="54" y="20"/>
                  </a:cubicBezTo>
                  <a:cubicBezTo>
                    <a:pt x="63" y="20"/>
                    <a:pt x="71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6" y="79"/>
                    <a:pt x="83" y="89"/>
                    <a:pt x="77" y="96"/>
                  </a:cubicBezTo>
                  <a:cubicBezTo>
                    <a:pt x="71" y="102"/>
                    <a:pt x="64" y="105"/>
                    <a:pt x="54" y="105"/>
                  </a:cubicBezTo>
                  <a:cubicBezTo>
                    <a:pt x="44" y="105"/>
                    <a:pt x="36" y="102"/>
                    <a:pt x="30" y="95"/>
                  </a:cubicBezTo>
                  <a:cubicBezTo>
                    <a:pt x="25" y="89"/>
                    <a:pt x="22" y="79"/>
                    <a:pt x="22" y="66"/>
                  </a:cubicBezTo>
                  <a:lnTo>
                    <a:pt x="22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40875" y="1690688"/>
              <a:ext cx="190500" cy="220663"/>
            </a:xfrm>
            <a:custGeom>
              <a:avLst/>
              <a:gdLst>
                <a:gd name="T0" fmla="*/ 15 w 108"/>
                <a:gd name="T1" fmla="*/ 109 h 125"/>
                <a:gd name="T2" fmla="*/ 32 w 108"/>
                <a:gd name="T3" fmla="*/ 121 h 125"/>
                <a:gd name="T4" fmla="*/ 55 w 108"/>
                <a:gd name="T5" fmla="*/ 125 h 125"/>
                <a:gd name="T6" fmla="*/ 90 w 108"/>
                <a:gd name="T7" fmla="*/ 115 h 125"/>
                <a:gd name="T8" fmla="*/ 107 w 108"/>
                <a:gd name="T9" fmla="*/ 87 h 125"/>
                <a:gd name="T10" fmla="*/ 85 w 108"/>
                <a:gd name="T11" fmla="*/ 87 h 125"/>
                <a:gd name="T12" fmla="*/ 73 w 108"/>
                <a:gd name="T13" fmla="*/ 101 h 125"/>
                <a:gd name="T14" fmla="*/ 54 w 108"/>
                <a:gd name="T15" fmla="*/ 105 h 125"/>
                <a:gd name="T16" fmla="*/ 31 w 108"/>
                <a:gd name="T17" fmla="*/ 96 h 125"/>
                <a:gd name="T18" fmla="*/ 23 w 108"/>
                <a:gd name="T19" fmla="*/ 69 h 125"/>
                <a:gd name="T20" fmla="*/ 108 w 108"/>
                <a:gd name="T21" fmla="*/ 69 h 125"/>
                <a:gd name="T22" fmla="*/ 108 w 108"/>
                <a:gd name="T23" fmla="*/ 61 h 125"/>
                <a:gd name="T24" fmla="*/ 105 w 108"/>
                <a:gd name="T25" fmla="*/ 35 h 125"/>
                <a:gd name="T26" fmla="*/ 94 w 108"/>
                <a:gd name="T27" fmla="*/ 16 h 125"/>
                <a:gd name="T28" fmla="*/ 76 w 108"/>
                <a:gd name="T29" fmla="*/ 4 h 125"/>
                <a:gd name="T30" fmla="*/ 54 w 108"/>
                <a:gd name="T31" fmla="*/ 0 h 125"/>
                <a:gd name="T32" fmla="*/ 32 w 108"/>
                <a:gd name="T33" fmla="*/ 4 h 125"/>
                <a:gd name="T34" fmla="*/ 15 w 108"/>
                <a:gd name="T35" fmla="*/ 16 h 125"/>
                <a:gd name="T36" fmla="*/ 4 w 108"/>
                <a:gd name="T37" fmla="*/ 34 h 125"/>
                <a:gd name="T38" fmla="*/ 0 w 108"/>
                <a:gd name="T39" fmla="*/ 59 h 125"/>
                <a:gd name="T40" fmla="*/ 0 w 108"/>
                <a:gd name="T41" fmla="*/ 66 h 125"/>
                <a:gd name="T42" fmla="*/ 4 w 108"/>
                <a:gd name="T43" fmla="*/ 91 h 125"/>
                <a:gd name="T44" fmla="*/ 15 w 108"/>
                <a:gd name="T45" fmla="*/ 109 h 125"/>
                <a:gd name="T46" fmla="*/ 33 w 108"/>
                <a:gd name="T47" fmla="*/ 28 h 125"/>
                <a:gd name="T48" fmla="*/ 54 w 108"/>
                <a:gd name="T49" fmla="*/ 20 h 125"/>
                <a:gd name="T50" fmla="*/ 86 w 108"/>
                <a:gd name="T51" fmla="*/ 51 h 125"/>
                <a:gd name="T52" fmla="*/ 23 w 108"/>
                <a:gd name="T53" fmla="*/ 51 h 125"/>
                <a:gd name="T54" fmla="*/ 33 w 108"/>
                <a:gd name="T55" fmla="*/ 28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15" y="109"/>
                  </a:moveTo>
                  <a:cubicBezTo>
                    <a:pt x="20" y="114"/>
                    <a:pt x="26" y="118"/>
                    <a:pt x="32" y="121"/>
                  </a:cubicBezTo>
                  <a:cubicBezTo>
                    <a:pt x="39" y="124"/>
                    <a:pt x="47" y="125"/>
                    <a:pt x="55" y="125"/>
                  </a:cubicBezTo>
                  <a:cubicBezTo>
                    <a:pt x="69" y="125"/>
                    <a:pt x="81" y="122"/>
                    <a:pt x="90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5" y="87"/>
                    <a:pt x="85" y="87"/>
                    <a:pt x="85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6"/>
                  </a:cubicBezTo>
                  <a:cubicBezTo>
                    <a:pt x="26" y="90"/>
                    <a:pt x="23" y="81"/>
                    <a:pt x="23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5" y="35"/>
                  </a:cubicBezTo>
                  <a:cubicBezTo>
                    <a:pt x="102" y="28"/>
                    <a:pt x="98" y="21"/>
                    <a:pt x="94" y="16"/>
                  </a:cubicBez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9" y="2"/>
                    <a:pt x="32" y="4"/>
                  </a:cubicBezTo>
                  <a:cubicBezTo>
                    <a:pt x="25" y="7"/>
                    <a:pt x="20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lose/>
                  <a:moveTo>
                    <a:pt x="33" y="28"/>
                  </a:move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cubicBezTo>
                    <a:pt x="23" y="51"/>
                    <a:pt x="23" y="51"/>
                    <a:pt x="23" y="51"/>
                  </a:cubicBezTo>
                  <a:cubicBezTo>
                    <a:pt x="24" y="41"/>
                    <a:pt x="27" y="33"/>
                    <a:pt x="33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761538" y="1693863"/>
              <a:ext cx="223838" cy="268288"/>
            </a:xfrm>
            <a:custGeom>
              <a:avLst/>
              <a:gdLst>
                <a:gd name="T0" fmla="*/ 21 w 127"/>
                <a:gd name="T1" fmla="*/ 121 h 152"/>
                <a:gd name="T2" fmla="*/ 106 w 127"/>
                <a:gd name="T3" fmla="*/ 121 h 152"/>
                <a:gd name="T4" fmla="*/ 106 w 127"/>
                <a:gd name="T5" fmla="*/ 152 h 152"/>
                <a:gd name="T6" fmla="*/ 127 w 127"/>
                <a:gd name="T7" fmla="*/ 152 h 152"/>
                <a:gd name="T8" fmla="*/ 127 w 127"/>
                <a:gd name="T9" fmla="*/ 101 h 152"/>
                <a:gd name="T10" fmla="*/ 112 w 127"/>
                <a:gd name="T11" fmla="*/ 101 h 152"/>
                <a:gd name="T12" fmla="*/ 112 w 127"/>
                <a:gd name="T13" fmla="*/ 0 h 152"/>
                <a:gd name="T14" fmla="*/ 26 w 127"/>
                <a:gd name="T15" fmla="*/ 0 h 152"/>
                <a:gd name="T16" fmla="*/ 26 w 127"/>
                <a:gd name="T17" fmla="*/ 37 h 152"/>
                <a:gd name="T18" fmla="*/ 25 w 127"/>
                <a:gd name="T19" fmla="*/ 60 h 152"/>
                <a:gd name="T20" fmla="*/ 23 w 127"/>
                <a:gd name="T21" fmla="*/ 77 h 152"/>
                <a:gd name="T22" fmla="*/ 19 w 127"/>
                <a:gd name="T23" fmla="*/ 90 h 152"/>
                <a:gd name="T24" fmla="*/ 12 w 127"/>
                <a:gd name="T25" fmla="*/ 101 h 152"/>
                <a:gd name="T26" fmla="*/ 0 w 127"/>
                <a:gd name="T27" fmla="*/ 101 h 152"/>
                <a:gd name="T28" fmla="*/ 0 w 127"/>
                <a:gd name="T29" fmla="*/ 152 h 152"/>
                <a:gd name="T30" fmla="*/ 21 w 127"/>
                <a:gd name="T31" fmla="*/ 152 h 152"/>
                <a:gd name="T32" fmla="*/ 21 w 127"/>
                <a:gd name="T33" fmla="*/ 121 h 152"/>
                <a:gd name="T34" fmla="*/ 36 w 127"/>
                <a:gd name="T35" fmla="*/ 101 h 152"/>
                <a:gd name="T36" fmla="*/ 41 w 127"/>
                <a:gd name="T37" fmla="*/ 88 h 152"/>
                <a:gd name="T38" fmla="*/ 44 w 127"/>
                <a:gd name="T39" fmla="*/ 75 h 152"/>
                <a:gd name="T40" fmla="*/ 46 w 127"/>
                <a:gd name="T41" fmla="*/ 58 h 152"/>
                <a:gd name="T42" fmla="*/ 46 w 127"/>
                <a:gd name="T43" fmla="*/ 37 h 152"/>
                <a:gd name="T44" fmla="*/ 46 w 127"/>
                <a:gd name="T45" fmla="*/ 20 h 152"/>
                <a:gd name="T46" fmla="*/ 91 w 127"/>
                <a:gd name="T47" fmla="*/ 20 h 152"/>
                <a:gd name="T48" fmla="*/ 91 w 127"/>
                <a:gd name="T49" fmla="*/ 101 h 152"/>
                <a:gd name="T50" fmla="*/ 36 w 127"/>
                <a:gd name="T51" fmla="*/ 101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7" h="152">
                  <a:moveTo>
                    <a:pt x="21" y="121"/>
                  </a:moveTo>
                  <a:cubicBezTo>
                    <a:pt x="106" y="121"/>
                    <a:pt x="106" y="121"/>
                    <a:pt x="106" y="121"/>
                  </a:cubicBezTo>
                  <a:cubicBezTo>
                    <a:pt x="106" y="152"/>
                    <a:pt x="106" y="152"/>
                    <a:pt x="106" y="152"/>
                  </a:cubicBezTo>
                  <a:cubicBezTo>
                    <a:pt x="127" y="152"/>
                    <a:pt x="127" y="152"/>
                    <a:pt x="127" y="152"/>
                  </a:cubicBezTo>
                  <a:cubicBezTo>
                    <a:pt x="127" y="101"/>
                    <a:pt x="127" y="101"/>
                    <a:pt x="127" y="101"/>
                  </a:cubicBezTo>
                  <a:cubicBezTo>
                    <a:pt x="112" y="101"/>
                    <a:pt x="112" y="101"/>
                    <a:pt x="112" y="101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6" y="45"/>
                    <a:pt x="25" y="53"/>
                    <a:pt x="25" y="60"/>
                  </a:cubicBezTo>
                  <a:cubicBezTo>
                    <a:pt x="25" y="66"/>
                    <a:pt x="24" y="72"/>
                    <a:pt x="23" y="77"/>
                  </a:cubicBezTo>
                  <a:cubicBezTo>
                    <a:pt x="22" y="82"/>
                    <a:pt x="20" y="86"/>
                    <a:pt x="19" y="90"/>
                  </a:cubicBezTo>
                  <a:cubicBezTo>
                    <a:pt x="17" y="94"/>
                    <a:pt x="15" y="98"/>
                    <a:pt x="12" y="101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21" y="152"/>
                    <a:pt x="21" y="152"/>
                    <a:pt x="21" y="152"/>
                  </a:cubicBezTo>
                  <a:lnTo>
                    <a:pt x="21" y="121"/>
                  </a:lnTo>
                  <a:close/>
                  <a:moveTo>
                    <a:pt x="36" y="101"/>
                  </a:moveTo>
                  <a:cubicBezTo>
                    <a:pt x="38" y="97"/>
                    <a:pt x="40" y="93"/>
                    <a:pt x="41" y="88"/>
                  </a:cubicBezTo>
                  <a:cubicBezTo>
                    <a:pt x="42" y="84"/>
                    <a:pt x="43" y="80"/>
                    <a:pt x="44" y="75"/>
                  </a:cubicBezTo>
                  <a:cubicBezTo>
                    <a:pt x="45" y="69"/>
                    <a:pt x="46" y="64"/>
                    <a:pt x="46" y="58"/>
                  </a:cubicBezTo>
                  <a:cubicBezTo>
                    <a:pt x="46" y="51"/>
                    <a:pt x="46" y="44"/>
                    <a:pt x="46" y="37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91" y="20"/>
                    <a:pt x="91" y="20"/>
                    <a:pt x="91" y="20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36" y="101"/>
                    <a:pt x="36" y="101"/>
                    <a:pt x="36" y="1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10034588" y="1693863"/>
              <a:ext cx="171450" cy="214313"/>
            </a:xfrm>
            <a:custGeom>
              <a:avLst/>
              <a:gdLst>
                <a:gd name="T0" fmla="*/ 23 w 108"/>
                <a:gd name="T1" fmla="*/ 22 h 135"/>
                <a:gd name="T2" fmla="*/ 85 w 108"/>
                <a:gd name="T3" fmla="*/ 22 h 135"/>
                <a:gd name="T4" fmla="*/ 85 w 108"/>
                <a:gd name="T5" fmla="*/ 135 h 135"/>
                <a:gd name="T6" fmla="*/ 108 w 108"/>
                <a:gd name="T7" fmla="*/ 135 h 135"/>
                <a:gd name="T8" fmla="*/ 108 w 108"/>
                <a:gd name="T9" fmla="*/ 0 h 135"/>
                <a:gd name="T10" fmla="*/ 0 w 108"/>
                <a:gd name="T11" fmla="*/ 0 h 135"/>
                <a:gd name="T12" fmla="*/ 0 w 108"/>
                <a:gd name="T13" fmla="*/ 135 h 135"/>
                <a:gd name="T14" fmla="*/ 23 w 108"/>
                <a:gd name="T15" fmla="*/ 135 h 135"/>
                <a:gd name="T16" fmla="*/ 23 w 108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35">
                  <a:moveTo>
                    <a:pt x="23" y="22"/>
                  </a:moveTo>
                  <a:lnTo>
                    <a:pt x="85" y="22"/>
                  </a:lnTo>
                  <a:lnTo>
                    <a:pt x="85" y="135"/>
                  </a:lnTo>
                  <a:lnTo>
                    <a:pt x="108" y="135"/>
                  </a:lnTo>
                  <a:lnTo>
                    <a:pt x="108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3" y="135"/>
                  </a:lnTo>
                  <a:lnTo>
                    <a:pt x="23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10279063" y="1690688"/>
              <a:ext cx="190500" cy="301625"/>
            </a:xfrm>
            <a:custGeom>
              <a:avLst/>
              <a:gdLst>
                <a:gd name="T0" fmla="*/ 95 w 109"/>
                <a:gd name="T1" fmla="*/ 15 h 171"/>
                <a:gd name="T2" fmla="*/ 80 w 109"/>
                <a:gd name="T3" fmla="*/ 4 h 171"/>
                <a:gd name="T4" fmla="*/ 60 w 109"/>
                <a:gd name="T5" fmla="*/ 0 h 171"/>
                <a:gd name="T6" fmla="*/ 38 w 109"/>
                <a:gd name="T7" fmla="*/ 5 h 171"/>
                <a:gd name="T8" fmla="*/ 20 w 109"/>
                <a:gd name="T9" fmla="*/ 19 h 171"/>
                <a:gd name="T10" fmla="*/ 20 w 109"/>
                <a:gd name="T11" fmla="*/ 19 h 171"/>
                <a:gd name="T12" fmla="*/ 17 w 109"/>
                <a:gd name="T13" fmla="*/ 2 h 171"/>
                <a:gd name="T14" fmla="*/ 0 w 109"/>
                <a:gd name="T15" fmla="*/ 2 h 171"/>
                <a:gd name="T16" fmla="*/ 0 w 109"/>
                <a:gd name="T17" fmla="*/ 171 h 171"/>
                <a:gd name="T18" fmla="*/ 22 w 109"/>
                <a:gd name="T19" fmla="*/ 171 h 171"/>
                <a:gd name="T20" fmla="*/ 22 w 109"/>
                <a:gd name="T21" fmla="*/ 108 h 171"/>
                <a:gd name="T22" fmla="*/ 23 w 109"/>
                <a:gd name="T23" fmla="*/ 108 h 171"/>
                <a:gd name="T24" fmla="*/ 39 w 109"/>
                <a:gd name="T25" fmla="*/ 121 h 171"/>
                <a:gd name="T26" fmla="*/ 60 w 109"/>
                <a:gd name="T27" fmla="*/ 125 h 171"/>
                <a:gd name="T28" fmla="*/ 80 w 109"/>
                <a:gd name="T29" fmla="*/ 121 h 171"/>
                <a:gd name="T30" fmla="*/ 95 w 109"/>
                <a:gd name="T31" fmla="*/ 110 h 171"/>
                <a:gd name="T32" fmla="*/ 105 w 109"/>
                <a:gd name="T33" fmla="*/ 91 h 171"/>
                <a:gd name="T34" fmla="*/ 109 w 109"/>
                <a:gd name="T35" fmla="*/ 66 h 171"/>
                <a:gd name="T36" fmla="*/ 109 w 109"/>
                <a:gd name="T37" fmla="*/ 59 h 171"/>
                <a:gd name="T38" fmla="*/ 105 w 109"/>
                <a:gd name="T39" fmla="*/ 34 h 171"/>
                <a:gd name="T40" fmla="*/ 95 w 109"/>
                <a:gd name="T41" fmla="*/ 15 h 171"/>
                <a:gd name="T42" fmla="*/ 86 w 109"/>
                <a:gd name="T43" fmla="*/ 66 h 171"/>
                <a:gd name="T44" fmla="*/ 77 w 109"/>
                <a:gd name="T45" fmla="*/ 96 h 171"/>
                <a:gd name="T46" fmla="*/ 54 w 109"/>
                <a:gd name="T47" fmla="*/ 105 h 171"/>
                <a:gd name="T48" fmla="*/ 31 w 109"/>
                <a:gd name="T49" fmla="*/ 95 h 171"/>
                <a:gd name="T50" fmla="*/ 22 w 109"/>
                <a:gd name="T51" fmla="*/ 66 h 171"/>
                <a:gd name="T52" fmla="*/ 22 w 109"/>
                <a:gd name="T53" fmla="*/ 59 h 171"/>
                <a:gd name="T54" fmla="*/ 31 w 109"/>
                <a:gd name="T55" fmla="*/ 30 h 171"/>
                <a:gd name="T56" fmla="*/ 54 w 109"/>
                <a:gd name="T57" fmla="*/ 20 h 171"/>
                <a:gd name="T58" fmla="*/ 77 w 109"/>
                <a:gd name="T59" fmla="*/ 30 h 171"/>
                <a:gd name="T60" fmla="*/ 86 w 109"/>
                <a:gd name="T61" fmla="*/ 59 h 171"/>
                <a:gd name="T62" fmla="*/ 86 w 109"/>
                <a:gd name="T63" fmla="*/ 66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9" h="171">
                  <a:moveTo>
                    <a:pt x="95" y="15"/>
                  </a:moveTo>
                  <a:cubicBezTo>
                    <a:pt x="91" y="10"/>
                    <a:pt x="86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8" y="5"/>
                  </a:cubicBezTo>
                  <a:cubicBezTo>
                    <a:pt x="32" y="8"/>
                    <a:pt x="26" y="13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3" y="108"/>
                    <a:pt x="23" y="108"/>
                    <a:pt x="23" y="108"/>
                  </a:cubicBezTo>
                  <a:cubicBezTo>
                    <a:pt x="28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4" y="124"/>
                    <a:pt x="80" y="121"/>
                  </a:cubicBezTo>
                  <a:cubicBezTo>
                    <a:pt x="86" y="119"/>
                    <a:pt x="91" y="115"/>
                    <a:pt x="95" y="110"/>
                  </a:cubicBezTo>
                  <a:cubicBezTo>
                    <a:pt x="99" y="105"/>
                    <a:pt x="103" y="99"/>
                    <a:pt x="105" y="91"/>
                  </a:cubicBezTo>
                  <a:cubicBezTo>
                    <a:pt x="108" y="84"/>
                    <a:pt x="109" y="76"/>
                    <a:pt x="109" y="66"/>
                  </a:cubicBezTo>
                  <a:cubicBezTo>
                    <a:pt x="109" y="59"/>
                    <a:pt x="109" y="59"/>
                    <a:pt x="109" y="59"/>
                  </a:cubicBezTo>
                  <a:cubicBezTo>
                    <a:pt x="109" y="49"/>
                    <a:pt x="108" y="41"/>
                    <a:pt x="105" y="34"/>
                  </a:cubicBezTo>
                  <a:cubicBezTo>
                    <a:pt x="103" y="26"/>
                    <a:pt x="100" y="20"/>
                    <a:pt x="95" y="15"/>
                  </a:cubicBezTo>
                  <a:close/>
                  <a:moveTo>
                    <a:pt x="86" y="66"/>
                  </a:moveTo>
                  <a:cubicBezTo>
                    <a:pt x="86" y="79"/>
                    <a:pt x="83" y="89"/>
                    <a:pt x="77" y="96"/>
                  </a:cubicBezTo>
                  <a:cubicBezTo>
                    <a:pt x="72" y="102"/>
                    <a:pt x="64" y="105"/>
                    <a:pt x="54" y="105"/>
                  </a:cubicBezTo>
                  <a:cubicBezTo>
                    <a:pt x="44" y="105"/>
                    <a:pt x="37" y="102"/>
                    <a:pt x="31" y="95"/>
                  </a:cubicBezTo>
                  <a:cubicBezTo>
                    <a:pt x="25" y="89"/>
                    <a:pt x="22" y="79"/>
                    <a:pt x="22" y="66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22" y="46"/>
                    <a:pt x="25" y="36"/>
                    <a:pt x="31" y="30"/>
                  </a:cubicBezTo>
                  <a:cubicBezTo>
                    <a:pt x="37" y="23"/>
                    <a:pt x="44" y="20"/>
                    <a:pt x="54" y="20"/>
                  </a:cubicBezTo>
                  <a:cubicBezTo>
                    <a:pt x="64" y="20"/>
                    <a:pt x="72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lnTo>
                    <a:pt x="86" y="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35"/>
            <p:cNvSpPr>
              <a:spLocks/>
            </p:cNvSpPr>
            <p:nvPr userDrawn="1"/>
          </p:nvSpPr>
          <p:spPr bwMode="auto">
            <a:xfrm>
              <a:off x="10529888" y="1693863"/>
              <a:ext cx="180975" cy="214313"/>
            </a:xfrm>
            <a:custGeom>
              <a:avLst/>
              <a:gdLst>
                <a:gd name="T0" fmla="*/ 25 w 114"/>
                <a:gd name="T1" fmla="*/ 105 h 135"/>
                <a:gd name="T2" fmla="*/ 23 w 114"/>
                <a:gd name="T3" fmla="*/ 105 h 135"/>
                <a:gd name="T4" fmla="*/ 23 w 114"/>
                <a:gd name="T5" fmla="*/ 0 h 135"/>
                <a:gd name="T6" fmla="*/ 0 w 114"/>
                <a:gd name="T7" fmla="*/ 0 h 135"/>
                <a:gd name="T8" fmla="*/ 0 w 114"/>
                <a:gd name="T9" fmla="*/ 135 h 135"/>
                <a:gd name="T10" fmla="*/ 31 w 114"/>
                <a:gd name="T11" fmla="*/ 135 h 135"/>
                <a:gd name="T12" fmla="*/ 90 w 114"/>
                <a:gd name="T13" fmla="*/ 30 h 135"/>
                <a:gd name="T14" fmla="*/ 91 w 114"/>
                <a:gd name="T15" fmla="*/ 30 h 135"/>
                <a:gd name="T16" fmla="*/ 91 w 114"/>
                <a:gd name="T17" fmla="*/ 135 h 135"/>
                <a:gd name="T18" fmla="*/ 114 w 114"/>
                <a:gd name="T19" fmla="*/ 135 h 135"/>
                <a:gd name="T20" fmla="*/ 114 w 114"/>
                <a:gd name="T21" fmla="*/ 0 h 135"/>
                <a:gd name="T22" fmla="*/ 82 w 114"/>
                <a:gd name="T23" fmla="*/ 0 h 135"/>
                <a:gd name="T24" fmla="*/ 25 w 114"/>
                <a:gd name="T25" fmla="*/ 10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25" y="105"/>
                  </a:move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1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lnTo>
                    <a:pt x="114" y="0"/>
                  </a:lnTo>
                  <a:lnTo>
                    <a:pt x="82" y="0"/>
                  </a:lnTo>
                  <a:lnTo>
                    <a:pt x="25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056688" y="2190750"/>
              <a:ext cx="184150" cy="214313"/>
            </a:xfrm>
            <a:custGeom>
              <a:avLst/>
              <a:gdLst>
                <a:gd name="T0" fmla="*/ 91 w 116"/>
                <a:gd name="T1" fmla="*/ 56 h 135"/>
                <a:gd name="T2" fmla="*/ 25 w 116"/>
                <a:gd name="T3" fmla="*/ 56 h 135"/>
                <a:gd name="T4" fmla="*/ 25 w 116"/>
                <a:gd name="T5" fmla="*/ 0 h 135"/>
                <a:gd name="T6" fmla="*/ 0 w 116"/>
                <a:gd name="T7" fmla="*/ 0 h 135"/>
                <a:gd name="T8" fmla="*/ 0 w 116"/>
                <a:gd name="T9" fmla="*/ 135 h 135"/>
                <a:gd name="T10" fmla="*/ 25 w 116"/>
                <a:gd name="T11" fmla="*/ 135 h 135"/>
                <a:gd name="T12" fmla="*/ 25 w 116"/>
                <a:gd name="T13" fmla="*/ 77 h 135"/>
                <a:gd name="T14" fmla="*/ 91 w 116"/>
                <a:gd name="T15" fmla="*/ 77 h 135"/>
                <a:gd name="T16" fmla="*/ 91 w 116"/>
                <a:gd name="T17" fmla="*/ 135 h 135"/>
                <a:gd name="T18" fmla="*/ 116 w 116"/>
                <a:gd name="T19" fmla="*/ 135 h 135"/>
                <a:gd name="T20" fmla="*/ 116 w 116"/>
                <a:gd name="T21" fmla="*/ 0 h 135"/>
                <a:gd name="T22" fmla="*/ 91 w 116"/>
                <a:gd name="T23" fmla="*/ 0 h 135"/>
                <a:gd name="T24" fmla="*/ 91 w 116"/>
                <a:gd name="T25" fmla="*/ 56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35">
                  <a:moveTo>
                    <a:pt x="91" y="56"/>
                  </a:moveTo>
                  <a:lnTo>
                    <a:pt x="25" y="56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77"/>
                  </a:lnTo>
                  <a:lnTo>
                    <a:pt x="91" y="77"/>
                  </a:lnTo>
                  <a:lnTo>
                    <a:pt x="91" y="135"/>
                  </a:lnTo>
                  <a:lnTo>
                    <a:pt x="116" y="135"/>
                  </a:lnTo>
                  <a:lnTo>
                    <a:pt x="116" y="0"/>
                  </a:lnTo>
                  <a:lnTo>
                    <a:pt x="91" y="0"/>
                  </a:lnTo>
                  <a:lnTo>
                    <a:pt x="91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312275" y="2190750"/>
              <a:ext cx="180975" cy="214313"/>
            </a:xfrm>
            <a:custGeom>
              <a:avLst/>
              <a:gdLst>
                <a:gd name="T0" fmla="*/ 114 w 114"/>
                <a:gd name="T1" fmla="*/ 135 h 135"/>
                <a:gd name="T2" fmla="*/ 114 w 114"/>
                <a:gd name="T3" fmla="*/ 0 h 135"/>
                <a:gd name="T4" fmla="*/ 83 w 114"/>
                <a:gd name="T5" fmla="*/ 0 h 135"/>
                <a:gd name="T6" fmla="*/ 24 w 114"/>
                <a:gd name="T7" fmla="*/ 105 h 135"/>
                <a:gd name="T8" fmla="*/ 23 w 114"/>
                <a:gd name="T9" fmla="*/ 105 h 135"/>
                <a:gd name="T10" fmla="*/ 23 w 114"/>
                <a:gd name="T11" fmla="*/ 0 h 135"/>
                <a:gd name="T12" fmla="*/ 0 w 114"/>
                <a:gd name="T13" fmla="*/ 0 h 135"/>
                <a:gd name="T14" fmla="*/ 0 w 114"/>
                <a:gd name="T15" fmla="*/ 135 h 135"/>
                <a:gd name="T16" fmla="*/ 32 w 114"/>
                <a:gd name="T17" fmla="*/ 135 h 135"/>
                <a:gd name="T18" fmla="*/ 90 w 114"/>
                <a:gd name="T19" fmla="*/ 30 h 135"/>
                <a:gd name="T20" fmla="*/ 91 w 114"/>
                <a:gd name="T21" fmla="*/ 30 h 135"/>
                <a:gd name="T22" fmla="*/ 91 w 114"/>
                <a:gd name="T23" fmla="*/ 135 h 135"/>
                <a:gd name="T24" fmla="*/ 114 w 114"/>
                <a:gd name="T25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114" y="135"/>
                  </a:moveTo>
                  <a:lnTo>
                    <a:pt x="114" y="0"/>
                  </a:lnTo>
                  <a:lnTo>
                    <a:pt x="83" y="0"/>
                  </a:lnTo>
                  <a:lnTo>
                    <a:pt x="24" y="105"/>
                  </a:ln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2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38"/>
            <p:cNvSpPr>
              <a:spLocks/>
            </p:cNvSpPr>
            <p:nvPr userDrawn="1"/>
          </p:nvSpPr>
          <p:spPr bwMode="auto">
            <a:xfrm>
              <a:off x="9566275" y="2190750"/>
              <a:ext cx="225425" cy="214313"/>
            </a:xfrm>
            <a:custGeom>
              <a:avLst/>
              <a:gdLst>
                <a:gd name="T0" fmla="*/ 117 w 142"/>
                <a:gd name="T1" fmla="*/ 30 h 135"/>
                <a:gd name="T2" fmla="*/ 117 w 142"/>
                <a:gd name="T3" fmla="*/ 30 h 135"/>
                <a:gd name="T4" fmla="*/ 117 w 142"/>
                <a:gd name="T5" fmla="*/ 135 h 135"/>
                <a:gd name="T6" fmla="*/ 142 w 142"/>
                <a:gd name="T7" fmla="*/ 135 h 135"/>
                <a:gd name="T8" fmla="*/ 142 w 142"/>
                <a:gd name="T9" fmla="*/ 0 h 135"/>
                <a:gd name="T10" fmla="*/ 107 w 142"/>
                <a:gd name="T11" fmla="*/ 0 h 135"/>
                <a:gd name="T12" fmla="*/ 72 w 142"/>
                <a:gd name="T13" fmla="*/ 77 h 135"/>
                <a:gd name="T14" fmla="*/ 72 w 142"/>
                <a:gd name="T15" fmla="*/ 77 h 135"/>
                <a:gd name="T16" fmla="*/ 36 w 142"/>
                <a:gd name="T17" fmla="*/ 0 h 135"/>
                <a:gd name="T18" fmla="*/ 0 w 142"/>
                <a:gd name="T19" fmla="*/ 0 h 135"/>
                <a:gd name="T20" fmla="*/ 0 w 142"/>
                <a:gd name="T21" fmla="*/ 135 h 135"/>
                <a:gd name="T22" fmla="*/ 24 w 142"/>
                <a:gd name="T23" fmla="*/ 135 h 135"/>
                <a:gd name="T24" fmla="*/ 24 w 142"/>
                <a:gd name="T25" fmla="*/ 30 h 135"/>
                <a:gd name="T26" fmla="*/ 25 w 142"/>
                <a:gd name="T27" fmla="*/ 30 h 135"/>
                <a:gd name="T28" fmla="*/ 58 w 142"/>
                <a:gd name="T29" fmla="*/ 104 h 135"/>
                <a:gd name="T30" fmla="*/ 83 w 142"/>
                <a:gd name="T31" fmla="*/ 104 h 135"/>
                <a:gd name="T32" fmla="*/ 117 w 142"/>
                <a:gd name="T33" fmla="*/ 3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2" h="135">
                  <a:moveTo>
                    <a:pt x="117" y="30"/>
                  </a:moveTo>
                  <a:lnTo>
                    <a:pt x="117" y="30"/>
                  </a:lnTo>
                  <a:lnTo>
                    <a:pt x="117" y="135"/>
                  </a:lnTo>
                  <a:lnTo>
                    <a:pt x="142" y="135"/>
                  </a:lnTo>
                  <a:lnTo>
                    <a:pt x="142" y="0"/>
                  </a:lnTo>
                  <a:lnTo>
                    <a:pt x="107" y="0"/>
                  </a:lnTo>
                  <a:lnTo>
                    <a:pt x="72" y="77"/>
                  </a:lnTo>
                  <a:lnTo>
                    <a:pt x="72" y="77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4" y="135"/>
                  </a:lnTo>
                  <a:lnTo>
                    <a:pt x="24" y="30"/>
                  </a:lnTo>
                  <a:lnTo>
                    <a:pt x="25" y="30"/>
                  </a:lnTo>
                  <a:lnTo>
                    <a:pt x="58" y="104"/>
                  </a:lnTo>
                  <a:lnTo>
                    <a:pt x="83" y="104"/>
                  </a:lnTo>
                  <a:lnTo>
                    <a:pt x="117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39"/>
            <p:cNvSpPr>
              <a:spLocks noEditPoints="1"/>
            </p:cNvSpPr>
            <p:nvPr userDrawn="1"/>
          </p:nvSpPr>
          <p:spPr bwMode="auto">
            <a:xfrm>
              <a:off x="9848850" y="2187575"/>
              <a:ext cx="177800" cy="220663"/>
            </a:xfrm>
            <a:custGeom>
              <a:avLst/>
              <a:gdLst>
                <a:gd name="T0" fmla="*/ 53 w 101"/>
                <a:gd name="T1" fmla="*/ 0 h 125"/>
                <a:gd name="T2" fmla="*/ 32 w 101"/>
                <a:gd name="T3" fmla="*/ 3 h 125"/>
                <a:gd name="T4" fmla="*/ 18 w 101"/>
                <a:gd name="T5" fmla="*/ 11 h 125"/>
                <a:gd name="T6" fmla="*/ 8 w 101"/>
                <a:gd name="T7" fmla="*/ 22 h 125"/>
                <a:gd name="T8" fmla="*/ 5 w 101"/>
                <a:gd name="T9" fmla="*/ 36 h 125"/>
                <a:gd name="T10" fmla="*/ 27 w 101"/>
                <a:gd name="T11" fmla="*/ 36 h 125"/>
                <a:gd name="T12" fmla="*/ 34 w 101"/>
                <a:gd name="T13" fmla="*/ 25 h 125"/>
                <a:gd name="T14" fmla="*/ 53 w 101"/>
                <a:gd name="T15" fmla="*/ 20 h 125"/>
                <a:gd name="T16" fmla="*/ 73 w 101"/>
                <a:gd name="T17" fmla="*/ 26 h 125"/>
                <a:gd name="T18" fmla="*/ 79 w 101"/>
                <a:gd name="T19" fmla="*/ 43 h 125"/>
                <a:gd name="T20" fmla="*/ 79 w 101"/>
                <a:gd name="T21" fmla="*/ 50 h 125"/>
                <a:gd name="T22" fmla="*/ 52 w 101"/>
                <a:gd name="T23" fmla="*/ 50 h 125"/>
                <a:gd name="T24" fmla="*/ 12 w 101"/>
                <a:gd name="T25" fmla="*/ 60 h 125"/>
                <a:gd name="T26" fmla="*/ 0 w 101"/>
                <a:gd name="T27" fmla="*/ 89 h 125"/>
                <a:gd name="T28" fmla="*/ 10 w 101"/>
                <a:gd name="T29" fmla="*/ 115 h 125"/>
                <a:gd name="T30" fmla="*/ 41 w 101"/>
                <a:gd name="T31" fmla="*/ 125 h 125"/>
                <a:gd name="T32" fmla="*/ 81 w 101"/>
                <a:gd name="T33" fmla="*/ 105 h 125"/>
                <a:gd name="T34" fmla="*/ 81 w 101"/>
                <a:gd name="T35" fmla="*/ 105 h 125"/>
                <a:gd name="T36" fmla="*/ 84 w 101"/>
                <a:gd name="T37" fmla="*/ 123 h 125"/>
                <a:gd name="T38" fmla="*/ 101 w 101"/>
                <a:gd name="T39" fmla="*/ 123 h 125"/>
                <a:gd name="T40" fmla="*/ 101 w 101"/>
                <a:gd name="T41" fmla="*/ 45 h 125"/>
                <a:gd name="T42" fmla="*/ 89 w 101"/>
                <a:gd name="T43" fmla="*/ 12 h 125"/>
                <a:gd name="T44" fmla="*/ 53 w 101"/>
                <a:gd name="T45" fmla="*/ 0 h 125"/>
                <a:gd name="T46" fmla="*/ 79 w 101"/>
                <a:gd name="T47" fmla="*/ 72 h 125"/>
                <a:gd name="T48" fmla="*/ 76 w 101"/>
                <a:gd name="T49" fmla="*/ 85 h 125"/>
                <a:gd name="T50" fmla="*/ 69 w 101"/>
                <a:gd name="T51" fmla="*/ 95 h 125"/>
                <a:gd name="T52" fmla="*/ 57 w 101"/>
                <a:gd name="T53" fmla="*/ 103 h 125"/>
                <a:gd name="T54" fmla="*/ 43 w 101"/>
                <a:gd name="T55" fmla="*/ 105 h 125"/>
                <a:gd name="T56" fmla="*/ 28 w 101"/>
                <a:gd name="T57" fmla="*/ 100 h 125"/>
                <a:gd name="T58" fmla="*/ 22 w 101"/>
                <a:gd name="T59" fmla="*/ 89 h 125"/>
                <a:gd name="T60" fmla="*/ 29 w 101"/>
                <a:gd name="T61" fmla="*/ 74 h 125"/>
                <a:gd name="T62" fmla="*/ 53 w 101"/>
                <a:gd name="T63" fmla="*/ 68 h 125"/>
                <a:gd name="T64" fmla="*/ 79 w 101"/>
                <a:gd name="T65" fmla="*/ 68 h 125"/>
                <a:gd name="T66" fmla="*/ 79 w 101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1" h="125">
                  <a:moveTo>
                    <a:pt x="53" y="0"/>
                  </a:moveTo>
                  <a:cubicBezTo>
                    <a:pt x="45" y="0"/>
                    <a:pt x="38" y="1"/>
                    <a:pt x="32" y="3"/>
                  </a:cubicBezTo>
                  <a:cubicBezTo>
                    <a:pt x="26" y="5"/>
                    <a:pt x="22" y="8"/>
                    <a:pt x="18" y="11"/>
                  </a:cubicBezTo>
                  <a:cubicBezTo>
                    <a:pt x="14" y="14"/>
                    <a:pt x="10" y="18"/>
                    <a:pt x="8" y="22"/>
                  </a:cubicBezTo>
                  <a:cubicBezTo>
                    <a:pt x="6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7" y="31"/>
                    <a:pt x="30" y="28"/>
                    <a:pt x="34" y="25"/>
                  </a:cubicBezTo>
                  <a:cubicBezTo>
                    <a:pt x="38" y="22"/>
                    <a:pt x="44" y="20"/>
                    <a:pt x="53" y="20"/>
                  </a:cubicBezTo>
                  <a:cubicBezTo>
                    <a:pt x="62" y="20"/>
                    <a:pt x="69" y="22"/>
                    <a:pt x="73" y="26"/>
                  </a:cubicBezTo>
                  <a:cubicBezTo>
                    <a:pt x="77" y="30"/>
                    <a:pt x="79" y="35"/>
                    <a:pt x="79" y="43"/>
                  </a:cubicBezTo>
                  <a:cubicBezTo>
                    <a:pt x="79" y="50"/>
                    <a:pt x="79" y="50"/>
                    <a:pt x="79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3" y="50"/>
                    <a:pt x="20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3" y="109"/>
                    <a:pt x="10" y="115"/>
                  </a:cubicBezTo>
                  <a:cubicBezTo>
                    <a:pt x="17" y="122"/>
                    <a:pt x="27" y="125"/>
                    <a:pt x="41" y="125"/>
                  </a:cubicBezTo>
                  <a:cubicBezTo>
                    <a:pt x="58" y="125"/>
                    <a:pt x="71" y="118"/>
                    <a:pt x="81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101" y="123"/>
                    <a:pt x="101" y="123"/>
                    <a:pt x="101" y="123"/>
                  </a:cubicBezTo>
                  <a:cubicBezTo>
                    <a:pt x="101" y="45"/>
                    <a:pt x="101" y="45"/>
                    <a:pt x="101" y="45"/>
                  </a:cubicBezTo>
                  <a:cubicBezTo>
                    <a:pt x="101" y="30"/>
                    <a:pt x="97" y="19"/>
                    <a:pt x="89" y="12"/>
                  </a:cubicBezTo>
                  <a:cubicBezTo>
                    <a:pt x="81" y="4"/>
                    <a:pt x="69" y="0"/>
                    <a:pt x="53" y="0"/>
                  </a:cubicBezTo>
                  <a:close/>
                  <a:moveTo>
                    <a:pt x="79" y="72"/>
                  </a:moveTo>
                  <a:cubicBezTo>
                    <a:pt x="79" y="77"/>
                    <a:pt x="78" y="81"/>
                    <a:pt x="76" y="85"/>
                  </a:cubicBezTo>
                  <a:cubicBezTo>
                    <a:pt x="75" y="89"/>
                    <a:pt x="72" y="92"/>
                    <a:pt x="69" y="95"/>
                  </a:cubicBezTo>
                  <a:cubicBezTo>
                    <a:pt x="65" y="98"/>
                    <a:pt x="62" y="101"/>
                    <a:pt x="57" y="103"/>
                  </a:cubicBezTo>
                  <a:cubicBezTo>
                    <a:pt x="53" y="104"/>
                    <a:pt x="48" y="105"/>
                    <a:pt x="43" y="105"/>
                  </a:cubicBezTo>
                  <a:cubicBezTo>
                    <a:pt x="36" y="105"/>
                    <a:pt x="31" y="104"/>
                    <a:pt x="28" y="100"/>
                  </a:cubicBezTo>
                  <a:cubicBezTo>
                    <a:pt x="24" y="97"/>
                    <a:pt x="22" y="93"/>
                    <a:pt x="22" y="89"/>
                  </a:cubicBezTo>
                  <a:cubicBezTo>
                    <a:pt x="22" y="82"/>
                    <a:pt x="25" y="77"/>
                    <a:pt x="29" y="74"/>
                  </a:cubicBezTo>
                  <a:cubicBezTo>
                    <a:pt x="34" y="70"/>
                    <a:pt x="41" y="68"/>
                    <a:pt x="53" y="68"/>
                  </a:cubicBezTo>
                  <a:cubicBezTo>
                    <a:pt x="79" y="68"/>
                    <a:pt x="79" y="68"/>
                    <a:pt x="79" y="68"/>
                  </a:cubicBezTo>
                  <a:lnTo>
                    <a:pt x="79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40"/>
            <p:cNvSpPr>
              <a:spLocks/>
            </p:cNvSpPr>
            <p:nvPr userDrawn="1"/>
          </p:nvSpPr>
          <p:spPr bwMode="auto">
            <a:xfrm>
              <a:off x="10061575" y="2190750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41"/>
            <p:cNvSpPr>
              <a:spLocks noEditPoints="1"/>
            </p:cNvSpPr>
            <p:nvPr userDrawn="1"/>
          </p:nvSpPr>
          <p:spPr bwMode="auto">
            <a:xfrm>
              <a:off x="10263188" y="2187575"/>
              <a:ext cx="188913" cy="220663"/>
            </a:xfrm>
            <a:custGeom>
              <a:avLst/>
              <a:gdLst>
                <a:gd name="T0" fmla="*/ 93 w 108"/>
                <a:gd name="T1" fmla="*/ 16 h 125"/>
                <a:gd name="T2" fmla="*/ 76 w 108"/>
                <a:gd name="T3" fmla="*/ 4 h 125"/>
                <a:gd name="T4" fmla="*/ 54 w 108"/>
                <a:gd name="T5" fmla="*/ 0 h 125"/>
                <a:gd name="T6" fmla="*/ 32 w 108"/>
                <a:gd name="T7" fmla="*/ 4 h 125"/>
                <a:gd name="T8" fmla="*/ 15 w 108"/>
                <a:gd name="T9" fmla="*/ 16 h 125"/>
                <a:gd name="T10" fmla="*/ 4 w 108"/>
                <a:gd name="T11" fmla="*/ 34 h 125"/>
                <a:gd name="T12" fmla="*/ 0 w 108"/>
                <a:gd name="T13" fmla="*/ 59 h 125"/>
                <a:gd name="T14" fmla="*/ 0 w 108"/>
                <a:gd name="T15" fmla="*/ 66 h 125"/>
                <a:gd name="T16" fmla="*/ 4 w 108"/>
                <a:gd name="T17" fmla="*/ 91 h 125"/>
                <a:gd name="T18" fmla="*/ 15 w 108"/>
                <a:gd name="T19" fmla="*/ 109 h 125"/>
                <a:gd name="T20" fmla="*/ 32 w 108"/>
                <a:gd name="T21" fmla="*/ 121 h 125"/>
                <a:gd name="T22" fmla="*/ 55 w 108"/>
                <a:gd name="T23" fmla="*/ 125 h 125"/>
                <a:gd name="T24" fmla="*/ 89 w 108"/>
                <a:gd name="T25" fmla="*/ 115 h 125"/>
                <a:gd name="T26" fmla="*/ 107 w 108"/>
                <a:gd name="T27" fmla="*/ 87 h 125"/>
                <a:gd name="T28" fmla="*/ 84 w 108"/>
                <a:gd name="T29" fmla="*/ 87 h 125"/>
                <a:gd name="T30" fmla="*/ 73 w 108"/>
                <a:gd name="T31" fmla="*/ 101 h 125"/>
                <a:gd name="T32" fmla="*/ 54 w 108"/>
                <a:gd name="T33" fmla="*/ 105 h 125"/>
                <a:gd name="T34" fmla="*/ 31 w 108"/>
                <a:gd name="T35" fmla="*/ 96 h 125"/>
                <a:gd name="T36" fmla="*/ 22 w 108"/>
                <a:gd name="T37" fmla="*/ 69 h 125"/>
                <a:gd name="T38" fmla="*/ 108 w 108"/>
                <a:gd name="T39" fmla="*/ 69 h 125"/>
                <a:gd name="T40" fmla="*/ 108 w 108"/>
                <a:gd name="T41" fmla="*/ 61 h 125"/>
                <a:gd name="T42" fmla="*/ 104 w 108"/>
                <a:gd name="T43" fmla="*/ 35 h 125"/>
                <a:gd name="T44" fmla="*/ 93 w 108"/>
                <a:gd name="T45" fmla="*/ 16 h 125"/>
                <a:gd name="T46" fmla="*/ 23 w 108"/>
                <a:gd name="T47" fmla="*/ 51 h 125"/>
                <a:gd name="T48" fmla="*/ 32 w 108"/>
                <a:gd name="T49" fmla="*/ 28 h 125"/>
                <a:gd name="T50" fmla="*/ 54 w 108"/>
                <a:gd name="T51" fmla="*/ 20 h 125"/>
                <a:gd name="T52" fmla="*/ 86 w 108"/>
                <a:gd name="T53" fmla="*/ 51 h 125"/>
                <a:gd name="T54" fmla="*/ 23 w 108"/>
                <a:gd name="T55" fmla="*/ 51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93" y="16"/>
                  </a:move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8" y="2"/>
                    <a:pt x="32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ubicBezTo>
                    <a:pt x="19" y="114"/>
                    <a:pt x="25" y="118"/>
                    <a:pt x="32" y="121"/>
                  </a:cubicBezTo>
                  <a:cubicBezTo>
                    <a:pt x="39" y="123"/>
                    <a:pt x="47" y="125"/>
                    <a:pt x="55" y="125"/>
                  </a:cubicBezTo>
                  <a:cubicBezTo>
                    <a:pt x="69" y="125"/>
                    <a:pt x="80" y="122"/>
                    <a:pt x="89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4" y="87"/>
                    <a:pt x="84" y="87"/>
                    <a:pt x="84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4" y="105"/>
                    <a:pt x="37" y="102"/>
                    <a:pt x="31" y="96"/>
                  </a:cubicBezTo>
                  <a:cubicBezTo>
                    <a:pt x="26" y="89"/>
                    <a:pt x="23" y="81"/>
                    <a:pt x="22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4" y="35"/>
                  </a:cubicBezTo>
                  <a:cubicBezTo>
                    <a:pt x="102" y="28"/>
                    <a:pt x="98" y="21"/>
                    <a:pt x="93" y="16"/>
                  </a:cubicBezTo>
                  <a:close/>
                  <a:moveTo>
                    <a:pt x="23" y="51"/>
                  </a:moveTo>
                  <a:cubicBezTo>
                    <a:pt x="24" y="41"/>
                    <a:pt x="27" y="33"/>
                    <a:pt x="32" y="28"/>
                  </a:cubicBez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lnTo>
                    <a:pt x="23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42"/>
            <p:cNvSpPr>
              <a:spLocks/>
            </p:cNvSpPr>
            <p:nvPr userDrawn="1"/>
          </p:nvSpPr>
          <p:spPr bwMode="auto">
            <a:xfrm>
              <a:off x="10482263" y="2190750"/>
              <a:ext cx="193675" cy="217488"/>
            </a:xfrm>
            <a:custGeom>
              <a:avLst/>
              <a:gdLst>
                <a:gd name="T0" fmla="*/ 23 w 110"/>
                <a:gd name="T1" fmla="*/ 38 h 123"/>
                <a:gd name="T2" fmla="*/ 23 w 110"/>
                <a:gd name="T3" fmla="*/ 65 h 123"/>
                <a:gd name="T4" fmla="*/ 20 w 110"/>
                <a:gd name="T5" fmla="*/ 85 h 123"/>
                <a:gd name="T6" fmla="*/ 15 w 110"/>
                <a:gd name="T7" fmla="*/ 98 h 123"/>
                <a:gd name="T8" fmla="*/ 4 w 110"/>
                <a:gd name="T9" fmla="*/ 103 h 123"/>
                <a:gd name="T10" fmla="*/ 0 w 110"/>
                <a:gd name="T11" fmla="*/ 103 h 123"/>
                <a:gd name="T12" fmla="*/ 0 w 110"/>
                <a:gd name="T13" fmla="*/ 123 h 123"/>
                <a:gd name="T14" fmla="*/ 4 w 110"/>
                <a:gd name="T15" fmla="*/ 123 h 123"/>
                <a:gd name="T16" fmla="*/ 27 w 110"/>
                <a:gd name="T17" fmla="*/ 116 h 123"/>
                <a:gd name="T18" fmla="*/ 39 w 110"/>
                <a:gd name="T19" fmla="*/ 97 h 123"/>
                <a:gd name="T20" fmla="*/ 44 w 110"/>
                <a:gd name="T21" fmla="*/ 70 h 123"/>
                <a:gd name="T22" fmla="*/ 45 w 110"/>
                <a:gd name="T23" fmla="*/ 38 h 123"/>
                <a:gd name="T24" fmla="*/ 45 w 110"/>
                <a:gd name="T25" fmla="*/ 20 h 123"/>
                <a:gd name="T26" fmla="*/ 88 w 110"/>
                <a:gd name="T27" fmla="*/ 20 h 123"/>
                <a:gd name="T28" fmla="*/ 88 w 110"/>
                <a:gd name="T29" fmla="*/ 121 h 123"/>
                <a:gd name="T30" fmla="*/ 110 w 110"/>
                <a:gd name="T31" fmla="*/ 121 h 123"/>
                <a:gd name="T32" fmla="*/ 110 w 110"/>
                <a:gd name="T33" fmla="*/ 0 h 123"/>
                <a:gd name="T34" fmla="*/ 23 w 110"/>
                <a:gd name="T35" fmla="*/ 0 h 123"/>
                <a:gd name="T36" fmla="*/ 23 w 110"/>
                <a:gd name="T37" fmla="*/ 3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0" h="123">
                  <a:moveTo>
                    <a:pt x="23" y="38"/>
                  </a:moveTo>
                  <a:cubicBezTo>
                    <a:pt x="23" y="48"/>
                    <a:pt x="23" y="57"/>
                    <a:pt x="23" y="65"/>
                  </a:cubicBezTo>
                  <a:cubicBezTo>
                    <a:pt x="22" y="73"/>
                    <a:pt x="22" y="80"/>
                    <a:pt x="20" y="85"/>
                  </a:cubicBezTo>
                  <a:cubicBezTo>
                    <a:pt x="19" y="91"/>
                    <a:pt x="17" y="95"/>
                    <a:pt x="15" y="98"/>
                  </a:cubicBezTo>
                  <a:cubicBezTo>
                    <a:pt x="12" y="102"/>
                    <a:pt x="8" y="103"/>
                    <a:pt x="4" y="10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14" y="123"/>
                    <a:pt x="22" y="120"/>
                    <a:pt x="27" y="116"/>
                  </a:cubicBezTo>
                  <a:cubicBezTo>
                    <a:pt x="33" y="111"/>
                    <a:pt x="37" y="105"/>
                    <a:pt x="39" y="97"/>
                  </a:cubicBezTo>
                  <a:cubicBezTo>
                    <a:pt x="42" y="89"/>
                    <a:pt x="43" y="80"/>
                    <a:pt x="44" y="70"/>
                  </a:cubicBezTo>
                  <a:cubicBezTo>
                    <a:pt x="44" y="60"/>
                    <a:pt x="45" y="49"/>
                    <a:pt x="45" y="38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88" y="20"/>
                    <a:pt x="88" y="20"/>
                    <a:pt x="88" y="20"/>
                  </a:cubicBezTo>
                  <a:cubicBezTo>
                    <a:pt x="88" y="121"/>
                    <a:pt x="88" y="121"/>
                    <a:pt x="88" y="121"/>
                  </a:cubicBezTo>
                  <a:cubicBezTo>
                    <a:pt x="110" y="121"/>
                    <a:pt x="110" y="121"/>
                    <a:pt x="110" y="121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23" y="0"/>
                    <a:pt x="23" y="0"/>
                    <a:pt x="23" y="0"/>
                  </a:cubicBezTo>
                  <a:lnTo>
                    <a:pt x="23" y="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43"/>
            <p:cNvSpPr>
              <a:spLocks noEditPoints="1"/>
            </p:cNvSpPr>
            <p:nvPr userDrawn="1"/>
          </p:nvSpPr>
          <p:spPr bwMode="auto">
            <a:xfrm>
              <a:off x="10748963" y="2190750"/>
              <a:ext cx="165100" cy="214313"/>
            </a:xfrm>
            <a:custGeom>
              <a:avLst/>
              <a:gdLst>
                <a:gd name="T0" fmla="*/ 82 w 94"/>
                <a:gd name="T1" fmla="*/ 50 h 121"/>
                <a:gd name="T2" fmla="*/ 46 w 94"/>
                <a:gd name="T3" fmla="*/ 39 h 121"/>
                <a:gd name="T4" fmla="*/ 21 w 94"/>
                <a:gd name="T5" fmla="*/ 39 h 121"/>
                <a:gd name="T6" fmla="*/ 21 w 94"/>
                <a:gd name="T7" fmla="*/ 0 h 121"/>
                <a:gd name="T8" fmla="*/ 0 w 94"/>
                <a:gd name="T9" fmla="*/ 0 h 121"/>
                <a:gd name="T10" fmla="*/ 0 w 94"/>
                <a:gd name="T11" fmla="*/ 121 h 121"/>
                <a:gd name="T12" fmla="*/ 46 w 94"/>
                <a:gd name="T13" fmla="*/ 121 h 121"/>
                <a:gd name="T14" fmla="*/ 82 w 94"/>
                <a:gd name="T15" fmla="*/ 110 h 121"/>
                <a:gd name="T16" fmla="*/ 94 w 94"/>
                <a:gd name="T17" fmla="*/ 80 h 121"/>
                <a:gd name="T18" fmla="*/ 82 w 94"/>
                <a:gd name="T19" fmla="*/ 50 h 121"/>
                <a:gd name="T20" fmla="*/ 65 w 94"/>
                <a:gd name="T21" fmla="*/ 96 h 121"/>
                <a:gd name="T22" fmla="*/ 44 w 94"/>
                <a:gd name="T23" fmla="*/ 101 h 121"/>
                <a:gd name="T24" fmla="*/ 21 w 94"/>
                <a:gd name="T25" fmla="*/ 101 h 121"/>
                <a:gd name="T26" fmla="*/ 21 w 94"/>
                <a:gd name="T27" fmla="*/ 59 h 121"/>
                <a:gd name="T28" fmla="*/ 44 w 94"/>
                <a:gd name="T29" fmla="*/ 59 h 121"/>
                <a:gd name="T30" fmla="*/ 65 w 94"/>
                <a:gd name="T31" fmla="*/ 64 h 121"/>
                <a:gd name="T32" fmla="*/ 71 w 94"/>
                <a:gd name="T33" fmla="*/ 80 h 121"/>
                <a:gd name="T34" fmla="*/ 65 w 94"/>
                <a:gd name="T35" fmla="*/ 9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4" h="121">
                  <a:moveTo>
                    <a:pt x="82" y="50"/>
                  </a:moveTo>
                  <a:cubicBezTo>
                    <a:pt x="74" y="43"/>
                    <a:pt x="62" y="39"/>
                    <a:pt x="46" y="39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62" y="121"/>
                    <a:pt x="74" y="117"/>
                    <a:pt x="82" y="110"/>
                  </a:cubicBezTo>
                  <a:cubicBezTo>
                    <a:pt x="90" y="103"/>
                    <a:pt x="94" y="93"/>
                    <a:pt x="94" y="80"/>
                  </a:cubicBezTo>
                  <a:cubicBezTo>
                    <a:pt x="94" y="67"/>
                    <a:pt x="90" y="57"/>
                    <a:pt x="82" y="50"/>
                  </a:cubicBezTo>
                  <a:close/>
                  <a:moveTo>
                    <a:pt x="65" y="96"/>
                  </a:moveTo>
                  <a:cubicBezTo>
                    <a:pt x="61" y="99"/>
                    <a:pt x="54" y="101"/>
                    <a:pt x="44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59"/>
                    <a:pt x="21" y="59"/>
                    <a:pt x="21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54" y="59"/>
                    <a:pt x="61" y="61"/>
                    <a:pt x="65" y="64"/>
                  </a:cubicBezTo>
                  <a:cubicBezTo>
                    <a:pt x="69" y="68"/>
                    <a:pt x="71" y="73"/>
                    <a:pt x="71" y="80"/>
                  </a:cubicBezTo>
                  <a:cubicBezTo>
                    <a:pt x="71" y="87"/>
                    <a:pt x="69" y="92"/>
                    <a:pt x="65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44"/>
            <p:cNvSpPr>
              <a:spLocks/>
            </p:cNvSpPr>
            <p:nvPr userDrawn="1"/>
          </p:nvSpPr>
          <p:spPr bwMode="auto">
            <a:xfrm>
              <a:off x="9043988" y="2684463"/>
              <a:ext cx="184150" cy="220663"/>
            </a:xfrm>
            <a:custGeom>
              <a:avLst/>
              <a:gdLst>
                <a:gd name="T0" fmla="*/ 31 w 104"/>
                <a:gd name="T1" fmla="*/ 29 h 125"/>
                <a:gd name="T2" fmla="*/ 54 w 104"/>
                <a:gd name="T3" fmla="*/ 20 h 125"/>
                <a:gd name="T4" fmla="*/ 72 w 104"/>
                <a:gd name="T5" fmla="*/ 25 h 125"/>
                <a:gd name="T6" fmla="*/ 81 w 104"/>
                <a:gd name="T7" fmla="*/ 39 h 125"/>
                <a:gd name="T8" fmla="*/ 104 w 104"/>
                <a:gd name="T9" fmla="*/ 39 h 125"/>
                <a:gd name="T10" fmla="*/ 98 w 104"/>
                <a:gd name="T11" fmla="*/ 24 h 125"/>
                <a:gd name="T12" fmla="*/ 88 w 104"/>
                <a:gd name="T13" fmla="*/ 12 h 125"/>
                <a:gd name="T14" fmla="*/ 73 w 104"/>
                <a:gd name="T15" fmla="*/ 3 h 125"/>
                <a:gd name="T16" fmla="*/ 53 w 104"/>
                <a:gd name="T17" fmla="*/ 0 h 125"/>
                <a:gd name="T18" fmla="*/ 31 w 104"/>
                <a:gd name="T19" fmla="*/ 4 h 125"/>
                <a:gd name="T20" fmla="*/ 15 w 104"/>
                <a:gd name="T21" fmla="*/ 16 h 125"/>
                <a:gd name="T22" fmla="*/ 4 w 104"/>
                <a:gd name="T23" fmla="*/ 34 h 125"/>
                <a:gd name="T24" fmla="*/ 0 w 104"/>
                <a:gd name="T25" fmla="*/ 58 h 125"/>
                <a:gd name="T26" fmla="*/ 0 w 104"/>
                <a:gd name="T27" fmla="*/ 65 h 125"/>
                <a:gd name="T28" fmla="*/ 14 w 104"/>
                <a:gd name="T29" fmla="*/ 110 h 125"/>
                <a:gd name="T30" fmla="*/ 53 w 104"/>
                <a:gd name="T31" fmla="*/ 125 h 125"/>
                <a:gd name="T32" fmla="*/ 73 w 104"/>
                <a:gd name="T33" fmla="*/ 122 h 125"/>
                <a:gd name="T34" fmla="*/ 88 w 104"/>
                <a:gd name="T35" fmla="*/ 113 h 125"/>
                <a:gd name="T36" fmla="*/ 98 w 104"/>
                <a:gd name="T37" fmla="*/ 101 h 125"/>
                <a:gd name="T38" fmla="*/ 104 w 104"/>
                <a:gd name="T39" fmla="*/ 84 h 125"/>
                <a:gd name="T40" fmla="*/ 81 w 104"/>
                <a:gd name="T41" fmla="*/ 84 h 125"/>
                <a:gd name="T42" fmla="*/ 72 w 104"/>
                <a:gd name="T43" fmla="*/ 99 h 125"/>
                <a:gd name="T44" fmla="*/ 54 w 104"/>
                <a:gd name="T45" fmla="*/ 105 h 125"/>
                <a:gd name="T46" fmla="*/ 31 w 104"/>
                <a:gd name="T47" fmla="*/ 95 h 125"/>
                <a:gd name="T48" fmla="*/ 23 w 104"/>
                <a:gd name="T49" fmla="*/ 65 h 125"/>
                <a:gd name="T50" fmla="*/ 23 w 104"/>
                <a:gd name="T51" fmla="*/ 58 h 125"/>
                <a:gd name="T52" fmla="*/ 31 w 104"/>
                <a:gd name="T53" fmla="*/ 2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04" h="125">
                  <a:moveTo>
                    <a:pt x="31" y="29"/>
                  </a:moveTo>
                  <a:cubicBezTo>
                    <a:pt x="37" y="23"/>
                    <a:pt x="45" y="20"/>
                    <a:pt x="54" y="20"/>
                  </a:cubicBezTo>
                  <a:cubicBezTo>
                    <a:pt x="62" y="20"/>
                    <a:pt x="68" y="22"/>
                    <a:pt x="72" y="25"/>
                  </a:cubicBezTo>
                  <a:cubicBezTo>
                    <a:pt x="76" y="29"/>
                    <a:pt x="79" y="33"/>
                    <a:pt x="81" y="39"/>
                  </a:cubicBezTo>
                  <a:cubicBezTo>
                    <a:pt x="104" y="39"/>
                    <a:pt x="104" y="39"/>
                    <a:pt x="104" y="39"/>
                  </a:cubicBezTo>
                  <a:cubicBezTo>
                    <a:pt x="103" y="33"/>
                    <a:pt x="101" y="28"/>
                    <a:pt x="98" y="24"/>
                  </a:cubicBezTo>
                  <a:cubicBezTo>
                    <a:pt x="96" y="19"/>
                    <a:pt x="92" y="15"/>
                    <a:pt x="88" y="12"/>
                  </a:cubicBezTo>
                  <a:cubicBezTo>
                    <a:pt x="84" y="8"/>
                    <a:pt x="79" y="5"/>
                    <a:pt x="73" y="3"/>
                  </a:cubicBezTo>
                  <a:cubicBezTo>
                    <a:pt x="67" y="1"/>
                    <a:pt x="61" y="0"/>
                    <a:pt x="53" y="0"/>
                  </a:cubicBezTo>
                  <a:cubicBezTo>
                    <a:pt x="45" y="0"/>
                    <a:pt x="38" y="2"/>
                    <a:pt x="31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1"/>
                    <a:pt x="0" y="49"/>
                    <a:pt x="0" y="58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85"/>
                    <a:pt x="5" y="99"/>
                    <a:pt x="14" y="110"/>
                  </a:cubicBezTo>
                  <a:cubicBezTo>
                    <a:pt x="24" y="120"/>
                    <a:pt x="37" y="125"/>
                    <a:pt x="53" y="125"/>
                  </a:cubicBezTo>
                  <a:cubicBezTo>
                    <a:pt x="61" y="125"/>
                    <a:pt x="67" y="124"/>
                    <a:pt x="73" y="122"/>
                  </a:cubicBezTo>
                  <a:cubicBezTo>
                    <a:pt x="79" y="120"/>
                    <a:pt x="84" y="117"/>
                    <a:pt x="88" y="113"/>
                  </a:cubicBezTo>
                  <a:cubicBezTo>
                    <a:pt x="92" y="110"/>
                    <a:pt x="96" y="105"/>
                    <a:pt x="98" y="101"/>
                  </a:cubicBezTo>
                  <a:cubicBezTo>
                    <a:pt x="101" y="96"/>
                    <a:pt x="103" y="90"/>
                    <a:pt x="104" y="84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79" y="91"/>
                    <a:pt x="76" y="96"/>
                    <a:pt x="72" y="99"/>
                  </a:cubicBezTo>
                  <a:cubicBezTo>
                    <a:pt x="68" y="103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5"/>
                  </a:cubicBezTo>
                  <a:cubicBezTo>
                    <a:pt x="25" y="89"/>
                    <a:pt x="23" y="79"/>
                    <a:pt x="23" y="65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3" y="45"/>
                    <a:pt x="25" y="36"/>
                    <a:pt x="31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45"/>
            <p:cNvSpPr>
              <a:spLocks/>
            </p:cNvSpPr>
            <p:nvPr userDrawn="1"/>
          </p:nvSpPr>
          <p:spPr bwMode="auto">
            <a:xfrm>
              <a:off x="9253538" y="2687638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46"/>
            <p:cNvSpPr>
              <a:spLocks noEditPoints="1"/>
            </p:cNvSpPr>
            <p:nvPr userDrawn="1"/>
          </p:nvSpPr>
          <p:spPr bwMode="auto">
            <a:xfrm>
              <a:off x="9475788" y="2687638"/>
              <a:ext cx="169863" cy="214313"/>
            </a:xfrm>
            <a:custGeom>
              <a:avLst/>
              <a:gdLst>
                <a:gd name="T0" fmla="*/ 76 w 96"/>
                <a:gd name="T1" fmla="*/ 58 h 121"/>
                <a:gd name="T2" fmla="*/ 76 w 96"/>
                <a:gd name="T3" fmla="*/ 58 h 121"/>
                <a:gd name="T4" fmla="*/ 87 w 96"/>
                <a:gd name="T5" fmla="*/ 48 h 121"/>
                <a:gd name="T6" fmla="*/ 91 w 96"/>
                <a:gd name="T7" fmla="*/ 34 h 121"/>
                <a:gd name="T8" fmla="*/ 81 w 96"/>
                <a:gd name="T9" fmla="*/ 9 h 121"/>
                <a:gd name="T10" fmla="*/ 47 w 96"/>
                <a:gd name="T11" fmla="*/ 0 h 121"/>
                <a:gd name="T12" fmla="*/ 0 w 96"/>
                <a:gd name="T13" fmla="*/ 0 h 121"/>
                <a:gd name="T14" fmla="*/ 0 w 96"/>
                <a:gd name="T15" fmla="*/ 121 h 121"/>
                <a:gd name="T16" fmla="*/ 51 w 96"/>
                <a:gd name="T17" fmla="*/ 121 h 121"/>
                <a:gd name="T18" fmla="*/ 86 w 96"/>
                <a:gd name="T19" fmla="*/ 112 h 121"/>
                <a:gd name="T20" fmla="*/ 96 w 96"/>
                <a:gd name="T21" fmla="*/ 86 h 121"/>
                <a:gd name="T22" fmla="*/ 91 w 96"/>
                <a:gd name="T23" fmla="*/ 69 h 121"/>
                <a:gd name="T24" fmla="*/ 76 w 96"/>
                <a:gd name="T25" fmla="*/ 58 h 121"/>
                <a:gd name="T26" fmla="*/ 21 w 96"/>
                <a:gd name="T27" fmla="*/ 20 h 121"/>
                <a:gd name="T28" fmla="*/ 45 w 96"/>
                <a:gd name="T29" fmla="*/ 20 h 121"/>
                <a:gd name="T30" fmla="*/ 64 w 96"/>
                <a:gd name="T31" fmla="*/ 24 h 121"/>
                <a:gd name="T32" fmla="*/ 69 w 96"/>
                <a:gd name="T33" fmla="*/ 35 h 121"/>
                <a:gd name="T34" fmla="*/ 64 w 96"/>
                <a:gd name="T35" fmla="*/ 46 h 121"/>
                <a:gd name="T36" fmla="*/ 45 w 96"/>
                <a:gd name="T37" fmla="*/ 50 h 121"/>
                <a:gd name="T38" fmla="*/ 21 w 96"/>
                <a:gd name="T39" fmla="*/ 50 h 121"/>
                <a:gd name="T40" fmla="*/ 21 w 96"/>
                <a:gd name="T41" fmla="*/ 20 h 121"/>
                <a:gd name="T42" fmla="*/ 68 w 96"/>
                <a:gd name="T43" fmla="*/ 97 h 121"/>
                <a:gd name="T44" fmla="*/ 50 w 96"/>
                <a:gd name="T45" fmla="*/ 101 h 121"/>
                <a:gd name="T46" fmla="*/ 21 w 96"/>
                <a:gd name="T47" fmla="*/ 101 h 121"/>
                <a:gd name="T48" fmla="*/ 21 w 96"/>
                <a:gd name="T49" fmla="*/ 68 h 121"/>
                <a:gd name="T50" fmla="*/ 50 w 96"/>
                <a:gd name="T51" fmla="*/ 68 h 121"/>
                <a:gd name="T52" fmla="*/ 68 w 96"/>
                <a:gd name="T53" fmla="*/ 73 h 121"/>
                <a:gd name="T54" fmla="*/ 73 w 96"/>
                <a:gd name="T55" fmla="*/ 85 h 121"/>
                <a:gd name="T56" fmla="*/ 68 w 96"/>
                <a:gd name="T57" fmla="*/ 9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6" h="121">
                  <a:moveTo>
                    <a:pt x="76" y="58"/>
                  </a:moveTo>
                  <a:cubicBezTo>
                    <a:pt x="76" y="58"/>
                    <a:pt x="76" y="58"/>
                    <a:pt x="76" y="58"/>
                  </a:cubicBezTo>
                  <a:cubicBezTo>
                    <a:pt x="81" y="55"/>
                    <a:pt x="85" y="52"/>
                    <a:pt x="87" y="48"/>
                  </a:cubicBezTo>
                  <a:cubicBezTo>
                    <a:pt x="90" y="44"/>
                    <a:pt x="91" y="39"/>
                    <a:pt x="91" y="34"/>
                  </a:cubicBezTo>
                  <a:cubicBezTo>
                    <a:pt x="91" y="24"/>
                    <a:pt x="88" y="16"/>
                    <a:pt x="81" y="9"/>
                  </a:cubicBezTo>
                  <a:cubicBezTo>
                    <a:pt x="74" y="3"/>
                    <a:pt x="62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1" y="121"/>
                    <a:pt x="51" y="121"/>
                    <a:pt x="51" y="121"/>
                  </a:cubicBezTo>
                  <a:cubicBezTo>
                    <a:pt x="67" y="121"/>
                    <a:pt x="79" y="118"/>
                    <a:pt x="86" y="112"/>
                  </a:cubicBezTo>
                  <a:cubicBezTo>
                    <a:pt x="93" y="105"/>
                    <a:pt x="96" y="97"/>
                    <a:pt x="96" y="86"/>
                  </a:cubicBezTo>
                  <a:cubicBezTo>
                    <a:pt x="96" y="80"/>
                    <a:pt x="94" y="74"/>
                    <a:pt x="91" y="69"/>
                  </a:cubicBezTo>
                  <a:cubicBezTo>
                    <a:pt x="87" y="65"/>
                    <a:pt x="83" y="61"/>
                    <a:pt x="76" y="58"/>
                  </a:cubicBezTo>
                  <a:close/>
                  <a:moveTo>
                    <a:pt x="21" y="20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54" y="20"/>
                    <a:pt x="60" y="21"/>
                    <a:pt x="64" y="24"/>
                  </a:cubicBezTo>
                  <a:cubicBezTo>
                    <a:pt x="67" y="27"/>
                    <a:pt x="69" y="30"/>
                    <a:pt x="69" y="35"/>
                  </a:cubicBezTo>
                  <a:cubicBezTo>
                    <a:pt x="69" y="40"/>
                    <a:pt x="67" y="44"/>
                    <a:pt x="64" y="46"/>
                  </a:cubicBezTo>
                  <a:cubicBezTo>
                    <a:pt x="60" y="49"/>
                    <a:pt x="54" y="50"/>
                    <a:pt x="45" y="50"/>
                  </a:cubicBezTo>
                  <a:cubicBezTo>
                    <a:pt x="21" y="50"/>
                    <a:pt x="21" y="50"/>
                    <a:pt x="21" y="50"/>
                  </a:cubicBezTo>
                  <a:lnTo>
                    <a:pt x="21" y="20"/>
                  </a:lnTo>
                  <a:close/>
                  <a:moveTo>
                    <a:pt x="68" y="97"/>
                  </a:moveTo>
                  <a:cubicBezTo>
                    <a:pt x="65" y="100"/>
                    <a:pt x="59" y="101"/>
                    <a:pt x="50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9" y="68"/>
                    <a:pt x="65" y="70"/>
                    <a:pt x="68" y="73"/>
                  </a:cubicBezTo>
                  <a:cubicBezTo>
                    <a:pt x="72" y="75"/>
                    <a:pt x="73" y="79"/>
                    <a:pt x="73" y="85"/>
                  </a:cubicBezTo>
                  <a:cubicBezTo>
                    <a:pt x="73" y="90"/>
                    <a:pt x="72" y="94"/>
                    <a:pt x="68" y="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47"/>
            <p:cNvSpPr>
              <a:spLocks noEditPoints="1"/>
            </p:cNvSpPr>
            <p:nvPr userDrawn="1"/>
          </p:nvSpPr>
          <p:spPr bwMode="auto">
            <a:xfrm>
              <a:off x="9688513" y="2684463"/>
              <a:ext cx="179388" cy="220663"/>
            </a:xfrm>
            <a:custGeom>
              <a:avLst/>
              <a:gdLst>
                <a:gd name="T0" fmla="*/ 53 w 102"/>
                <a:gd name="T1" fmla="*/ 0 h 125"/>
                <a:gd name="T2" fmla="*/ 33 w 102"/>
                <a:gd name="T3" fmla="*/ 3 h 125"/>
                <a:gd name="T4" fmla="*/ 18 w 102"/>
                <a:gd name="T5" fmla="*/ 11 h 125"/>
                <a:gd name="T6" fmla="*/ 9 w 102"/>
                <a:gd name="T7" fmla="*/ 22 h 125"/>
                <a:gd name="T8" fmla="*/ 5 w 102"/>
                <a:gd name="T9" fmla="*/ 36 h 125"/>
                <a:gd name="T10" fmla="*/ 27 w 102"/>
                <a:gd name="T11" fmla="*/ 36 h 125"/>
                <a:gd name="T12" fmla="*/ 34 w 102"/>
                <a:gd name="T13" fmla="*/ 25 h 125"/>
                <a:gd name="T14" fmla="*/ 53 w 102"/>
                <a:gd name="T15" fmla="*/ 20 h 125"/>
                <a:gd name="T16" fmla="*/ 74 w 102"/>
                <a:gd name="T17" fmla="*/ 26 h 125"/>
                <a:gd name="T18" fmla="*/ 80 w 102"/>
                <a:gd name="T19" fmla="*/ 43 h 125"/>
                <a:gd name="T20" fmla="*/ 80 w 102"/>
                <a:gd name="T21" fmla="*/ 50 h 125"/>
                <a:gd name="T22" fmla="*/ 52 w 102"/>
                <a:gd name="T23" fmla="*/ 50 h 125"/>
                <a:gd name="T24" fmla="*/ 12 w 102"/>
                <a:gd name="T25" fmla="*/ 60 h 125"/>
                <a:gd name="T26" fmla="*/ 0 w 102"/>
                <a:gd name="T27" fmla="*/ 89 h 125"/>
                <a:gd name="T28" fmla="*/ 11 w 102"/>
                <a:gd name="T29" fmla="*/ 115 h 125"/>
                <a:gd name="T30" fmla="*/ 41 w 102"/>
                <a:gd name="T31" fmla="*/ 125 h 125"/>
                <a:gd name="T32" fmla="*/ 82 w 102"/>
                <a:gd name="T33" fmla="*/ 105 h 125"/>
                <a:gd name="T34" fmla="*/ 82 w 102"/>
                <a:gd name="T35" fmla="*/ 105 h 125"/>
                <a:gd name="T36" fmla="*/ 85 w 102"/>
                <a:gd name="T37" fmla="*/ 123 h 125"/>
                <a:gd name="T38" fmla="*/ 102 w 102"/>
                <a:gd name="T39" fmla="*/ 123 h 125"/>
                <a:gd name="T40" fmla="*/ 102 w 102"/>
                <a:gd name="T41" fmla="*/ 45 h 125"/>
                <a:gd name="T42" fmla="*/ 90 w 102"/>
                <a:gd name="T43" fmla="*/ 12 h 125"/>
                <a:gd name="T44" fmla="*/ 53 w 102"/>
                <a:gd name="T45" fmla="*/ 0 h 125"/>
                <a:gd name="T46" fmla="*/ 80 w 102"/>
                <a:gd name="T47" fmla="*/ 72 h 125"/>
                <a:gd name="T48" fmla="*/ 77 w 102"/>
                <a:gd name="T49" fmla="*/ 85 h 125"/>
                <a:gd name="T50" fmla="*/ 69 w 102"/>
                <a:gd name="T51" fmla="*/ 95 h 125"/>
                <a:gd name="T52" fmla="*/ 58 w 102"/>
                <a:gd name="T53" fmla="*/ 102 h 125"/>
                <a:gd name="T54" fmla="*/ 44 w 102"/>
                <a:gd name="T55" fmla="*/ 105 h 125"/>
                <a:gd name="T56" fmla="*/ 28 w 102"/>
                <a:gd name="T57" fmla="*/ 100 h 125"/>
                <a:gd name="T58" fmla="*/ 23 w 102"/>
                <a:gd name="T59" fmla="*/ 89 h 125"/>
                <a:gd name="T60" fmla="*/ 30 w 102"/>
                <a:gd name="T61" fmla="*/ 74 h 125"/>
                <a:gd name="T62" fmla="*/ 53 w 102"/>
                <a:gd name="T63" fmla="*/ 68 h 125"/>
                <a:gd name="T64" fmla="*/ 80 w 102"/>
                <a:gd name="T65" fmla="*/ 68 h 125"/>
                <a:gd name="T66" fmla="*/ 80 w 102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2" h="125">
                  <a:moveTo>
                    <a:pt x="53" y="0"/>
                  </a:moveTo>
                  <a:cubicBezTo>
                    <a:pt x="46" y="0"/>
                    <a:pt x="39" y="1"/>
                    <a:pt x="33" y="3"/>
                  </a:cubicBezTo>
                  <a:cubicBezTo>
                    <a:pt x="27" y="5"/>
                    <a:pt x="22" y="8"/>
                    <a:pt x="18" y="11"/>
                  </a:cubicBezTo>
                  <a:cubicBezTo>
                    <a:pt x="14" y="14"/>
                    <a:pt x="11" y="18"/>
                    <a:pt x="9" y="22"/>
                  </a:cubicBezTo>
                  <a:cubicBezTo>
                    <a:pt x="7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8" y="31"/>
                    <a:pt x="30" y="28"/>
                    <a:pt x="34" y="25"/>
                  </a:cubicBezTo>
                  <a:cubicBezTo>
                    <a:pt x="38" y="22"/>
                    <a:pt x="45" y="20"/>
                    <a:pt x="53" y="20"/>
                  </a:cubicBezTo>
                  <a:cubicBezTo>
                    <a:pt x="63" y="20"/>
                    <a:pt x="70" y="22"/>
                    <a:pt x="74" y="26"/>
                  </a:cubicBezTo>
                  <a:cubicBezTo>
                    <a:pt x="78" y="30"/>
                    <a:pt x="80" y="35"/>
                    <a:pt x="80" y="43"/>
                  </a:cubicBezTo>
                  <a:cubicBezTo>
                    <a:pt x="80" y="50"/>
                    <a:pt x="80" y="50"/>
                    <a:pt x="80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4" y="50"/>
                    <a:pt x="21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4" y="109"/>
                    <a:pt x="11" y="115"/>
                  </a:cubicBezTo>
                  <a:cubicBezTo>
                    <a:pt x="17" y="122"/>
                    <a:pt x="28" y="125"/>
                    <a:pt x="41" y="125"/>
                  </a:cubicBezTo>
                  <a:cubicBezTo>
                    <a:pt x="58" y="125"/>
                    <a:pt x="72" y="118"/>
                    <a:pt x="82" y="105"/>
                  </a:cubicBezTo>
                  <a:cubicBezTo>
                    <a:pt x="82" y="105"/>
                    <a:pt x="82" y="105"/>
                    <a:pt x="82" y="105"/>
                  </a:cubicBezTo>
                  <a:cubicBezTo>
                    <a:pt x="85" y="123"/>
                    <a:pt x="85" y="123"/>
                    <a:pt x="85" y="123"/>
                  </a:cubicBezTo>
                  <a:cubicBezTo>
                    <a:pt x="102" y="123"/>
                    <a:pt x="102" y="123"/>
                    <a:pt x="102" y="123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30"/>
                    <a:pt x="98" y="19"/>
                    <a:pt x="90" y="12"/>
                  </a:cubicBezTo>
                  <a:cubicBezTo>
                    <a:pt x="82" y="4"/>
                    <a:pt x="70" y="0"/>
                    <a:pt x="53" y="0"/>
                  </a:cubicBezTo>
                  <a:close/>
                  <a:moveTo>
                    <a:pt x="80" y="72"/>
                  </a:moveTo>
                  <a:cubicBezTo>
                    <a:pt x="80" y="77"/>
                    <a:pt x="79" y="81"/>
                    <a:pt x="77" y="85"/>
                  </a:cubicBezTo>
                  <a:cubicBezTo>
                    <a:pt x="75" y="89"/>
                    <a:pt x="73" y="92"/>
                    <a:pt x="69" y="95"/>
                  </a:cubicBezTo>
                  <a:cubicBezTo>
                    <a:pt x="66" y="98"/>
                    <a:pt x="62" y="101"/>
                    <a:pt x="58" y="102"/>
                  </a:cubicBezTo>
                  <a:cubicBezTo>
                    <a:pt x="53" y="104"/>
                    <a:pt x="49" y="105"/>
                    <a:pt x="44" y="105"/>
                  </a:cubicBezTo>
                  <a:cubicBezTo>
                    <a:pt x="37" y="105"/>
                    <a:pt x="32" y="103"/>
                    <a:pt x="28" y="100"/>
                  </a:cubicBezTo>
                  <a:cubicBezTo>
                    <a:pt x="25" y="97"/>
                    <a:pt x="23" y="93"/>
                    <a:pt x="23" y="89"/>
                  </a:cubicBezTo>
                  <a:cubicBezTo>
                    <a:pt x="23" y="82"/>
                    <a:pt x="25" y="77"/>
                    <a:pt x="30" y="74"/>
                  </a:cubicBezTo>
                  <a:cubicBezTo>
                    <a:pt x="34" y="70"/>
                    <a:pt x="42" y="68"/>
                    <a:pt x="53" y="68"/>
                  </a:cubicBezTo>
                  <a:cubicBezTo>
                    <a:pt x="80" y="68"/>
                    <a:pt x="80" y="68"/>
                    <a:pt x="80" y="68"/>
                  </a:cubicBezTo>
                  <a:lnTo>
                    <a:pt x="80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48"/>
            <p:cNvSpPr>
              <a:spLocks/>
            </p:cNvSpPr>
            <p:nvPr userDrawn="1"/>
          </p:nvSpPr>
          <p:spPr bwMode="auto">
            <a:xfrm>
              <a:off x="5602288" y="1698625"/>
              <a:ext cx="1366838" cy="1211263"/>
            </a:xfrm>
            <a:custGeom>
              <a:avLst/>
              <a:gdLst>
                <a:gd name="T0" fmla="*/ 159 w 777"/>
                <a:gd name="T1" fmla="*/ 458 h 685"/>
                <a:gd name="T2" fmla="*/ 0 w 777"/>
                <a:gd name="T3" fmla="*/ 594 h 685"/>
                <a:gd name="T4" fmla="*/ 0 w 777"/>
                <a:gd name="T5" fmla="*/ 683 h 685"/>
                <a:gd name="T6" fmla="*/ 245 w 777"/>
                <a:gd name="T7" fmla="*/ 517 h 685"/>
                <a:gd name="T8" fmla="*/ 293 w 777"/>
                <a:gd name="T9" fmla="*/ 85 h 685"/>
                <a:gd name="T10" fmla="*/ 683 w 777"/>
                <a:gd name="T11" fmla="*/ 85 h 685"/>
                <a:gd name="T12" fmla="*/ 683 w 777"/>
                <a:gd name="T13" fmla="*/ 677 h 685"/>
                <a:gd name="T14" fmla="*/ 777 w 777"/>
                <a:gd name="T15" fmla="*/ 677 h 685"/>
                <a:gd name="T16" fmla="*/ 777 w 777"/>
                <a:gd name="T17" fmla="*/ 0 h 685"/>
                <a:gd name="T18" fmla="*/ 205 w 777"/>
                <a:gd name="T19" fmla="*/ 0 h 685"/>
                <a:gd name="T20" fmla="*/ 159 w 777"/>
                <a:gd name="T21" fmla="*/ 458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77" h="685">
                  <a:moveTo>
                    <a:pt x="159" y="458"/>
                  </a:moveTo>
                  <a:cubicBezTo>
                    <a:pt x="147" y="569"/>
                    <a:pt x="89" y="591"/>
                    <a:pt x="0" y="594"/>
                  </a:cubicBezTo>
                  <a:cubicBezTo>
                    <a:pt x="0" y="683"/>
                    <a:pt x="0" y="683"/>
                    <a:pt x="0" y="683"/>
                  </a:cubicBezTo>
                  <a:cubicBezTo>
                    <a:pt x="133" y="685"/>
                    <a:pt x="218" y="635"/>
                    <a:pt x="245" y="517"/>
                  </a:cubicBezTo>
                  <a:cubicBezTo>
                    <a:pt x="264" y="428"/>
                    <a:pt x="293" y="85"/>
                    <a:pt x="293" y="85"/>
                  </a:cubicBezTo>
                  <a:cubicBezTo>
                    <a:pt x="683" y="85"/>
                    <a:pt x="683" y="85"/>
                    <a:pt x="683" y="85"/>
                  </a:cubicBezTo>
                  <a:cubicBezTo>
                    <a:pt x="683" y="677"/>
                    <a:pt x="683" y="677"/>
                    <a:pt x="683" y="677"/>
                  </a:cubicBezTo>
                  <a:cubicBezTo>
                    <a:pt x="777" y="677"/>
                    <a:pt x="777" y="677"/>
                    <a:pt x="777" y="677"/>
                  </a:cubicBezTo>
                  <a:cubicBezTo>
                    <a:pt x="777" y="0"/>
                    <a:pt x="777" y="0"/>
                    <a:pt x="777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5" y="0"/>
                    <a:pt x="176" y="314"/>
                    <a:pt x="159" y="4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49"/>
            <p:cNvSpPr>
              <a:spLocks/>
            </p:cNvSpPr>
            <p:nvPr userDrawn="1"/>
          </p:nvSpPr>
          <p:spPr bwMode="auto">
            <a:xfrm>
              <a:off x="2874963" y="1698625"/>
              <a:ext cx="1400175" cy="1196975"/>
            </a:xfrm>
            <a:custGeom>
              <a:avLst/>
              <a:gdLst>
                <a:gd name="T0" fmla="*/ 756 w 796"/>
                <a:gd name="T1" fmla="*/ 0 h 677"/>
                <a:gd name="T2" fmla="*/ 637 w 796"/>
                <a:gd name="T3" fmla="*/ 0 h 677"/>
                <a:gd name="T4" fmla="*/ 455 w 796"/>
                <a:gd name="T5" fmla="*/ 234 h 677"/>
                <a:gd name="T6" fmla="*/ 337 w 796"/>
                <a:gd name="T7" fmla="*/ 292 h 677"/>
                <a:gd name="T8" fmla="*/ 93 w 796"/>
                <a:gd name="T9" fmla="*/ 292 h 677"/>
                <a:gd name="T10" fmla="*/ 93 w 796"/>
                <a:gd name="T11" fmla="*/ 0 h 677"/>
                <a:gd name="T12" fmla="*/ 0 w 796"/>
                <a:gd name="T13" fmla="*/ 0 h 677"/>
                <a:gd name="T14" fmla="*/ 0 w 796"/>
                <a:gd name="T15" fmla="*/ 677 h 677"/>
                <a:gd name="T16" fmla="*/ 92 w 796"/>
                <a:gd name="T17" fmla="*/ 677 h 677"/>
                <a:gd name="T18" fmla="*/ 92 w 796"/>
                <a:gd name="T19" fmla="*/ 387 h 677"/>
                <a:gd name="T20" fmla="*/ 408 w 796"/>
                <a:gd name="T21" fmla="*/ 387 h 677"/>
                <a:gd name="T22" fmla="*/ 661 w 796"/>
                <a:gd name="T23" fmla="*/ 677 h 677"/>
                <a:gd name="T24" fmla="*/ 796 w 796"/>
                <a:gd name="T25" fmla="*/ 677 h 677"/>
                <a:gd name="T26" fmla="*/ 498 w 796"/>
                <a:gd name="T27" fmla="*/ 332 h 677"/>
                <a:gd name="T28" fmla="*/ 756 w 796"/>
                <a:gd name="T29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6" h="677">
                  <a:moveTo>
                    <a:pt x="756" y="0"/>
                  </a:moveTo>
                  <a:cubicBezTo>
                    <a:pt x="637" y="0"/>
                    <a:pt x="637" y="0"/>
                    <a:pt x="637" y="0"/>
                  </a:cubicBezTo>
                  <a:cubicBezTo>
                    <a:pt x="455" y="234"/>
                    <a:pt x="455" y="234"/>
                    <a:pt x="455" y="234"/>
                  </a:cubicBezTo>
                  <a:cubicBezTo>
                    <a:pt x="427" y="271"/>
                    <a:pt x="383" y="292"/>
                    <a:pt x="337" y="292"/>
                  </a:cubicBezTo>
                  <a:cubicBezTo>
                    <a:pt x="93" y="292"/>
                    <a:pt x="93" y="292"/>
                    <a:pt x="93" y="292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92" y="677"/>
                    <a:pt x="92" y="677"/>
                    <a:pt x="92" y="677"/>
                  </a:cubicBezTo>
                  <a:cubicBezTo>
                    <a:pt x="92" y="387"/>
                    <a:pt x="92" y="387"/>
                    <a:pt x="92" y="387"/>
                  </a:cubicBezTo>
                  <a:cubicBezTo>
                    <a:pt x="408" y="387"/>
                    <a:pt x="408" y="387"/>
                    <a:pt x="408" y="387"/>
                  </a:cubicBezTo>
                  <a:cubicBezTo>
                    <a:pt x="661" y="677"/>
                    <a:pt x="661" y="677"/>
                    <a:pt x="661" y="677"/>
                  </a:cubicBezTo>
                  <a:cubicBezTo>
                    <a:pt x="796" y="677"/>
                    <a:pt x="796" y="677"/>
                    <a:pt x="796" y="677"/>
                  </a:cubicBezTo>
                  <a:cubicBezTo>
                    <a:pt x="498" y="332"/>
                    <a:pt x="498" y="332"/>
                    <a:pt x="498" y="332"/>
                  </a:cubicBezTo>
                  <a:lnTo>
                    <a:pt x="7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50"/>
            <p:cNvSpPr>
              <a:spLocks noEditPoints="1"/>
            </p:cNvSpPr>
            <p:nvPr userDrawn="1"/>
          </p:nvSpPr>
          <p:spPr bwMode="auto">
            <a:xfrm>
              <a:off x="4205288" y="1649413"/>
              <a:ext cx="1403350" cy="1289050"/>
            </a:xfrm>
            <a:custGeom>
              <a:avLst/>
              <a:gdLst>
                <a:gd name="T0" fmla="*/ 399 w 798"/>
                <a:gd name="T1" fmla="*/ 0 h 729"/>
                <a:gd name="T2" fmla="*/ 0 w 798"/>
                <a:gd name="T3" fmla="*/ 365 h 729"/>
                <a:gd name="T4" fmla="*/ 399 w 798"/>
                <a:gd name="T5" fmla="*/ 729 h 729"/>
                <a:gd name="T6" fmla="*/ 798 w 798"/>
                <a:gd name="T7" fmla="*/ 365 h 729"/>
                <a:gd name="T8" fmla="*/ 399 w 798"/>
                <a:gd name="T9" fmla="*/ 0 h 729"/>
                <a:gd name="T10" fmla="*/ 399 w 798"/>
                <a:gd name="T11" fmla="*/ 643 h 729"/>
                <a:gd name="T12" fmla="*/ 99 w 798"/>
                <a:gd name="T13" fmla="*/ 365 h 729"/>
                <a:gd name="T14" fmla="*/ 399 w 798"/>
                <a:gd name="T15" fmla="*/ 87 h 729"/>
                <a:gd name="T16" fmla="*/ 700 w 798"/>
                <a:gd name="T17" fmla="*/ 365 h 729"/>
                <a:gd name="T18" fmla="*/ 399 w 798"/>
                <a:gd name="T19" fmla="*/ 643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8" h="729">
                  <a:moveTo>
                    <a:pt x="399" y="0"/>
                  </a:moveTo>
                  <a:cubicBezTo>
                    <a:pt x="179" y="0"/>
                    <a:pt x="0" y="118"/>
                    <a:pt x="0" y="365"/>
                  </a:cubicBezTo>
                  <a:cubicBezTo>
                    <a:pt x="0" y="627"/>
                    <a:pt x="179" y="729"/>
                    <a:pt x="399" y="729"/>
                  </a:cubicBezTo>
                  <a:cubicBezTo>
                    <a:pt x="619" y="729"/>
                    <a:pt x="798" y="626"/>
                    <a:pt x="798" y="365"/>
                  </a:cubicBezTo>
                  <a:cubicBezTo>
                    <a:pt x="798" y="116"/>
                    <a:pt x="619" y="0"/>
                    <a:pt x="399" y="0"/>
                  </a:cubicBezTo>
                  <a:close/>
                  <a:moveTo>
                    <a:pt x="399" y="643"/>
                  </a:moveTo>
                  <a:cubicBezTo>
                    <a:pt x="223" y="643"/>
                    <a:pt x="99" y="565"/>
                    <a:pt x="99" y="365"/>
                  </a:cubicBezTo>
                  <a:cubicBezTo>
                    <a:pt x="99" y="177"/>
                    <a:pt x="223" y="87"/>
                    <a:pt x="399" y="87"/>
                  </a:cubicBezTo>
                  <a:cubicBezTo>
                    <a:pt x="575" y="87"/>
                    <a:pt x="700" y="175"/>
                    <a:pt x="700" y="365"/>
                  </a:cubicBezTo>
                  <a:cubicBezTo>
                    <a:pt x="700" y="564"/>
                    <a:pt x="575" y="643"/>
                    <a:pt x="399" y="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51"/>
            <p:cNvSpPr>
              <a:spLocks/>
            </p:cNvSpPr>
            <p:nvPr userDrawn="1"/>
          </p:nvSpPr>
          <p:spPr bwMode="auto">
            <a:xfrm>
              <a:off x="857250" y="1698625"/>
              <a:ext cx="1792288" cy="1196975"/>
            </a:xfrm>
            <a:custGeom>
              <a:avLst/>
              <a:gdLst>
                <a:gd name="T0" fmla="*/ 927 w 1018"/>
                <a:gd name="T1" fmla="*/ 586 h 677"/>
                <a:gd name="T2" fmla="*/ 554 w 1018"/>
                <a:gd name="T3" fmla="*/ 586 h 677"/>
                <a:gd name="T4" fmla="*/ 554 w 1018"/>
                <a:gd name="T5" fmla="*/ 275 h 677"/>
                <a:gd name="T6" fmla="*/ 554 w 1018"/>
                <a:gd name="T7" fmla="*/ 0 h 677"/>
                <a:gd name="T8" fmla="*/ 464 w 1018"/>
                <a:gd name="T9" fmla="*/ 0 h 677"/>
                <a:gd name="T10" fmla="*/ 464 w 1018"/>
                <a:gd name="T11" fmla="*/ 275 h 677"/>
                <a:gd name="T12" fmla="*/ 152 w 1018"/>
                <a:gd name="T13" fmla="*/ 586 h 677"/>
                <a:gd name="T14" fmla="*/ 91 w 1018"/>
                <a:gd name="T15" fmla="*/ 586 h 677"/>
                <a:gd name="T16" fmla="*/ 91 w 1018"/>
                <a:gd name="T17" fmla="*/ 0 h 677"/>
                <a:gd name="T18" fmla="*/ 0 w 1018"/>
                <a:gd name="T19" fmla="*/ 0 h 677"/>
                <a:gd name="T20" fmla="*/ 0 w 1018"/>
                <a:gd name="T21" fmla="*/ 677 h 677"/>
                <a:gd name="T22" fmla="*/ 152 w 1018"/>
                <a:gd name="T23" fmla="*/ 677 h 677"/>
                <a:gd name="T24" fmla="*/ 464 w 1018"/>
                <a:gd name="T25" fmla="*/ 529 h 677"/>
                <a:gd name="T26" fmla="*/ 464 w 1018"/>
                <a:gd name="T27" fmla="*/ 677 h 677"/>
                <a:gd name="T28" fmla="*/ 1018 w 1018"/>
                <a:gd name="T29" fmla="*/ 677 h 677"/>
                <a:gd name="T30" fmla="*/ 1018 w 1018"/>
                <a:gd name="T31" fmla="*/ 0 h 677"/>
                <a:gd name="T32" fmla="*/ 927 w 1018"/>
                <a:gd name="T33" fmla="*/ 0 h 677"/>
                <a:gd name="T34" fmla="*/ 927 w 1018"/>
                <a:gd name="T35" fmla="*/ 586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18" h="677">
                  <a:moveTo>
                    <a:pt x="927" y="586"/>
                  </a:moveTo>
                  <a:cubicBezTo>
                    <a:pt x="554" y="586"/>
                    <a:pt x="554" y="586"/>
                    <a:pt x="554" y="586"/>
                  </a:cubicBezTo>
                  <a:cubicBezTo>
                    <a:pt x="554" y="275"/>
                    <a:pt x="554" y="275"/>
                    <a:pt x="554" y="275"/>
                  </a:cubicBezTo>
                  <a:cubicBezTo>
                    <a:pt x="554" y="0"/>
                    <a:pt x="554" y="0"/>
                    <a:pt x="554" y="0"/>
                  </a:cubicBezTo>
                  <a:cubicBezTo>
                    <a:pt x="464" y="0"/>
                    <a:pt x="464" y="0"/>
                    <a:pt x="464" y="0"/>
                  </a:cubicBezTo>
                  <a:cubicBezTo>
                    <a:pt x="464" y="275"/>
                    <a:pt x="464" y="275"/>
                    <a:pt x="464" y="275"/>
                  </a:cubicBezTo>
                  <a:cubicBezTo>
                    <a:pt x="464" y="446"/>
                    <a:pt x="324" y="586"/>
                    <a:pt x="152" y="586"/>
                  </a:cubicBezTo>
                  <a:cubicBezTo>
                    <a:pt x="91" y="586"/>
                    <a:pt x="91" y="586"/>
                    <a:pt x="91" y="586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152" y="677"/>
                    <a:pt x="152" y="677"/>
                    <a:pt x="152" y="677"/>
                  </a:cubicBezTo>
                  <a:cubicBezTo>
                    <a:pt x="277" y="677"/>
                    <a:pt x="390" y="619"/>
                    <a:pt x="464" y="529"/>
                  </a:cubicBezTo>
                  <a:cubicBezTo>
                    <a:pt x="464" y="677"/>
                    <a:pt x="464" y="677"/>
                    <a:pt x="464" y="677"/>
                  </a:cubicBezTo>
                  <a:cubicBezTo>
                    <a:pt x="1018" y="677"/>
                    <a:pt x="1018" y="677"/>
                    <a:pt x="1018" y="677"/>
                  </a:cubicBezTo>
                  <a:cubicBezTo>
                    <a:pt x="1018" y="0"/>
                    <a:pt x="1018" y="0"/>
                    <a:pt x="1018" y="0"/>
                  </a:cubicBezTo>
                  <a:cubicBezTo>
                    <a:pt x="927" y="0"/>
                    <a:pt x="927" y="0"/>
                    <a:pt x="927" y="0"/>
                  </a:cubicBezTo>
                  <a:lnTo>
                    <a:pt x="927" y="5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52"/>
            <p:cNvSpPr>
              <a:spLocks/>
            </p:cNvSpPr>
            <p:nvPr userDrawn="1"/>
          </p:nvSpPr>
          <p:spPr bwMode="auto">
            <a:xfrm>
              <a:off x="7107238" y="1698625"/>
              <a:ext cx="1514475" cy="1198563"/>
            </a:xfrm>
            <a:custGeom>
              <a:avLst/>
              <a:gdLst>
                <a:gd name="T0" fmla="*/ 784 w 861"/>
                <a:gd name="T1" fmla="*/ 44 h 678"/>
                <a:gd name="T2" fmla="*/ 784 w 861"/>
                <a:gd name="T3" fmla="*/ 0 h 678"/>
                <a:gd name="T4" fmla="*/ 693 w 861"/>
                <a:gd name="T5" fmla="*/ 0 h 678"/>
                <a:gd name="T6" fmla="*/ 693 w 861"/>
                <a:gd name="T7" fmla="*/ 44 h 678"/>
                <a:gd name="T8" fmla="*/ 649 w 861"/>
                <a:gd name="T9" fmla="*/ 259 h 678"/>
                <a:gd name="T10" fmla="*/ 567 w 861"/>
                <a:gd name="T11" fmla="*/ 97 h 678"/>
                <a:gd name="T12" fmla="*/ 408 w 861"/>
                <a:gd name="T13" fmla="*/ 0 h 678"/>
                <a:gd name="T14" fmla="*/ 591 w 861"/>
                <a:gd name="T15" fmla="*/ 361 h 678"/>
                <a:gd name="T16" fmla="*/ 150 w 861"/>
                <a:gd name="T17" fmla="*/ 588 h 678"/>
                <a:gd name="T18" fmla="*/ 109 w 861"/>
                <a:gd name="T19" fmla="*/ 588 h 678"/>
                <a:gd name="T20" fmla="*/ 408 w 861"/>
                <a:gd name="T21" fmla="*/ 0 h 678"/>
                <a:gd name="T22" fmla="*/ 408 w 861"/>
                <a:gd name="T23" fmla="*/ 0 h 678"/>
                <a:gd name="T24" fmla="*/ 249 w 861"/>
                <a:gd name="T25" fmla="*/ 97 h 678"/>
                <a:gd name="T26" fmla="*/ 0 w 861"/>
                <a:gd name="T27" fmla="*/ 588 h 678"/>
                <a:gd name="T28" fmla="*/ 0 w 861"/>
                <a:gd name="T29" fmla="*/ 588 h 678"/>
                <a:gd name="T30" fmla="*/ 0 w 861"/>
                <a:gd name="T31" fmla="*/ 678 h 678"/>
                <a:gd name="T32" fmla="*/ 150 w 861"/>
                <a:gd name="T33" fmla="*/ 678 h 678"/>
                <a:gd name="T34" fmla="*/ 636 w 861"/>
                <a:gd name="T35" fmla="*/ 450 h 678"/>
                <a:gd name="T36" fmla="*/ 660 w 861"/>
                <a:gd name="T37" fmla="*/ 496 h 678"/>
                <a:gd name="T38" fmla="*/ 752 w 861"/>
                <a:gd name="T39" fmla="*/ 677 h 678"/>
                <a:gd name="T40" fmla="*/ 861 w 861"/>
                <a:gd name="T41" fmla="*/ 677 h 678"/>
                <a:gd name="T42" fmla="*/ 700 w 861"/>
                <a:gd name="T43" fmla="*/ 359 h 678"/>
                <a:gd name="T44" fmla="*/ 784 w 861"/>
                <a:gd name="T45" fmla="*/ 44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61" h="678">
                  <a:moveTo>
                    <a:pt x="784" y="44"/>
                  </a:moveTo>
                  <a:cubicBezTo>
                    <a:pt x="784" y="0"/>
                    <a:pt x="784" y="0"/>
                    <a:pt x="784" y="0"/>
                  </a:cubicBezTo>
                  <a:cubicBezTo>
                    <a:pt x="693" y="0"/>
                    <a:pt x="693" y="0"/>
                    <a:pt x="693" y="0"/>
                  </a:cubicBezTo>
                  <a:cubicBezTo>
                    <a:pt x="693" y="44"/>
                    <a:pt x="693" y="44"/>
                    <a:pt x="693" y="44"/>
                  </a:cubicBezTo>
                  <a:cubicBezTo>
                    <a:pt x="693" y="120"/>
                    <a:pt x="677" y="193"/>
                    <a:pt x="649" y="259"/>
                  </a:cubicBezTo>
                  <a:cubicBezTo>
                    <a:pt x="567" y="97"/>
                    <a:pt x="567" y="97"/>
                    <a:pt x="567" y="97"/>
                  </a:cubicBezTo>
                  <a:cubicBezTo>
                    <a:pt x="536" y="37"/>
                    <a:pt x="475" y="0"/>
                    <a:pt x="408" y="0"/>
                  </a:cubicBezTo>
                  <a:cubicBezTo>
                    <a:pt x="591" y="361"/>
                    <a:pt x="591" y="361"/>
                    <a:pt x="591" y="361"/>
                  </a:cubicBezTo>
                  <a:cubicBezTo>
                    <a:pt x="492" y="498"/>
                    <a:pt x="331" y="588"/>
                    <a:pt x="150" y="588"/>
                  </a:cubicBezTo>
                  <a:cubicBezTo>
                    <a:pt x="109" y="588"/>
                    <a:pt x="109" y="588"/>
                    <a:pt x="109" y="588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341" y="0"/>
                    <a:pt x="279" y="37"/>
                    <a:pt x="249" y="97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678"/>
                    <a:pt x="0" y="678"/>
                    <a:pt x="0" y="678"/>
                  </a:cubicBezTo>
                  <a:cubicBezTo>
                    <a:pt x="150" y="678"/>
                    <a:pt x="150" y="678"/>
                    <a:pt x="150" y="678"/>
                  </a:cubicBezTo>
                  <a:cubicBezTo>
                    <a:pt x="345" y="678"/>
                    <a:pt x="520" y="589"/>
                    <a:pt x="636" y="450"/>
                  </a:cubicBezTo>
                  <a:cubicBezTo>
                    <a:pt x="660" y="496"/>
                    <a:pt x="660" y="496"/>
                    <a:pt x="660" y="496"/>
                  </a:cubicBezTo>
                  <a:cubicBezTo>
                    <a:pt x="752" y="677"/>
                    <a:pt x="752" y="677"/>
                    <a:pt x="752" y="677"/>
                  </a:cubicBezTo>
                  <a:cubicBezTo>
                    <a:pt x="861" y="677"/>
                    <a:pt x="861" y="677"/>
                    <a:pt x="861" y="677"/>
                  </a:cubicBezTo>
                  <a:cubicBezTo>
                    <a:pt x="700" y="359"/>
                    <a:pt x="700" y="359"/>
                    <a:pt x="700" y="359"/>
                  </a:cubicBezTo>
                  <a:cubicBezTo>
                    <a:pt x="753" y="266"/>
                    <a:pt x="784" y="159"/>
                    <a:pt x="784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58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39579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72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9" r:id="rId2"/>
    <p:sldLayoutId id="2147483690" r:id="rId3"/>
    <p:sldLayoutId id="2147483692" r:id="rId4"/>
    <p:sldLayoutId id="2147483691" r:id="rId5"/>
    <p:sldLayoutId id="2147483695" r:id="rId6"/>
    <p:sldLayoutId id="2147483713" r:id="rId7"/>
    <p:sldLayoutId id="2147483714" r:id="rId8"/>
    <p:sldLayoutId id="2147483706" r:id="rId9"/>
    <p:sldLayoutId id="2147483707" r:id="rId10"/>
    <p:sldLayoutId id="2147483716" r:id="rId11"/>
    <p:sldLayoutId id="2147483708" r:id="rId12"/>
    <p:sldLayoutId id="2147483709" r:id="rId13"/>
    <p:sldLayoutId id="214748371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grpSp>
        <p:nvGrpSpPr>
          <p:cNvPr id="92" name="Группа 91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93" name="TextBox 92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</a:p>
          </p:txBody>
        </p:sp>
        <p:pic>
          <p:nvPicPr>
            <p:cNvPr id="94" name="Рисунок 93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95" name="Группа 94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96" name="Группа 95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102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9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1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2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3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4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5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6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7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9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20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97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0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1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6643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6" r:id="rId2"/>
    <p:sldLayoutId id="2147483717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3" r:id="rId9"/>
    <p:sldLayoutId id="2147483704" r:id="rId10"/>
    <p:sldLayoutId id="2147483705" r:id="rId11"/>
    <p:sldLayoutId id="2147483710" r:id="rId12"/>
    <p:sldLayoutId id="2147483715" r:id="rId13"/>
    <p:sldLayoutId id="214748371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47651" y="5934075"/>
            <a:ext cx="7188319" cy="44767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Тренинг «Школа предпринимательства»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0077189" y="5428527"/>
            <a:ext cx="1418687" cy="496888"/>
          </a:xfrm>
        </p:spPr>
        <p:txBody>
          <a:bodyPr/>
          <a:lstStyle/>
          <a:p>
            <a:r>
              <a:rPr lang="ru-RU" dirty="0" err="1"/>
              <a:t>дд</a:t>
            </a:r>
            <a:r>
              <a:rPr lang="ru-RU" dirty="0"/>
              <a:t>/мм/</a:t>
            </a:r>
            <a:r>
              <a:rPr lang="ru-RU" dirty="0" err="1"/>
              <a:t>гг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17080" y="5979467"/>
            <a:ext cx="9482528" cy="519400"/>
          </a:xfrm>
          <a:prstGeom prst="rect">
            <a:avLst/>
          </a:prstGeom>
        </p:spPr>
        <p:txBody>
          <a:bodyPr/>
          <a:lstStyle/>
          <a:p>
            <a:r>
              <a:rPr lang="ru-RU" dirty="0">
                <a:solidFill>
                  <a:schemeClr val="bg2"/>
                </a:solidFill>
              </a:rPr>
              <a:t>день 2 — целевые клиенты, </a:t>
            </a:r>
            <a:r>
              <a:rPr lang="ru-RU" dirty="0" err="1">
                <a:solidFill>
                  <a:schemeClr val="bg2"/>
                </a:solidFill>
              </a:rPr>
              <a:t>приоритезация</a:t>
            </a:r>
            <a:r>
              <a:rPr lang="ru-RU" dirty="0">
                <a:solidFill>
                  <a:schemeClr val="bg2"/>
                </a:solidFill>
              </a:rPr>
              <a:t> и фокус на сегментах</a:t>
            </a:r>
            <a:endParaRPr lang="ru-RU" sz="1800" dirty="0">
              <a:solidFill>
                <a:schemeClr val="bg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0" y="0"/>
            <a:ext cx="12192000" cy="5752097"/>
            <a:chOff x="0" y="0"/>
            <a:chExt cx="12192000" cy="5752097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0" y="5752097"/>
              <a:ext cx="959257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7524753" y="0"/>
              <a:ext cx="2622820" cy="396681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H="1">
              <a:off x="4246715" y="0"/>
              <a:ext cx="2622820" cy="396681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1818189" y="5752097"/>
              <a:ext cx="37381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191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54000" y="140267"/>
            <a:ext cx="11797101" cy="334925"/>
          </a:xfrm>
        </p:spPr>
        <p:txBody>
          <a:bodyPr/>
          <a:lstStyle/>
          <a:p>
            <a:r>
              <a:rPr lang="ru-RU" dirty="0"/>
              <a:t>день 2                         целевые клиенты, </a:t>
            </a:r>
            <a:r>
              <a:rPr lang="ru-RU" dirty="0" err="1"/>
              <a:t>приоритизация</a:t>
            </a:r>
            <a:r>
              <a:rPr lang="ru-RU" dirty="0"/>
              <a:t> и фокус на сегментах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038409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Описание рынка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6867525" y="1668635"/>
            <a:ext cx="471775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867525" y="2395257"/>
            <a:ext cx="471775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867525" y="3121879"/>
            <a:ext cx="471775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867525" y="3848501"/>
            <a:ext cx="471775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6867525" y="4575123"/>
            <a:ext cx="471775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6867525" y="5301744"/>
            <a:ext cx="471775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87252" y="1426461"/>
            <a:ext cx="2160698" cy="625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ru-RU" sz="1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Характеристика региона</a:t>
            </a:r>
          </a:p>
          <a:p>
            <a:pPr marL="85725" indent="-85725">
              <a:spcAft>
                <a:spcPts val="2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ru-RU" sz="1050" dirty="0">
                <a:latin typeface="Segoe UI" panose="020B0502040204020203" pitchFamily="34" charset="0"/>
                <a:cs typeface="Segoe UI" panose="020B0502040204020203" pitchFamily="34" charset="0"/>
              </a:rPr>
              <a:t>количество городов, поселков и деревень</a:t>
            </a: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51694" y="1320806"/>
            <a:ext cx="11501000" cy="4660894"/>
          </a:xfrm>
          <a:prstGeom prst="roundRect">
            <a:avLst>
              <a:gd name="adj" fmla="val 1462"/>
            </a:avLst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TextBox 64"/>
          <p:cNvSpPr txBox="1"/>
          <p:nvPr/>
        </p:nvSpPr>
        <p:spPr>
          <a:xfrm>
            <a:off x="487252" y="2205579"/>
            <a:ext cx="5827823" cy="625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ru-RU" sz="1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Оценка реального и потенциального объема сбыта</a:t>
            </a:r>
          </a:p>
          <a:p>
            <a:pPr>
              <a:spcAft>
                <a:spcPts val="200"/>
              </a:spcAft>
              <a:buClr>
                <a:schemeClr val="tx2"/>
              </a:buClr>
            </a:pPr>
            <a:r>
              <a:rPr lang="ru-RU" sz="1050" dirty="0">
                <a:latin typeface="Segoe UI" panose="020B0502040204020203" pitchFamily="34" charset="0"/>
                <a:cs typeface="Segoe UI" panose="020B0502040204020203" pitchFamily="34" charset="0"/>
              </a:rPr>
              <a:t>в начальный период и на перспективу, указать объем продукции, на который предприятие с определенной степенью гарантии может получить заказы в выбранном регионе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87252" y="2984697"/>
            <a:ext cx="6065948" cy="625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ru-RU" sz="1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Прогнозные цены</a:t>
            </a:r>
          </a:p>
          <a:p>
            <a:pPr>
              <a:spcAft>
                <a:spcPts val="200"/>
              </a:spcAft>
            </a:pPr>
            <a:r>
              <a:rPr lang="ru-RU" sz="1050" dirty="0">
                <a:latin typeface="Segoe UI" panose="020B0502040204020203" pitchFamily="34" charset="0"/>
                <a:cs typeface="Segoe UI" panose="020B0502040204020203" pitchFamily="34" charset="0"/>
              </a:rPr>
              <a:t>(политику ценообразования) и схемы платежей (оплата по факту, по предварительной оплате, по продаже продукции в кредит т.д.)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87252" y="3763815"/>
            <a:ext cx="5827823" cy="625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ru-RU" sz="1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Реклама услуг и каналы ее доставки до потенциальных потребителей</a:t>
            </a:r>
          </a:p>
          <a:p>
            <a:pPr>
              <a:spcAft>
                <a:spcPts val="200"/>
              </a:spcAft>
            </a:pPr>
            <a:r>
              <a:rPr lang="ru-RU" sz="1050" dirty="0">
                <a:latin typeface="Segoe UI" panose="020B0502040204020203" pitchFamily="34" charset="0"/>
                <a:cs typeface="Segoe UI" panose="020B0502040204020203" pitchFamily="34" charset="0"/>
              </a:rPr>
              <a:t>(печатные издания, прямая рассылка прайс-листов, радио, телевидение и т.п.), и в каком объеме планируется рекламная деятельность предприятия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87252" y="4542933"/>
            <a:ext cx="6571258" cy="464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ru-RU" sz="1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Методы стимулирования продаж</a:t>
            </a:r>
            <a:endParaRPr lang="ru-RU" sz="105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Aft>
                <a:spcPts val="200"/>
              </a:spcAft>
            </a:pPr>
            <a:r>
              <a:rPr lang="ru-RU" sz="1050" dirty="0">
                <a:latin typeface="Segoe UI" panose="020B0502040204020203" pitchFamily="34" charset="0"/>
                <a:cs typeface="Segoe UI" panose="020B0502040204020203" pitchFamily="34" charset="0"/>
              </a:rPr>
              <a:t>система скидок, льгот и т.п.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87252" y="5160468"/>
            <a:ext cx="5313473" cy="625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ru-RU" sz="1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Сервис</a:t>
            </a:r>
          </a:p>
          <a:p>
            <a:pPr>
              <a:spcAft>
                <a:spcPts val="200"/>
              </a:spcAft>
            </a:pPr>
            <a:r>
              <a:rPr lang="ru-RU" sz="1050" dirty="0">
                <a:latin typeface="Segoe UI" panose="020B0502040204020203" pitchFamily="34" charset="0"/>
                <a:cs typeface="Segoe UI" panose="020B0502040204020203" pitchFamily="34" charset="0"/>
              </a:rPr>
              <a:t>техническое обслуживание, обеспечение запчастями и другими материалами, качество упаковки, способ доставки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647950" y="1596116"/>
            <a:ext cx="4219575" cy="441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>
              <a:spcAft>
                <a:spcPts val="2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ru-RU" sz="1050" dirty="0">
                <a:latin typeface="Segoe UI" panose="020B0502040204020203" pitchFamily="34" charset="0"/>
                <a:cs typeface="Segoe UI" panose="020B0502040204020203" pitchFamily="34" charset="0"/>
              </a:rPr>
              <a:t>численность населения по возрастному и социальному составу </a:t>
            </a:r>
          </a:p>
          <a:p>
            <a:pPr marL="85725" indent="-85725">
              <a:spcAft>
                <a:spcPts val="2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ru-RU" sz="1050" dirty="0">
                <a:latin typeface="Segoe UI" panose="020B0502040204020203" pitchFamily="34" charset="0"/>
                <a:cs typeface="Segoe UI" panose="020B0502040204020203" pitchFamily="34" charset="0"/>
              </a:rPr>
              <a:t>количество предприятий, характеристика транспортных связей</a:t>
            </a:r>
          </a:p>
        </p:txBody>
      </p:sp>
    </p:spTree>
    <p:extLst>
      <p:ext uri="{BB962C8B-B14F-4D97-AF65-F5344CB8AC3E}">
        <p14:creationId xmlns:p14="http://schemas.microsoft.com/office/powerpoint/2010/main" val="1982342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Google Shape;2227;p49"/>
          <p:cNvGraphicFramePr/>
          <p:nvPr>
            <p:extLst>
              <p:ext uri="{D42A27DB-BD31-4B8C-83A1-F6EECF244321}">
                <p14:modId xmlns:p14="http://schemas.microsoft.com/office/powerpoint/2010/main" val="3920114489"/>
              </p:ext>
            </p:extLst>
          </p:nvPr>
        </p:nvGraphicFramePr>
        <p:xfrm>
          <a:off x="370936" y="1135697"/>
          <a:ext cx="11585274" cy="4846001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930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0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0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0879">
                  <a:extLst>
                    <a:ext uri="{9D8B030D-6E8A-4147-A177-3AD203B41FA5}">
                      <a16:colId xmlns:a16="http://schemas.microsoft.com/office/drawing/2014/main" val="949775060"/>
                    </a:ext>
                  </a:extLst>
                </a:gridCol>
                <a:gridCol w="1930879">
                  <a:extLst>
                    <a:ext uri="{9D8B030D-6E8A-4147-A177-3AD203B41FA5}">
                      <a16:colId xmlns:a16="http://schemas.microsoft.com/office/drawing/2014/main" val="3449548959"/>
                    </a:ext>
                  </a:extLst>
                </a:gridCol>
                <a:gridCol w="1930879">
                  <a:extLst>
                    <a:ext uri="{9D8B030D-6E8A-4147-A177-3AD203B41FA5}">
                      <a16:colId xmlns:a16="http://schemas.microsoft.com/office/drawing/2014/main" val="704955660"/>
                    </a:ext>
                  </a:extLst>
                </a:gridCol>
              </a:tblGrid>
              <a:tr h="189262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i="0" u="none" strike="noStrike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Тип, название</a:t>
                      </a:r>
                      <a:endParaRPr sz="12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216000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i="0" u="none" strike="noStrike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Кому продают?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0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0" i="1" u="none" strike="noStrike" cap="none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Open Sans"/>
                          <a:cs typeface="Segoe UI" panose="020B0502040204020203" pitchFamily="34" charset="0"/>
                          <a:sym typeface="Open Sans"/>
                        </a:rPr>
                        <a:t>Клиентские сегменты, если b2b, b2e (продают </a:t>
                      </a:r>
                      <a:r>
                        <a:rPr lang="ru-RU" sz="900" b="0" i="1" u="none" strike="noStrike" cap="none" dirty="0" err="1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Open Sans"/>
                          <a:cs typeface="Segoe UI" panose="020B0502040204020203" pitchFamily="34" charset="0"/>
                          <a:sym typeface="Open Sans"/>
                        </a:rPr>
                        <a:t>корпорацям</a:t>
                      </a:r>
                      <a:r>
                        <a:rPr lang="ru-RU" sz="900" b="0" i="1" u="none" strike="noStrike" cap="none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Open Sans"/>
                          <a:cs typeface="Segoe UI" panose="020B0502040204020203" pitchFamily="34" charset="0"/>
                          <a:sym typeface="Open Sans"/>
                        </a:rPr>
                        <a:t>), b2g (продают государству) и т.д., то кто участвует в сделке, через какое лицо заходят в компанию, кому продают (название заинтересованного лица со стороны клиента: отдел, дирекция, управление)</a:t>
                      </a:r>
                      <a:endParaRPr sz="900" b="0" i="1" u="none" strike="noStrike" cap="none" dirty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Open Sans"/>
                        <a:cs typeface="Segoe UI" panose="020B0502040204020203" pitchFamily="34" charset="0"/>
                        <a:sym typeface="Open Sans"/>
                      </a:endParaRPr>
                    </a:p>
                  </a:txBody>
                  <a:tcPr marL="91450" marR="91450" marT="216000" marB="45725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i="0" u="none" strike="noStrike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Что продают?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2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0" i="1" u="none" strike="noStrike" kern="1200" cap="none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Open Sans"/>
                          <a:cs typeface="Segoe UI" panose="020B0502040204020203" pitchFamily="34" charset="0"/>
                          <a:sym typeface="Open Sans"/>
                        </a:rPr>
                        <a:t>Предложение (ценностное предложение если есть или плюсы, уникальные отличия)</a:t>
                      </a:r>
                      <a:endParaRPr sz="900" b="0" i="1" u="none" strike="noStrike" kern="1200" cap="none" dirty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Open Sans"/>
                        <a:cs typeface="Segoe UI" panose="020B0502040204020203" pitchFamily="34" charset="0"/>
                        <a:sym typeface="Open Sans"/>
                      </a:endParaRPr>
                    </a:p>
                  </a:txBody>
                  <a:tcPr marL="91450" marR="91450" marT="216000" marB="45725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За сколько продают?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1" u="none" strike="noStrike" kern="1200" cap="none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Open Sans"/>
                          <a:cs typeface="Segoe UI" panose="020B0502040204020203" pitchFamily="34" charset="0"/>
                          <a:sym typeface="Open Sans"/>
                        </a:rPr>
                        <a:t>Средний чек или вилка, бизнес-модель</a:t>
                      </a:r>
                    </a:p>
                  </a:txBody>
                  <a:tcPr marL="91450" marR="91450" marT="216000" marB="45725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Как продают?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1" u="none" strike="noStrike" kern="1200" cap="none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Open Sans"/>
                          <a:cs typeface="Segoe UI" panose="020B0502040204020203" pitchFamily="34" charset="0"/>
                          <a:sym typeface="Open Sans"/>
                        </a:rPr>
                        <a:t>Каналы, механики, подрядчики, демонстрация</a:t>
                      </a:r>
                    </a:p>
                  </a:txBody>
                  <a:tcPr marL="91450" marR="91450" marT="216000" marB="45725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Суперсила / уязвимость / комментарии</a:t>
                      </a:r>
                    </a:p>
                  </a:txBody>
                  <a:tcPr marL="91450" marR="91450" marT="216000" marB="45725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676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6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7033699"/>
                  </a:ext>
                </a:extLst>
              </a:tr>
              <a:tr h="590676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2583098"/>
                  </a:ext>
                </a:extLst>
              </a:tr>
              <a:tr h="590676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6560136"/>
                  </a:ext>
                </a:extLst>
              </a:tr>
              <a:tr h="590676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5155528"/>
                  </a:ext>
                </a:extLst>
              </a:tr>
            </a:tbl>
          </a:graphicData>
        </a:graphic>
      </p:graphicFrame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54000" y="140267"/>
            <a:ext cx="11797101" cy="334925"/>
          </a:xfrm>
        </p:spPr>
        <p:txBody>
          <a:bodyPr/>
          <a:lstStyle/>
          <a:p>
            <a:r>
              <a:rPr lang="ru-RU" dirty="0"/>
              <a:t>день 2                         целевые клиенты, </a:t>
            </a:r>
            <a:r>
              <a:rPr lang="ru-RU" dirty="0" err="1"/>
              <a:t>приоритизация</a:t>
            </a:r>
            <a:r>
              <a:rPr lang="ru-RU" dirty="0"/>
              <a:t> и фокус на сегментах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038409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Конкуренты на рынке</a:t>
            </a:r>
          </a:p>
        </p:txBody>
      </p:sp>
    </p:spTree>
    <p:extLst>
      <p:ext uri="{BB962C8B-B14F-4D97-AF65-F5344CB8AC3E}">
        <p14:creationId xmlns:p14="http://schemas.microsoft.com/office/powerpoint/2010/main" val="204603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Портрет клиента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54000" y="140267"/>
            <a:ext cx="10356849" cy="334925"/>
          </a:xfrm>
        </p:spPr>
        <p:txBody>
          <a:bodyPr/>
          <a:lstStyle/>
          <a:p>
            <a:r>
              <a:rPr lang="ru-RU" dirty="0"/>
              <a:t>день 2                         целевые клиенты, </a:t>
            </a:r>
            <a:r>
              <a:rPr lang="ru-RU" dirty="0" err="1"/>
              <a:t>приоритизация</a:t>
            </a:r>
            <a:r>
              <a:rPr lang="ru-RU" dirty="0"/>
              <a:t> и фокус на сегментах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38409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520946" y="5123327"/>
            <a:ext cx="3073886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152" y="4319252"/>
            <a:ext cx="15440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Задачи потребителя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1695" y="4236341"/>
            <a:ext cx="3353530" cy="1835618"/>
          </a:xfrm>
          <a:prstGeom prst="roundRect">
            <a:avLst>
              <a:gd name="adj" fmla="val 4561"/>
            </a:avLst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0946" y="5547938"/>
            <a:ext cx="3073886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971933" y="5454785"/>
            <a:ext cx="3073886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00139" y="4319252"/>
            <a:ext cx="17940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Проблемы потребителя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971933" y="5879396"/>
            <a:ext cx="3073886" cy="247108"/>
          </a:xfrm>
          <a:prstGeom prst="roundRect">
            <a:avLst>
              <a:gd name="adj" fmla="val 2247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422920" y="5123327"/>
            <a:ext cx="438808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51127" y="4319252"/>
            <a:ext cx="4459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Выгоды потребителя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253669" y="4236341"/>
            <a:ext cx="4681156" cy="1835618"/>
          </a:xfrm>
          <a:prstGeom prst="roundRect">
            <a:avLst>
              <a:gd name="adj" fmla="val 4561"/>
            </a:avLst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422920" y="5547938"/>
            <a:ext cx="438808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37" name="Google Shape;1182;p11"/>
          <p:cNvSpPr/>
          <p:nvPr/>
        </p:nvSpPr>
        <p:spPr>
          <a:xfrm>
            <a:off x="5778843" y="936288"/>
            <a:ext cx="5202019" cy="836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ru-RU" sz="2000" dirty="0">
                <a:solidFill>
                  <a:schemeClr val="tx2"/>
                </a:solidFill>
                <a:ea typeface="Open Sans SemiBold"/>
                <a:cs typeface="Segoe UI Semibold" panose="020B0702040204020203" pitchFamily="34" charset="0"/>
                <a:sym typeface="Open Sans SemiBold"/>
              </a:rPr>
              <a:t>Сформировать профиль потенциальной целевой аудитории</a:t>
            </a: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8" name="Google Shape;1182;p11"/>
          <p:cNvSpPr/>
          <p:nvPr/>
        </p:nvSpPr>
        <p:spPr>
          <a:xfrm>
            <a:off x="5778841" y="1874846"/>
            <a:ext cx="6155983" cy="55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Сегмент ЦА, на который вы ориентируетесь(матери, семьи ветеранов, 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шопоголики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 и т.д.). </a:t>
            </a:r>
            <a:b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Кратко охарактеризуйте, кто эти люди(пол, возраст, территориальное расположение, средний доход, должность (если b2b-бизнес)?	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332" y="5164152"/>
            <a:ext cx="2744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1.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3332" y="5588763"/>
            <a:ext cx="2968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2.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92299" y="5495610"/>
            <a:ext cx="2744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1.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992299" y="5920221"/>
            <a:ext cx="2968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2.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22920" y="5164152"/>
            <a:ext cx="2744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1.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22920" y="5588763"/>
            <a:ext cx="2968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2.</a:t>
            </a:r>
          </a:p>
        </p:txBody>
      </p:sp>
      <p:sp>
        <p:nvSpPr>
          <p:cNvPr id="40" name="Google Shape;1182;p11"/>
          <p:cNvSpPr/>
          <p:nvPr/>
        </p:nvSpPr>
        <p:spPr>
          <a:xfrm>
            <a:off x="351696" y="1161426"/>
            <a:ext cx="4746516" cy="528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ru-RU" sz="2000" dirty="0">
                <a:solidFill>
                  <a:schemeClr val="tx2"/>
                </a:solidFill>
                <a:ea typeface="Open Sans SemiBold"/>
                <a:cs typeface="Segoe UI Semibold" panose="020B0702040204020203" pitchFamily="34" charset="0"/>
                <a:sym typeface="Open Sans SemiBold"/>
              </a:rPr>
              <a:t>Инструкция</a:t>
            </a: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" name="Google Shape;1182;p11"/>
          <p:cNvSpPr/>
          <p:nvPr/>
        </p:nvSpPr>
        <p:spPr>
          <a:xfrm>
            <a:off x="351696" y="1667810"/>
            <a:ext cx="4746516" cy="233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С помощью сервисов аналитики (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SemRush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Яндекс.Метрика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).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В поисковых запросах. Забейте в поиске примерный запрос, по которому находят </a:t>
            </a:r>
            <a:b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клиенты такие компании, как ваша.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В отраслевых рейтингах. Этот способ подойдет для среднего бизнеса, которые работают не только в своем регионе.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 startAt="4"/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На тематических мероприятиях. Конференции, ярмарки, онлайн-мероприятия — </a:t>
            </a:r>
            <a:b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поищите материалы о прошедших или найдите предстоящие.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 startAt="4"/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В магазинах. Если ваша продукция продается в 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офлайне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просто загляните на полки магазинов. Если сотрудничаете с интернет-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агрегаторами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 вроде 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Ozon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изучите соседей по каталогу.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 startAt="4"/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В случае нехватки информации для полного наполнения портрета клиента необходимо провести интервью с вашими клиентами (пообщаться с ними) </a:t>
            </a:r>
            <a:b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</a:b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в соответствии с недостающей информацией по соответствующим блокам портрета клиента.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698423" y="1713439"/>
            <a:ext cx="4459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Целевая аудитория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778842" y="2470030"/>
            <a:ext cx="6032157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78843" y="2493603"/>
            <a:ext cx="5453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ответ</a:t>
            </a:r>
          </a:p>
        </p:txBody>
      </p:sp>
      <p:sp>
        <p:nvSpPr>
          <p:cNvPr id="46" name="Google Shape;1182;p11"/>
          <p:cNvSpPr/>
          <p:nvPr/>
        </p:nvSpPr>
        <p:spPr>
          <a:xfrm>
            <a:off x="5778842" y="3065667"/>
            <a:ext cx="6413158" cy="610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Формула: [сегмент ЦА]+[что делают]+[частота действия]+[причина действия]+[удовлетворяемая потребность]</a:t>
            </a:r>
          </a:p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Пример: Люди, совершающие поездки за рубеж 1 раз в месяц или чаще; имеющие коммуникативные (деловые, семейные, бытовые) точки притяжения в других странах =&gt; нуждающиеся в местных телефонных номерах др. стран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698423" y="2904260"/>
            <a:ext cx="55396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Описание целевой аудитории (про поведение потенциального клиента)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5778842" y="3699376"/>
            <a:ext cx="6032157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778843" y="3722949"/>
            <a:ext cx="5453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ответ</a:t>
            </a:r>
          </a:p>
        </p:txBody>
      </p:sp>
      <p:sp>
        <p:nvSpPr>
          <p:cNvPr id="52" name="Google Shape;1182;p11"/>
          <p:cNvSpPr/>
          <p:nvPr/>
        </p:nvSpPr>
        <p:spPr>
          <a:xfrm>
            <a:off x="533333" y="4512858"/>
            <a:ext cx="3061500" cy="55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Какие задачи стоят перед потребителем в предметной области? Пример: купить теплый костюм себе и ребенку.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53" name="Google Shape;1182;p11"/>
          <p:cNvSpPr/>
          <p:nvPr/>
        </p:nvSpPr>
        <p:spPr>
          <a:xfrm>
            <a:off x="3992299" y="4512858"/>
            <a:ext cx="3061500" cy="887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С какими проблемами потребитель сталкивается при решении своих задач? </a:t>
            </a:r>
          </a:p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Пример: хочу одинаковые костюмы с ребенком, чтобы подписчики в ВК увидели, что я лучше соседки, и что у нас дружная семья.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54" name="Google Shape;1182;p11"/>
          <p:cNvSpPr/>
          <p:nvPr/>
        </p:nvSpPr>
        <p:spPr>
          <a:xfrm>
            <a:off x="7454671" y="4512858"/>
            <a:ext cx="4356328" cy="55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Какие результаты пользователь ожидает получить? </a:t>
            </a:r>
            <a:b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Пример: быструю доставку двух качественных одинаковых костюмов для меня и ребенка.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71933" y="6071959"/>
            <a:ext cx="3081866" cy="1859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802682" y="4236341"/>
            <a:ext cx="3353530" cy="1835618"/>
          </a:xfrm>
          <a:prstGeom prst="roundRect">
            <a:avLst>
              <a:gd name="adj" fmla="val 4561"/>
            </a:avLst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23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Сегментация типов клиентов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54000" y="140267"/>
            <a:ext cx="10356849" cy="334925"/>
          </a:xfrm>
        </p:spPr>
        <p:txBody>
          <a:bodyPr/>
          <a:lstStyle/>
          <a:p>
            <a:r>
              <a:rPr lang="ru-RU" dirty="0"/>
              <a:t>день 2                         целевые клиенты, </a:t>
            </a:r>
            <a:r>
              <a:rPr lang="ru-RU" dirty="0" err="1"/>
              <a:t>приоритизация</a:t>
            </a:r>
            <a:r>
              <a:rPr lang="ru-RU" dirty="0"/>
              <a:t> и фокус на сегментах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38409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Google Shape;1182;p11"/>
          <p:cNvSpPr/>
          <p:nvPr/>
        </p:nvSpPr>
        <p:spPr>
          <a:xfrm>
            <a:off x="5778843" y="1161426"/>
            <a:ext cx="5202019" cy="528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ru-RU" sz="2000" dirty="0">
                <a:solidFill>
                  <a:schemeClr val="tx2"/>
                </a:solidFill>
                <a:ea typeface="Open Sans SemiBold"/>
                <a:cs typeface="Segoe UI Semibold" panose="020B0702040204020203" pitchFamily="34" charset="0"/>
                <a:sym typeface="Open Sans SemiBold"/>
              </a:rPr>
              <a:t>Какие бывают сегменты</a:t>
            </a: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8" name="Google Shape;1182;p11"/>
          <p:cNvSpPr/>
          <p:nvPr/>
        </p:nvSpPr>
        <p:spPr>
          <a:xfrm>
            <a:off x="5778841" y="1779596"/>
            <a:ext cx="6155983" cy="55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сегмент клиентов, которые быстро покупают и хорошо платят, потому что вы лучшим способом решаете их большую проблему, без вас клиент получил бы большой ущерб, альтернатив вашему решению нет или они не устраивают клиента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40" name="Google Shape;1182;p11"/>
          <p:cNvSpPr/>
          <p:nvPr/>
        </p:nvSpPr>
        <p:spPr>
          <a:xfrm>
            <a:off x="351696" y="1161426"/>
            <a:ext cx="4746516" cy="528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ru-RU" sz="2000" dirty="0">
                <a:solidFill>
                  <a:schemeClr val="tx2"/>
                </a:solidFill>
                <a:ea typeface="Open Sans SemiBold"/>
                <a:cs typeface="Segoe UI Semibold" panose="020B0702040204020203" pitchFamily="34" charset="0"/>
                <a:sym typeface="Open Sans SemiBold"/>
              </a:rPr>
              <a:t>Инструкция</a:t>
            </a: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" name="Google Shape;1182;p11"/>
          <p:cNvSpPr/>
          <p:nvPr/>
        </p:nvSpPr>
        <p:spPr>
          <a:xfrm>
            <a:off x="351696" y="1618365"/>
            <a:ext cx="4746516" cy="110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 marL="180975" indent="-180975">
              <a:spcBef>
                <a:spcPts val="369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rabicPeriod"/>
            </a:pP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  <a:sym typeface="Open Sans"/>
              </a:rPr>
              <a:t>Проанализируйте портреты клиентов. </a:t>
            </a:r>
            <a:b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Если у вас множество продуктов/услуг, выберите то, что является сейчас приоритетным для вас направлением, например, то, что продаётся лучше всех.</a:t>
            </a:r>
          </a:p>
          <a:p>
            <a:pPr marL="180975" indent="-180975">
              <a:spcBef>
                <a:spcPts val="369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rabicPeriod"/>
            </a:pP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Сегментируйте клиентов с помощью ABCD-сегментации*</a:t>
            </a:r>
            <a:br>
              <a:rPr lang="ru-RU" sz="1000" dirty="0">
                <a:latin typeface="Segoe UI Semibold" panose="020B0702040204020203" pitchFamily="34" charset="0"/>
                <a:ea typeface="Open Sans"/>
                <a:cs typeface="Segoe UI Semibold" panose="020B0702040204020203" pitchFamily="34" charset="0"/>
              </a:rPr>
            </a:b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И выделите строку с идеальными на ваш взгляд клиентские портретом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688898" y="1646764"/>
            <a:ext cx="4459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A-</a:t>
            </a: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сегмент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71933" y="6071959"/>
            <a:ext cx="3081866" cy="1859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161574"/>
              </p:ext>
            </p:extLst>
          </p:nvPr>
        </p:nvGraphicFramePr>
        <p:xfrm>
          <a:off x="351696" y="3131948"/>
          <a:ext cx="4086954" cy="2784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477">
                  <a:extLst>
                    <a:ext uri="{9D8B030D-6E8A-4147-A177-3AD203B41FA5}">
                      <a16:colId xmlns:a16="http://schemas.microsoft.com/office/drawing/2014/main" val="1950301772"/>
                    </a:ext>
                  </a:extLst>
                </a:gridCol>
                <a:gridCol w="2043477">
                  <a:extLst>
                    <a:ext uri="{9D8B030D-6E8A-4147-A177-3AD203B41FA5}">
                      <a16:colId xmlns:a16="http://schemas.microsoft.com/office/drawing/2014/main" val="2705985605"/>
                    </a:ext>
                  </a:extLst>
                </a:gridCol>
              </a:tblGrid>
              <a:tr h="1392385">
                <a:tc>
                  <a:txBody>
                    <a:bodyPr/>
                    <a:lstStyle/>
                    <a:p>
                      <a:endParaRPr lang="ru-RU" sz="900" b="0" kern="1200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900" b="0" kern="1200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Segoe UI" panose="020B0502040204020203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649469"/>
                  </a:ext>
                </a:extLst>
              </a:tr>
              <a:tr h="1392385">
                <a:tc>
                  <a:txBody>
                    <a:bodyPr/>
                    <a:lstStyle/>
                    <a:p>
                      <a:endParaRPr lang="ru-RU" sz="900" b="0" kern="1200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900" b="0" kern="1200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Segoe UI" panose="020B0502040204020203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638714"/>
                  </a:ext>
                </a:extLst>
              </a:tr>
            </a:tbl>
          </a:graphicData>
        </a:graphic>
      </p:graphicFrame>
      <p:sp>
        <p:nvSpPr>
          <p:cNvPr id="39" name="Google Shape;1182;p11"/>
          <p:cNvSpPr/>
          <p:nvPr/>
        </p:nvSpPr>
        <p:spPr>
          <a:xfrm>
            <a:off x="1789587" y="3621038"/>
            <a:ext cx="505418" cy="105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en-US" sz="5400" dirty="0">
                <a:solidFill>
                  <a:schemeClr val="tx2"/>
                </a:solidFill>
                <a:latin typeface="Segoe UI Semibold" panose="020B0702040204020203" pitchFamily="34" charset="0"/>
                <a:ea typeface="Open Sans SemiBold"/>
                <a:cs typeface="Segoe UI Semibold" panose="020B0702040204020203" pitchFamily="34" charset="0"/>
                <a:sym typeface="Open Sans SemiBold"/>
              </a:rPr>
              <a:t>A</a:t>
            </a:r>
            <a:endParaRPr sz="60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42" name="Google Shape;1182;p11"/>
          <p:cNvSpPr/>
          <p:nvPr/>
        </p:nvSpPr>
        <p:spPr>
          <a:xfrm>
            <a:off x="2531842" y="3621038"/>
            <a:ext cx="614586" cy="105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en-US" sz="5400" dirty="0">
                <a:solidFill>
                  <a:schemeClr val="tx2"/>
                </a:solidFill>
                <a:latin typeface="Segoe UI Semibold" panose="020B0702040204020203" pitchFamily="34" charset="0"/>
                <a:ea typeface="Open Sans SemiBold"/>
                <a:cs typeface="Segoe UI Semibold" panose="020B0702040204020203" pitchFamily="34" charset="0"/>
                <a:sym typeface="Open Sans SemiBold"/>
              </a:rPr>
              <a:t>B</a:t>
            </a:r>
            <a:endParaRPr sz="60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48" name="Google Shape;1182;p11"/>
          <p:cNvSpPr/>
          <p:nvPr/>
        </p:nvSpPr>
        <p:spPr>
          <a:xfrm>
            <a:off x="1789587" y="4372110"/>
            <a:ext cx="505418" cy="105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en-US" sz="5400" dirty="0">
                <a:solidFill>
                  <a:schemeClr val="tx2"/>
                </a:solidFill>
                <a:latin typeface="Segoe UI Semibold" panose="020B0702040204020203" pitchFamily="34" charset="0"/>
                <a:ea typeface="Open Sans SemiBold"/>
                <a:cs typeface="Segoe UI Semibold" panose="020B0702040204020203" pitchFamily="34" charset="0"/>
                <a:sym typeface="Open Sans SemiBold"/>
              </a:rPr>
              <a:t>C</a:t>
            </a:r>
            <a:endParaRPr sz="60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49" name="Google Shape;1182;p11"/>
          <p:cNvSpPr/>
          <p:nvPr/>
        </p:nvSpPr>
        <p:spPr>
          <a:xfrm>
            <a:off x="2531842" y="4372110"/>
            <a:ext cx="614586" cy="105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en-US" sz="5400" dirty="0">
                <a:solidFill>
                  <a:schemeClr val="tx2"/>
                </a:solidFill>
                <a:latin typeface="Segoe UI Semibold" panose="020B0702040204020203" pitchFamily="34" charset="0"/>
                <a:ea typeface="Open Sans SemiBold"/>
                <a:cs typeface="Segoe UI Semibold" panose="020B0702040204020203" pitchFamily="34" charset="0"/>
                <a:sym typeface="Open Sans SemiBold"/>
              </a:rPr>
              <a:t>D</a:t>
            </a:r>
            <a:endParaRPr sz="60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0062" y="3183086"/>
            <a:ext cx="1949447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Продукт очень нужен, покупают быстро, платят много/покупают часто</a:t>
            </a:r>
          </a:p>
          <a:p>
            <a:pPr>
              <a:spcAft>
                <a:spcPts val="600"/>
              </a:spcAft>
            </a:pP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20% затрат времени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917719" y="3183086"/>
            <a:ext cx="1872068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Продукт нужен, но есть возражения, платят много, покупают со средней частотой</a:t>
            </a:r>
          </a:p>
          <a:p>
            <a:pPr>
              <a:spcAft>
                <a:spcPts val="600"/>
              </a:spcAft>
            </a:pP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80% выручки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70062" y="5101428"/>
            <a:ext cx="1949447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80% затрат времени</a:t>
            </a:r>
          </a:p>
          <a:p>
            <a:pPr>
              <a:spcAft>
                <a:spcPts val="600"/>
              </a:spcAft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Есть потребность, но ценность невысокая, поэтому платят мало и есть возражения</a:t>
            </a:r>
            <a:endParaRPr lang="ru-RU" sz="1000" dirty="0">
              <a:latin typeface="Segoe UI Semibold" panose="020B0702040204020203" pitchFamily="34" charset="0"/>
              <a:ea typeface="Open Sans"/>
              <a:cs typeface="Segoe UI Semibold" panose="020B0702040204020203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917718" y="5101428"/>
            <a:ext cx="2180493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20% выручки</a:t>
            </a:r>
          </a:p>
          <a:p>
            <a:pPr>
              <a:spcAft>
                <a:spcPts val="600"/>
              </a:spcAft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Задают много вопросов/тратят ресурсы, а потом все равно не покупают или очень редко покупают</a:t>
            </a:r>
            <a:endParaRPr lang="ru-RU" sz="1000" dirty="0">
              <a:latin typeface="Segoe UI Semibold" panose="020B0702040204020203" pitchFamily="34" charset="0"/>
              <a:ea typeface="Open Sans"/>
              <a:cs typeface="Segoe UI Semibold" panose="020B0702040204020203" pitchFamily="34" charset="0"/>
            </a:endParaRPr>
          </a:p>
        </p:txBody>
      </p:sp>
      <p:sp>
        <p:nvSpPr>
          <p:cNvPr id="60" name="Google Shape;1182;p11"/>
          <p:cNvSpPr/>
          <p:nvPr/>
        </p:nvSpPr>
        <p:spPr>
          <a:xfrm>
            <a:off x="5778841" y="2483848"/>
            <a:ext cx="6155983" cy="55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может платить меньше, чем А-сегмент, и больше думать, потому что проблема у него есть, но она не настолько велика, как у А-сегмента, и есть альтернативные решения, которые по-другому решают ту же задачу, что и вы, но клиент выбирает вас, потому что вы даёте больше ценности, чем все остальные, и можете её обосновать.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688898" y="2370066"/>
            <a:ext cx="4459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B</a:t>
            </a: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-сегмент</a:t>
            </a:r>
          </a:p>
        </p:txBody>
      </p:sp>
      <p:sp>
        <p:nvSpPr>
          <p:cNvPr id="62" name="Google Shape;1182;p11"/>
          <p:cNvSpPr/>
          <p:nvPr/>
        </p:nvSpPr>
        <p:spPr>
          <a:xfrm>
            <a:off x="5778841" y="3245731"/>
            <a:ext cx="6155983" cy="55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такой сегмент очень редко покупает, забирает у вас много ресурсов и энергии, как в процессе продажи, так и в процессе «отгрузки» решения/использования решения. не покупает больше 1 раза. часто просит вернуть деньги или пишет претензии.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688898" y="3131949"/>
            <a:ext cx="4459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C</a:t>
            </a: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-сегмент</a:t>
            </a:r>
          </a:p>
        </p:txBody>
      </p:sp>
      <p:sp>
        <p:nvSpPr>
          <p:cNvPr id="64" name="Google Shape;1182;p11"/>
          <p:cNvSpPr/>
          <p:nvPr/>
        </p:nvSpPr>
        <p:spPr>
          <a:xfrm>
            <a:off x="5778841" y="3977263"/>
            <a:ext cx="6155983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такой сегмент почти никогда не покупает, много задаёт вопросов на этапе покупки, отвлекает и тратит время отдела продаж, но никогда не покупает, потому что у него:</a:t>
            </a:r>
          </a:p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а) нет проблемы/задачи (он её решает бесплатно);</a:t>
            </a:r>
          </a:p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б) у него нет бюджета на ваше решение.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688898" y="3853956"/>
            <a:ext cx="4459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D</a:t>
            </a: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-сегмент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691814"/>
              </p:ext>
            </p:extLst>
          </p:nvPr>
        </p:nvGraphicFramePr>
        <p:xfrm>
          <a:off x="5778841" y="4897875"/>
          <a:ext cx="6096000" cy="128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459">
                  <a:extLst>
                    <a:ext uri="{9D8B030D-6E8A-4147-A177-3AD203B41FA5}">
                      <a16:colId xmlns:a16="http://schemas.microsoft.com/office/drawing/2014/main" val="2320278005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1149385498"/>
                    </a:ext>
                  </a:extLst>
                </a:gridCol>
                <a:gridCol w="2483191">
                  <a:extLst>
                    <a:ext uri="{9D8B030D-6E8A-4147-A177-3AD203B41FA5}">
                      <a16:colId xmlns:a16="http://schemas.microsoft.com/office/drawing/2014/main" val="2346163089"/>
                    </a:ext>
                  </a:extLst>
                </a:gridCol>
              </a:tblGrid>
              <a:tr h="391361">
                <a:tc>
                  <a:txBody>
                    <a:bodyPr/>
                    <a:lstStyle/>
                    <a:p>
                      <a:r>
                        <a:rPr lang="ru-RU" sz="1050" kern="1200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+mn-ea"/>
                          <a:cs typeface="Segoe UI Semibold" panose="020B0702040204020203" pitchFamily="34" charset="0"/>
                        </a:rPr>
                        <a:t>Сегмент</a:t>
                      </a:r>
                    </a:p>
                    <a:p>
                      <a:r>
                        <a:rPr lang="ru-RU" sz="900" b="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Open Sans"/>
                          <a:cs typeface="Segoe UI" panose="020B0502040204020203" pitchFamily="34" charset="0"/>
                        </a:rPr>
                        <a:t>тип сегмента(A,B,C,D), описание сегмента, особенности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b="1" kern="1200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+mn-ea"/>
                          <a:cs typeface="Segoe UI Semibold" panose="020B0702040204020203" pitchFamily="34" charset="0"/>
                        </a:rPr>
                        <a:t>Плюсы работы </a:t>
                      </a:r>
                      <a:br>
                        <a:rPr lang="ru-RU" sz="1050" b="1" kern="1200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+mn-ea"/>
                          <a:cs typeface="Segoe UI Semibold" panose="020B0702040204020203" pitchFamily="34" charset="0"/>
                        </a:rPr>
                      </a:br>
                      <a:r>
                        <a:rPr lang="ru-RU" sz="1050" b="1" kern="1200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+mn-ea"/>
                          <a:cs typeface="Segoe UI Semibold" panose="020B0702040204020203" pitchFamily="34" charset="0"/>
                        </a:rPr>
                        <a:t>с Сегментом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kern="1200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+mn-ea"/>
                          <a:cs typeface="Segoe UI Semibold" panose="020B0702040204020203" pitchFamily="34" charset="0"/>
                        </a:rPr>
                        <a:t>Минусы работы </a:t>
                      </a:r>
                      <a:br>
                        <a:rPr lang="ru-RU" sz="1050" b="1" kern="1200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+mn-ea"/>
                          <a:cs typeface="Segoe UI Semibold" panose="020B0702040204020203" pitchFamily="34" charset="0"/>
                        </a:rPr>
                      </a:br>
                      <a:r>
                        <a:rPr lang="ru-RU" sz="1050" b="1" kern="1200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+mn-ea"/>
                          <a:cs typeface="Segoe UI Semibold" panose="020B0702040204020203" pitchFamily="34" charset="0"/>
                        </a:rPr>
                        <a:t>с Сегментом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460714"/>
                  </a:ext>
                </a:extLst>
              </a:tr>
              <a:tr h="519945">
                <a:tc>
                  <a:txBody>
                    <a:bodyPr/>
                    <a:lstStyle/>
                    <a:p>
                      <a:r>
                        <a:rPr lang="ru-RU" sz="900" b="0" i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Open Sans"/>
                          <a:cs typeface="Segoe UI" panose="020B0502040204020203" pitchFamily="34" charset="0"/>
                        </a:rPr>
                        <a:t>А-сегмент, женщины, которые следят за кожей лица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0" i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Open Sans"/>
                          <a:cs typeface="Segoe UI" panose="020B0502040204020203" pitchFamily="34" charset="0"/>
                        </a:rPr>
                        <a:t>Быстро платят, много покупают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0" i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Open Sans"/>
                          <a:cs typeface="Segoe UI" panose="020B0502040204020203" pitchFamily="34" charset="0"/>
                        </a:rPr>
                        <a:t>Любят часто менять бренды масок для лица, чтобы все попробовать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29913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endParaRPr lang="ru-RU" sz="900" b="0" kern="120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Open Sans"/>
                        <a:cs typeface="Segoe UI" panose="020B0502040204020203" pitchFamily="34" charset="0"/>
                      </a:endParaRPr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900" b="0" kern="120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Open Sans"/>
                        <a:cs typeface="Segoe UI" panose="020B0502040204020203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900" b="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Open Sans"/>
                        <a:cs typeface="Segoe UI" panose="020B0502040204020203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273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074450"/>
      </p:ext>
    </p:extLst>
  </p:cSld>
  <p:clrMapOvr>
    <a:masterClrMapping/>
  </p:clrMapOvr>
</p:sld>
</file>

<file path=ppt/theme/theme1.xml><?xml version="1.0" encoding="utf-8"?>
<a:theme xmlns:a="http://schemas.openxmlformats.org/drawingml/2006/main" name="Разделители и титулы">
  <a:themeElements>
    <a:clrScheme name="Школа предпринимательства">
      <a:dk1>
        <a:srgbClr val="000000"/>
      </a:dk1>
      <a:lt1>
        <a:srgbClr val="FFFFFF"/>
      </a:lt1>
      <a:dk2>
        <a:srgbClr val="4BC882"/>
      </a:dk2>
      <a:lt2>
        <a:srgbClr val="E6E6E6"/>
      </a:lt2>
      <a:accent1>
        <a:srgbClr val="006EF0"/>
      </a:accent1>
      <a:accent2>
        <a:srgbClr val="000000"/>
      </a:accent2>
      <a:accent3>
        <a:srgbClr val="4BC882"/>
      </a:accent3>
      <a:accent4>
        <a:srgbClr val="006EF0"/>
      </a:accent4>
      <a:accent5>
        <a:srgbClr val="79B6FF"/>
      </a:accent5>
      <a:accent6>
        <a:srgbClr val="ABD1FF"/>
      </a:accent6>
      <a:hlink>
        <a:srgbClr val="4BC882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сновные слайды">
  <a:themeElements>
    <a:clrScheme name="Школа предпринимательства">
      <a:dk1>
        <a:srgbClr val="000000"/>
      </a:dk1>
      <a:lt1>
        <a:srgbClr val="FFFFFF"/>
      </a:lt1>
      <a:dk2>
        <a:srgbClr val="4BC882"/>
      </a:dk2>
      <a:lt2>
        <a:srgbClr val="E6E6E6"/>
      </a:lt2>
      <a:accent1>
        <a:srgbClr val="006EF0"/>
      </a:accent1>
      <a:accent2>
        <a:srgbClr val="000000"/>
      </a:accent2>
      <a:accent3>
        <a:srgbClr val="4BC882"/>
      </a:accent3>
      <a:accent4>
        <a:srgbClr val="006EF0"/>
      </a:accent4>
      <a:accent5>
        <a:srgbClr val="79B6FF"/>
      </a:accent5>
      <a:accent6>
        <a:srgbClr val="ABD1FF"/>
      </a:accent6>
      <a:hlink>
        <a:srgbClr val="4BC882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2809</TotalTime>
  <Words>1032</Words>
  <Application>Microsoft Office PowerPoint</Application>
  <PresentationFormat>Широкоэкранный</PresentationFormat>
  <Paragraphs>100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Arial</vt:lpstr>
      <vt:lpstr>Calibri</vt:lpstr>
      <vt:lpstr>Open Sans</vt:lpstr>
      <vt:lpstr>Open Sans SemiBold</vt:lpstr>
      <vt:lpstr>Segoe UI</vt:lpstr>
      <vt:lpstr>Segoe UI Semibold</vt:lpstr>
      <vt:lpstr>Wingdings</vt:lpstr>
      <vt:lpstr>Разделители и титулы</vt:lpstr>
      <vt:lpstr>Основные слайды</vt:lpstr>
      <vt:lpstr>Тренинг «Школа предпринимательства»</vt:lpstr>
      <vt:lpstr>Описание рынка</vt:lpstr>
      <vt:lpstr>Конкуренты на рынке</vt:lpstr>
      <vt:lpstr>Портрет клиента</vt:lpstr>
      <vt:lpstr>Сегментация типов клиентов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Лисята</dc:creator>
  <cp:lastModifiedBy>user</cp:lastModifiedBy>
  <cp:revision>151</cp:revision>
  <dcterms:created xsi:type="dcterms:W3CDTF">2022-03-19T16:20:21Z</dcterms:created>
  <dcterms:modified xsi:type="dcterms:W3CDTF">2022-06-03T07:33:09Z</dcterms:modified>
</cp:coreProperties>
</file>