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4" r:id="rId2"/>
  </p:sldMasterIdLst>
  <p:notesMasterIdLst>
    <p:notesMasterId r:id="rId5"/>
  </p:notesMasterIdLst>
  <p:handoutMasterIdLst>
    <p:handoutMasterId r:id="rId6"/>
  </p:handoutMasterIdLst>
  <p:sldIdLst>
    <p:sldId id="273" r:id="rId3"/>
    <p:sldId id="312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A369"/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111" d="100"/>
          <a:sy n="111" d="100"/>
        </p:scale>
        <p:origin x="378" y="114"/>
      </p:cViewPr>
      <p:guideLst/>
    </p:cSldViewPr>
  </p:slideViewPr>
  <p:outlineViewPr>
    <p:cViewPr>
      <p:scale>
        <a:sx n="33" d="100"/>
        <a:sy n="33" d="100"/>
      </p:scale>
      <p:origin x="0" y="-205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1" name="Группа 1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" name="Группа 1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79265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13674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007693" y="0"/>
            <a:ext cx="6184307" cy="6030646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461438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440111"/>
            <a:ext cx="6176513" cy="431370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0" name="Рисунок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2" name="Группа 11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3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1" name="Группа 2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97114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90896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368877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617651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Рисунок 7"/>
          <p:cNvSpPr>
            <a:spLocks noGrp="1"/>
          </p:cNvSpPr>
          <p:nvPr>
            <p:ph type="pic" sz="quarter" idx="13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49838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Слайд с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0" y="1354650"/>
            <a:ext cx="4794191" cy="4600519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Рисунок 7"/>
          <p:cNvSpPr>
            <a:spLocks noGrp="1"/>
          </p:cNvSpPr>
          <p:nvPr>
            <p:ph type="pic" sz="quarter" idx="11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0" name="Рисунок 7"/>
          <p:cNvSpPr>
            <a:spLocks noGrp="1"/>
          </p:cNvSpPr>
          <p:nvPr>
            <p:ph type="pic" sz="quarter" idx="12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2" name="Рисунок 7"/>
          <p:cNvSpPr>
            <a:spLocks noGrp="1"/>
          </p:cNvSpPr>
          <p:nvPr>
            <p:ph type="pic" sz="quarter" idx="13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Рисунок 7"/>
          <p:cNvSpPr>
            <a:spLocks noGrp="1"/>
          </p:cNvSpPr>
          <p:nvPr>
            <p:ph type="pic" sz="quarter" idx="14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7" name="Группа 16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8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6" name="Группа 2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74807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0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1" name="Рисунок 28"/>
          <p:cNvSpPr>
            <a:spLocks noGrp="1"/>
          </p:cNvSpPr>
          <p:nvPr>
            <p:ph type="pic" sz="quarter" idx="12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32" name="Рисунок 28"/>
          <p:cNvSpPr>
            <a:spLocks noGrp="1"/>
          </p:cNvSpPr>
          <p:nvPr>
            <p:ph type="pic" sz="quarter" idx="13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4" name="Группа 13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5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3" name="Группа 22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4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31536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Слайд с кома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9" name="Рисунок 28"/>
          <p:cNvSpPr>
            <a:spLocks noGrp="1"/>
          </p:cNvSpPr>
          <p:nvPr>
            <p:ph type="pic" sz="quarter" idx="10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6" name="Рисунок 28"/>
          <p:cNvSpPr>
            <a:spLocks noGrp="1"/>
          </p:cNvSpPr>
          <p:nvPr>
            <p:ph type="pic" sz="quarter" idx="11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7" name="Рисунок 28"/>
          <p:cNvSpPr>
            <a:spLocks noGrp="1"/>
          </p:cNvSpPr>
          <p:nvPr>
            <p:ph type="pic" sz="quarter" idx="12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8" name="Рисунок 28"/>
          <p:cNvSpPr>
            <a:spLocks noGrp="1"/>
          </p:cNvSpPr>
          <p:nvPr>
            <p:ph type="pic" sz="quarter" idx="13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19" name="Рисунок 28"/>
          <p:cNvSpPr>
            <a:spLocks noGrp="1"/>
          </p:cNvSpPr>
          <p:nvPr>
            <p:ph type="pic" sz="quarter" idx="14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20" name="Рисунок 28"/>
          <p:cNvSpPr>
            <a:spLocks noGrp="1"/>
          </p:cNvSpPr>
          <p:nvPr>
            <p:ph type="pic" sz="quarter" idx="15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21" name="Группа 2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2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31" name="Группа 30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32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0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1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2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3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4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5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46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66390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Логотипы компа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3" name="Google Shape;2766;p67"/>
          <p:cNvSpPr>
            <a:spLocks noGrp="1"/>
          </p:cNvSpPr>
          <p:nvPr>
            <p:ph type="pic" idx="2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2767;p67"/>
          <p:cNvSpPr>
            <a:spLocks noGrp="1"/>
          </p:cNvSpPr>
          <p:nvPr>
            <p:ph type="pic" idx="3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15" name="Google Shape;2768;p67"/>
          <p:cNvSpPr>
            <a:spLocks noGrp="1"/>
          </p:cNvSpPr>
          <p:nvPr>
            <p:ph type="pic" idx="4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1" name="Google Shape;2769;p67"/>
          <p:cNvSpPr>
            <a:spLocks noGrp="1"/>
          </p:cNvSpPr>
          <p:nvPr>
            <p:ph type="pic" idx="5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770;p67"/>
          <p:cNvSpPr>
            <a:spLocks noGrp="1"/>
          </p:cNvSpPr>
          <p:nvPr>
            <p:ph type="pic" idx="6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3" name="Google Shape;2771;p67"/>
          <p:cNvSpPr>
            <a:spLocks noGrp="1"/>
          </p:cNvSpPr>
          <p:nvPr>
            <p:ph type="pic" idx="7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772;p67"/>
          <p:cNvSpPr>
            <a:spLocks noGrp="1"/>
          </p:cNvSpPr>
          <p:nvPr>
            <p:ph type="pic" idx="8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5" name="Google Shape;2773;p67"/>
          <p:cNvSpPr>
            <a:spLocks noGrp="1"/>
          </p:cNvSpPr>
          <p:nvPr>
            <p:ph type="pic" idx="9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774;p67"/>
          <p:cNvSpPr>
            <a:spLocks noGrp="1"/>
          </p:cNvSpPr>
          <p:nvPr>
            <p:ph type="pic" idx="13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75;p67"/>
          <p:cNvSpPr>
            <a:spLocks noGrp="1"/>
          </p:cNvSpPr>
          <p:nvPr>
            <p:ph type="pic" idx="14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776;p67"/>
          <p:cNvSpPr>
            <a:spLocks noGrp="1"/>
          </p:cNvSpPr>
          <p:nvPr>
            <p:ph type="pic" idx="15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Google Shape;2777;p67"/>
          <p:cNvSpPr>
            <a:spLocks noGrp="1"/>
          </p:cNvSpPr>
          <p:nvPr>
            <p:ph type="pic" idx="16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1" name="Google Shape;2778;p67"/>
          <p:cNvSpPr>
            <a:spLocks noGrp="1"/>
          </p:cNvSpPr>
          <p:nvPr>
            <p:ph type="pic" idx="17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2779;p67"/>
          <p:cNvSpPr>
            <a:spLocks noGrp="1"/>
          </p:cNvSpPr>
          <p:nvPr>
            <p:ph type="pic" idx="18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2780;p67"/>
          <p:cNvSpPr>
            <a:spLocks noGrp="1"/>
          </p:cNvSpPr>
          <p:nvPr>
            <p:ph type="pic" idx="19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2781;p67"/>
          <p:cNvSpPr>
            <a:spLocks noGrp="1"/>
          </p:cNvSpPr>
          <p:nvPr>
            <p:ph type="pic" idx="20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5" name="Google Shape;2782;p67"/>
          <p:cNvSpPr>
            <a:spLocks noGrp="1"/>
          </p:cNvSpPr>
          <p:nvPr>
            <p:ph type="pic" idx="21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2783;p67"/>
          <p:cNvSpPr>
            <a:spLocks noGrp="1"/>
          </p:cNvSpPr>
          <p:nvPr>
            <p:ph type="pic" idx="22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2784;p67"/>
          <p:cNvSpPr>
            <a:spLocks noGrp="1"/>
          </p:cNvSpPr>
          <p:nvPr>
            <p:ph type="pic" idx="23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2785;p67"/>
          <p:cNvSpPr>
            <a:spLocks noGrp="1"/>
          </p:cNvSpPr>
          <p:nvPr>
            <p:ph type="pic" idx="24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9" name="Группа 28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41" name="Группа 4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4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50" name="Группа 4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5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6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85912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исунок 7"/>
          <p:cNvSpPr>
            <a:spLocks noGrp="1"/>
          </p:cNvSpPr>
          <p:nvPr>
            <p:ph type="pic" sz="quarter" idx="10"/>
          </p:nvPr>
        </p:nvSpPr>
        <p:spPr>
          <a:xfrm>
            <a:off x="6400800" y="0"/>
            <a:ext cx="5791201" cy="6093151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3" name="Группа 2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6" name="Группа 5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7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16" name="Группа 15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17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8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9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0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1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619543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10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1" name="Группа 60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39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2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Группа 22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4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8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rgbClr val="006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accent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06" r:id="rId7"/>
    <p:sldLayoutId id="2147483707" r:id="rId8"/>
    <p:sldLayoutId id="2147483708" r:id="rId9"/>
    <p:sldLayoutId id="2147483709" r:id="rId10"/>
    <p:sldLayoutId id="214748371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6438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6" r:id="rId2"/>
    <p:sldLayoutId id="2147483712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3" r:id="rId9"/>
    <p:sldLayoutId id="2147483704" r:id="rId10"/>
    <p:sldLayoutId id="2147483705" r:id="rId11"/>
    <p:sldLayoutId id="214748371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588947" y="4221862"/>
            <a:ext cx="2923874" cy="3161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" dirty="0" smtClean="0"/>
              <a:t>Интервью</a:t>
            </a:r>
            <a:br>
              <a:rPr lang="ru" dirty="0" smtClean="0"/>
            </a:br>
            <a:r>
              <a:rPr lang="ru" dirty="0" smtClean="0"/>
              <a:t>с </a:t>
            </a:r>
            <a:r>
              <a:rPr lang="ru" dirty="0"/>
              <a:t>потенциальными клиентами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день 2 — </a:t>
            </a:r>
            <a:r>
              <a:rPr lang="ru" dirty="0" smtClean="0"/>
              <a:t>портрет клиента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077189" y="5443833"/>
            <a:ext cx="1418687" cy="496888"/>
          </a:xfrm>
        </p:spPr>
        <p:txBody>
          <a:bodyPr/>
          <a:lstStyle/>
          <a:p>
            <a:r>
              <a:rPr lang="ru-RU" dirty="0" err="1" smtClean="0"/>
              <a:t>дд</a:t>
            </a:r>
            <a:r>
              <a:rPr lang="ru-RU" dirty="0" smtClean="0"/>
              <a:t>/мм/</a:t>
            </a:r>
            <a:r>
              <a:rPr lang="ru-RU" dirty="0" err="1" smtClean="0"/>
              <a:t>гг</a:t>
            </a:r>
            <a:endParaRPr lang="ru-RU" dirty="0"/>
          </a:p>
        </p:txBody>
      </p:sp>
      <p:pic>
        <p:nvPicPr>
          <p:cNvPr id="14" name="Рисунок 13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44" r="147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0900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</a:t>
            </a:r>
            <a:r>
              <a:rPr lang="ru-RU" dirty="0" smtClean="0"/>
              <a:t>2                         </a:t>
            </a:r>
            <a:r>
              <a:rPr lang="ru" dirty="0" smtClean="0"/>
              <a:t>портрет клиента</a:t>
            </a:r>
            <a:endParaRPr lang="ru-RU" dirty="0"/>
          </a:p>
        </p:txBody>
      </p:sp>
      <p:sp>
        <p:nvSpPr>
          <p:cNvPr id="7" name="Google Shape;60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lvl="0">
              <a:spcBef>
                <a:spcPts val="0"/>
              </a:spcBef>
            </a:pPr>
            <a:r>
              <a:rPr lang="ru-RU" sz="3000" dirty="0" smtClean="0"/>
              <a:t>Портрет клиента</a:t>
            </a:r>
            <a:endParaRPr sz="30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54828" y="304800"/>
            <a:ext cx="11811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520946" y="5123327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9152" y="4319252"/>
            <a:ext cx="154401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Задачи потребителя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51695" y="4236341"/>
            <a:ext cx="3353530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0946" y="5547938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971933" y="5454785"/>
            <a:ext cx="3073886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00139" y="4319252"/>
            <a:ext cx="17940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Проблемы потребителя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71933" y="5879396"/>
            <a:ext cx="3073886" cy="247108"/>
          </a:xfrm>
          <a:prstGeom prst="roundRect">
            <a:avLst>
              <a:gd name="adj" fmla="val 2247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422920" y="5123327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51127" y="4319252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Выгоды потребителя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253669" y="4236341"/>
            <a:ext cx="4681156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422920" y="5547938"/>
            <a:ext cx="4388080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21" name="Google Shape;1182;p11"/>
          <p:cNvSpPr/>
          <p:nvPr/>
        </p:nvSpPr>
        <p:spPr>
          <a:xfrm>
            <a:off x="5778843" y="936288"/>
            <a:ext cx="5202019" cy="836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 smtClean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Сформировать профиль потенциальной целевой аудитории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Google Shape;1182;p11"/>
          <p:cNvSpPr/>
          <p:nvPr/>
        </p:nvSpPr>
        <p:spPr>
          <a:xfrm>
            <a:off x="5778841" y="1874846"/>
            <a:ext cx="6155983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Сегмент ЦА, на который вы ориентируетесь(матери, семьи ветеранов,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шопоголики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и т.д.).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Кратко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охарактеризуйте, кто эти люди(пол, возраст, территориальное расположение, средний доход,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должность (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если b2b-бизнес)?	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332" y="5164152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3332" y="5588763"/>
            <a:ext cx="296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2.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92299" y="5495610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22920" y="5164152"/>
            <a:ext cx="27443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1.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22920" y="5588763"/>
            <a:ext cx="29687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2.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8" name="Google Shape;1182;p11"/>
          <p:cNvSpPr/>
          <p:nvPr/>
        </p:nvSpPr>
        <p:spPr>
          <a:xfrm>
            <a:off x="351696" y="1161426"/>
            <a:ext cx="4746516" cy="528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spcAft>
                <a:spcPts val="600"/>
              </a:spcAft>
            </a:pPr>
            <a:r>
              <a:rPr lang="ru-RU" sz="2000" dirty="0" smtClean="0">
                <a:solidFill>
                  <a:schemeClr val="tx2"/>
                </a:solidFill>
                <a:ea typeface="Open Sans SemiBold"/>
                <a:cs typeface="Segoe UI Semibold" panose="020B0702040204020203" pitchFamily="34" charset="0"/>
                <a:sym typeface="Open Sans SemiBold"/>
              </a:rPr>
              <a:t>Инструкция</a:t>
            </a: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Google Shape;1182;p11"/>
          <p:cNvSpPr/>
          <p:nvPr/>
        </p:nvSpPr>
        <p:spPr>
          <a:xfrm>
            <a:off x="351696" y="1667810"/>
            <a:ext cx="4746516" cy="2477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помощью сервисов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аналитики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(</a:t>
            </a:r>
            <a:r>
              <a:rPr lang="ru-RU" sz="900" dirty="0" err="1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SemRush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Google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Analytics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Яндекс.Метрика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).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поисковых запросах. Забейте в поиске примерный запрос, по которому находят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клиенты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такие компании, как ваша.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/>
            </a:pP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отраслевых рейтингах. Этот способ подойдет для среднего бизнеса, которые работают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не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только в своем регионе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  <a:sym typeface="Open Sans"/>
            </a:endParaRP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На тематических мероприятиях. Конференции, ярмарки, онлайн-мероприятия —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поищите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материалы о прошедших или найдите предстоящие.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В магазинах. Если ваша продукция продается в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офлайне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просто загляните на полки магазинов. Если сотрудничаете с интернет-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агрегаторами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 вроде </a:t>
            </a:r>
            <a:r>
              <a:rPr lang="ru-RU" sz="900" dirty="0" err="1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Ozon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, изучите соседей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по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каталогу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.</a:t>
            </a:r>
          </a:p>
          <a:p>
            <a:pPr marL="180975" indent="-180975">
              <a:spcBef>
                <a:spcPts val="369"/>
              </a:spcBef>
              <a:buClr>
                <a:schemeClr val="tx2"/>
              </a:buClr>
              <a:buFont typeface="+mj-lt"/>
              <a:buAutoNum type="arabicPeriod" startAt="4"/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В случае нехватки информации для полного наполнения портрета клиента необходимо провести интервью с вашими клиентами (пообщаться с ними)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в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соответствии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с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</a:rPr>
              <a:t>недостающей информацией по соответствующим блокам портрета клиента.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698423" y="1713439"/>
            <a:ext cx="44598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Целевая аудитория</a:t>
            </a:r>
            <a:endParaRPr lang="ru-RU" sz="11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778842" y="2470030"/>
            <a:ext cx="6032157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78843" y="2493603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ответ</a:t>
            </a:r>
            <a:endParaRPr lang="ru-RU" sz="1100" dirty="0">
              <a:solidFill>
                <a:schemeClr val="bg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Google Shape;1182;p11"/>
          <p:cNvSpPr/>
          <p:nvPr/>
        </p:nvSpPr>
        <p:spPr>
          <a:xfrm>
            <a:off x="5778842" y="3065667"/>
            <a:ext cx="6413158" cy="610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Формула: [сегмент ЦА]+[что делают]+[частота действия]+[причина действия]+[удовлетворяемая потребность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]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  <a:sym typeface="Open Sans"/>
            </a:endParaRP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Пример: Люди, совершающие поездки за рубеж 1 раз в месяц или чаще; имеющие коммуникативные (деловые, семейные, бытовые) точки притяжения в других странах =&gt; нуждающиеся в местных телефонных номерах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др. 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стран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98423" y="2904260"/>
            <a:ext cx="55396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Описание целевой аудитории (про поведение потенциального клиента)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778842" y="3699376"/>
            <a:ext cx="6032157" cy="343260"/>
          </a:xfrm>
          <a:prstGeom prst="roundRect">
            <a:avLst>
              <a:gd name="adj" fmla="val 2495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78843" y="3722949"/>
            <a:ext cx="54534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ответ</a:t>
            </a:r>
            <a:endParaRPr lang="ru-RU" sz="1100" dirty="0">
              <a:solidFill>
                <a:schemeClr val="bg2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Google Shape;1182;p11"/>
          <p:cNvSpPr/>
          <p:nvPr/>
        </p:nvSpPr>
        <p:spPr>
          <a:xfrm>
            <a:off x="533333" y="4512858"/>
            <a:ext cx="3061500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Какие задачи стоят перед потребителем в предметной области?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: купить теплый костюм себе и ребенку.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38" name="Google Shape;1182;p11"/>
          <p:cNvSpPr/>
          <p:nvPr/>
        </p:nvSpPr>
        <p:spPr>
          <a:xfrm>
            <a:off x="3992299" y="4512858"/>
            <a:ext cx="3061500" cy="88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С какими проблемами потребитель сталкивается при решении своих задач? </a:t>
            </a:r>
          </a:p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Пример: хочу одинаковые костюмы с ребенком, чтобы подписчики в ВК увидели, что я лучше соседки, и что у нас дружная семья.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sp>
        <p:nvSpPr>
          <p:cNvPr id="39" name="Google Shape;1182;p11"/>
          <p:cNvSpPr/>
          <p:nvPr/>
        </p:nvSpPr>
        <p:spPr>
          <a:xfrm>
            <a:off x="7454671" y="4512858"/>
            <a:ext cx="4356328" cy="55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spAutoFit/>
          </a:bodyPr>
          <a:lstStyle/>
          <a:p>
            <a:pPr>
              <a:spcBef>
                <a:spcPts val="369"/>
              </a:spcBef>
              <a:buClr>
                <a:schemeClr val="tx2"/>
              </a:buClr>
            </a:pP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Какие результаты пользователь ожидает получить? </a:t>
            </a: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/>
            </a:r>
            <a:b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</a:br>
            <a:r>
              <a:rPr lang="ru-RU" sz="900" dirty="0" smtClean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Пример</a:t>
            </a:r>
            <a:r>
              <a:rPr lang="ru-RU" sz="900" dirty="0">
                <a:latin typeface="Segoe UI" panose="020B0502040204020203" pitchFamily="34" charset="0"/>
                <a:ea typeface="Open Sans"/>
                <a:cs typeface="Segoe UI" panose="020B0502040204020203" pitchFamily="34" charset="0"/>
                <a:sym typeface="Open Sans"/>
              </a:rPr>
              <a:t>: быструю доставку двух качественных одинаковых костюмов для меня и ребенка.</a:t>
            </a:r>
            <a:endParaRPr lang="ru-RU" sz="900" dirty="0">
              <a:latin typeface="Segoe UI" panose="020B0502040204020203" pitchFamily="34" charset="0"/>
              <a:ea typeface="Open Sans"/>
              <a:cs typeface="Segoe UI" panose="020B0502040204020203" pitchFamily="34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971933" y="5920221"/>
            <a:ext cx="3081866" cy="337704"/>
            <a:chOff x="3971933" y="5920221"/>
            <a:chExt cx="3081866" cy="337704"/>
          </a:xfrm>
        </p:grpSpPr>
        <p:sp>
          <p:nvSpPr>
            <p:cNvPr id="45" name="TextBox 44"/>
            <p:cNvSpPr txBox="1"/>
            <p:nvPr/>
          </p:nvSpPr>
          <p:spPr>
            <a:xfrm>
              <a:off x="3992299" y="5920221"/>
              <a:ext cx="2968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100" dirty="0" smtClean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2.</a:t>
              </a:r>
              <a:endParaRPr lang="ru-RU" sz="1100" dirty="0">
                <a:latin typeface="Segoe UI Semibold" panose="020B0702040204020203" pitchFamily="34" charset="0"/>
                <a:cs typeface="Segoe UI Semibold" panose="020B0702040204020203" pitchFamily="34" charset="0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971933" y="6071959"/>
              <a:ext cx="3081866" cy="1859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0" name="Скругленный прямоугольник 39"/>
          <p:cNvSpPr/>
          <p:nvPr/>
        </p:nvSpPr>
        <p:spPr>
          <a:xfrm>
            <a:off x="3802682" y="4236341"/>
            <a:ext cx="3353530" cy="1835618"/>
          </a:xfrm>
          <a:prstGeom prst="roundRect">
            <a:avLst>
              <a:gd name="adj" fmla="val 4561"/>
            </a:avLst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936345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Основные слайд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2840</TotalTime>
  <Words>353</Words>
  <Application>Microsoft Office PowerPoint</Application>
  <PresentationFormat>Широкоэкранный</PresentationFormat>
  <Paragraphs>33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Open Sans</vt:lpstr>
      <vt:lpstr>Open Sans SemiBold</vt:lpstr>
      <vt:lpstr>Segoe UI</vt:lpstr>
      <vt:lpstr>Segoe UI Semibold</vt:lpstr>
      <vt:lpstr>Разделители и титулы</vt:lpstr>
      <vt:lpstr>Основные слайды</vt:lpstr>
      <vt:lpstr>Интервью с потенциальными клиентами</vt:lpstr>
      <vt:lpstr>Портрет клиента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</dc:creator>
  <cp:lastModifiedBy>Абрамова Евгения Вадимовна</cp:lastModifiedBy>
  <cp:revision>126</cp:revision>
  <dcterms:created xsi:type="dcterms:W3CDTF">2022-03-19T16:20:21Z</dcterms:created>
  <dcterms:modified xsi:type="dcterms:W3CDTF">2022-05-05T18:02:45Z</dcterms:modified>
</cp:coreProperties>
</file>