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4" r:id="rId2"/>
  </p:sldMasterIdLst>
  <p:notesMasterIdLst>
    <p:notesMasterId r:id="rId6"/>
  </p:notesMasterIdLst>
  <p:handoutMasterIdLst>
    <p:handoutMasterId r:id="rId7"/>
  </p:handoutMasterIdLst>
  <p:sldIdLst>
    <p:sldId id="273" r:id="rId3"/>
    <p:sldId id="312" r:id="rId4"/>
    <p:sldId id="31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369"/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6395" autoAdjust="0"/>
  </p:normalViewPr>
  <p:slideViewPr>
    <p:cSldViewPr snapToGrid="0" showGuides="1">
      <p:cViewPr varScale="1">
        <p:scale>
          <a:sx n="111" d="100"/>
          <a:sy n="111" d="100"/>
        </p:scale>
        <p:origin x="378" y="114"/>
      </p:cViewPr>
      <p:guideLst/>
    </p:cSldViewPr>
  </p:slideViewPr>
  <p:outlineViewPr>
    <p:cViewPr>
      <p:scale>
        <a:sx n="33" d="100"/>
        <a:sy n="33" d="100"/>
      </p:scale>
      <p:origin x="0" y="-205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1" name="Группа 1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0" name="Группа 1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79265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3674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0"/>
            <a:ext cx="6184307" cy="603064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61438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440111"/>
            <a:ext cx="6176513" cy="431370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97114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90896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688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4983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4794191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3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Рисунок 7"/>
          <p:cNvSpPr>
            <a:spLocks noGrp="1"/>
          </p:cNvSpPr>
          <p:nvPr>
            <p:ph type="pic" sz="quarter" idx="14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4" name="Группа 13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" name="Группа 16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8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6" name="Группа 25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7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4807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0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1" name="Рисунок 28"/>
          <p:cNvSpPr>
            <a:spLocks noGrp="1"/>
          </p:cNvSpPr>
          <p:nvPr>
            <p:ph type="pic" sz="quarter" idx="12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2" name="Рисунок 28"/>
          <p:cNvSpPr>
            <a:spLocks noGrp="1"/>
          </p:cNvSpPr>
          <p:nvPr>
            <p:ph type="pic" sz="quarter" idx="13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2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31536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6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7" name="Рисунок 28"/>
          <p:cNvSpPr>
            <a:spLocks noGrp="1"/>
          </p:cNvSpPr>
          <p:nvPr>
            <p:ph type="pic" sz="quarter" idx="12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Рисунок 28"/>
          <p:cNvSpPr>
            <a:spLocks noGrp="1"/>
          </p:cNvSpPr>
          <p:nvPr>
            <p:ph type="pic" sz="quarter" idx="13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9" name="Рисунок 28"/>
          <p:cNvSpPr>
            <a:spLocks noGrp="1"/>
          </p:cNvSpPr>
          <p:nvPr>
            <p:ph type="pic" sz="quarter" idx="14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20" name="Рисунок 28"/>
          <p:cNvSpPr>
            <a:spLocks noGrp="1"/>
          </p:cNvSpPr>
          <p:nvPr>
            <p:ph type="pic" sz="quarter" idx="15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1" name="Группа 2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2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1" name="Группа 3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3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639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Логотипы компа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Google Shape;2766;p67"/>
          <p:cNvSpPr>
            <a:spLocks noGrp="1"/>
          </p:cNvSpPr>
          <p:nvPr>
            <p:ph type="pic" idx="2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2767;p67"/>
          <p:cNvSpPr>
            <a:spLocks noGrp="1"/>
          </p:cNvSpPr>
          <p:nvPr>
            <p:ph type="pic" idx="3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2768;p67"/>
          <p:cNvSpPr>
            <a:spLocks noGrp="1"/>
          </p:cNvSpPr>
          <p:nvPr>
            <p:ph type="pic" idx="4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769;p67"/>
          <p:cNvSpPr>
            <a:spLocks noGrp="1"/>
          </p:cNvSpPr>
          <p:nvPr>
            <p:ph type="pic" idx="5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770;p67"/>
          <p:cNvSpPr>
            <a:spLocks noGrp="1"/>
          </p:cNvSpPr>
          <p:nvPr>
            <p:ph type="pic" idx="6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771;p67"/>
          <p:cNvSpPr>
            <a:spLocks noGrp="1"/>
          </p:cNvSpPr>
          <p:nvPr>
            <p:ph type="pic" idx="7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772;p67"/>
          <p:cNvSpPr>
            <a:spLocks noGrp="1"/>
          </p:cNvSpPr>
          <p:nvPr>
            <p:ph type="pic" idx="8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773;p67"/>
          <p:cNvSpPr>
            <a:spLocks noGrp="1"/>
          </p:cNvSpPr>
          <p:nvPr>
            <p:ph type="pic" idx="9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774;p67"/>
          <p:cNvSpPr>
            <a:spLocks noGrp="1"/>
          </p:cNvSpPr>
          <p:nvPr>
            <p:ph type="pic" idx="13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75;p67"/>
          <p:cNvSpPr>
            <a:spLocks noGrp="1"/>
          </p:cNvSpPr>
          <p:nvPr>
            <p:ph type="pic" idx="14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776;p67"/>
          <p:cNvSpPr>
            <a:spLocks noGrp="1"/>
          </p:cNvSpPr>
          <p:nvPr>
            <p:ph type="pic" idx="15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2777;p67"/>
          <p:cNvSpPr>
            <a:spLocks noGrp="1"/>
          </p:cNvSpPr>
          <p:nvPr>
            <p:ph type="pic" idx="16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2778;p67"/>
          <p:cNvSpPr>
            <a:spLocks noGrp="1"/>
          </p:cNvSpPr>
          <p:nvPr>
            <p:ph type="pic" idx="17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2779;p67"/>
          <p:cNvSpPr>
            <a:spLocks noGrp="1"/>
          </p:cNvSpPr>
          <p:nvPr>
            <p:ph type="pic" idx="18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2780;p67"/>
          <p:cNvSpPr>
            <a:spLocks noGrp="1"/>
          </p:cNvSpPr>
          <p:nvPr>
            <p:ph type="pic" idx="19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2781;p67"/>
          <p:cNvSpPr>
            <a:spLocks noGrp="1"/>
          </p:cNvSpPr>
          <p:nvPr>
            <p:ph type="pic" idx="20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2782;p67"/>
          <p:cNvSpPr>
            <a:spLocks noGrp="1"/>
          </p:cNvSpPr>
          <p:nvPr>
            <p:ph type="pic" idx="21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2783;p67"/>
          <p:cNvSpPr>
            <a:spLocks noGrp="1"/>
          </p:cNvSpPr>
          <p:nvPr>
            <p:ph type="pic" idx="22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2784;p67"/>
          <p:cNvSpPr>
            <a:spLocks noGrp="1"/>
          </p:cNvSpPr>
          <p:nvPr>
            <p:ph type="pic" idx="23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2785;p67"/>
          <p:cNvSpPr>
            <a:spLocks noGrp="1"/>
          </p:cNvSpPr>
          <p:nvPr>
            <p:ph type="pic" idx="24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9" name="Группа 2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1" name="Группа 4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4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50" name="Группа 4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5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85912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3" name="Группа 2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" name="Группа 5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7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6" name="Группа 15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17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9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1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619543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10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1" name="Группа 60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39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0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2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2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550538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3" name="Группа 22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4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8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rgbClr val="006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accent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06" r:id="rId7"/>
    <p:sldLayoutId id="2147483707" r:id="rId8"/>
    <p:sldLayoutId id="2147483708" r:id="rId9"/>
    <p:sldLayoutId id="2147483709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4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6" r:id="rId2"/>
    <p:sldLayoutId id="2147483712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3" r:id="rId9"/>
    <p:sldLayoutId id="2147483704" r:id="rId10"/>
    <p:sldLayoutId id="2147483705" r:id="rId11"/>
    <p:sldLayoutId id="214748371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588947" y="4221862"/>
            <a:ext cx="2192079" cy="3161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" dirty="0" smtClean="0"/>
              <a:t>Интервью</a:t>
            </a:r>
            <a:br>
              <a:rPr lang="ru" dirty="0" smtClean="0"/>
            </a:br>
            <a:r>
              <a:rPr lang="ru" dirty="0" smtClean="0"/>
              <a:t>с </a:t>
            </a:r>
            <a:r>
              <a:rPr lang="ru" dirty="0"/>
              <a:t>потенциальными клиентами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день 2 — </a:t>
            </a:r>
            <a:r>
              <a:rPr lang="ru" dirty="0" smtClean="0"/>
              <a:t>интервью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0077189" y="5443833"/>
            <a:ext cx="1418687" cy="496888"/>
          </a:xfrm>
        </p:spPr>
        <p:txBody>
          <a:bodyPr/>
          <a:lstStyle/>
          <a:p>
            <a:r>
              <a:rPr lang="ru-RU" dirty="0" err="1" smtClean="0"/>
              <a:t>дд</a:t>
            </a:r>
            <a:r>
              <a:rPr lang="ru-RU" dirty="0" smtClean="0"/>
              <a:t>/мм/</a:t>
            </a:r>
            <a:r>
              <a:rPr lang="ru-RU" dirty="0" err="1" smtClean="0"/>
              <a:t>гг</a:t>
            </a:r>
            <a:endParaRPr lang="ru-RU" dirty="0"/>
          </a:p>
        </p:txBody>
      </p:sp>
      <p:pic>
        <p:nvPicPr>
          <p:cNvPr id="8" name="Рисунок 7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85" b="184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0900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</a:t>
            </a:r>
            <a:r>
              <a:rPr lang="ru-RU" dirty="0" smtClean="0"/>
              <a:t>2                         </a:t>
            </a:r>
            <a:r>
              <a:rPr lang="ru" dirty="0" smtClean="0"/>
              <a:t>интервью</a:t>
            </a:r>
            <a:endParaRPr lang="ru-RU" dirty="0"/>
          </a:p>
        </p:txBody>
      </p:sp>
      <p:sp>
        <p:nvSpPr>
          <p:cNvPr id="7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3000" dirty="0"/>
              <a:t>Проблемные интервью</a:t>
            </a:r>
            <a:endParaRPr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54828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Google Shape;2227;p49"/>
          <p:cNvGraphicFramePr/>
          <p:nvPr>
            <p:extLst>
              <p:ext uri="{D42A27DB-BD31-4B8C-83A1-F6EECF244321}">
                <p14:modId xmlns:p14="http://schemas.microsoft.com/office/powerpoint/2010/main" val="3663512105"/>
              </p:ext>
            </p:extLst>
          </p:nvPr>
        </p:nvGraphicFramePr>
        <p:xfrm>
          <a:off x="370936" y="1135693"/>
          <a:ext cx="11585275" cy="4928676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695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76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91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1. Профилирующий блок</a:t>
                      </a:r>
                      <a:endParaRPr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2. Проблема клиента</a:t>
                      </a:r>
                      <a:endParaRPr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3. Ситуация</a:t>
                      </a:r>
                      <a:endParaRPr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2426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Расскажите, о вашей компании, какие задачи в компании вы решаете?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Насколько большая ваша компания? Сколько сотрудников?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Какая зона ответственности? За что отвечает? Как называется должность?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Какие перед вами сейчас стоят приоритетные цели? Над чем вы сейчас работаете? На чём фокусируетесь? 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В какой ситуации она возникает?  (Проблемная ситуация) 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Какая последовательность действий/событий приводит к появлению проблем/ущерба? Расскажите, о вашей компании, какие задачи в компании вы решаете?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Насколько большая ваша компания? Сколько сотрудников? Какая зона ответственности? За что отвечает? Как называется должность?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Какие перед вами сейчас стоят приоритетные цели? Над чем вы сейчас работаете? На чём фокусируетесь?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В какой ситуации она возникает?  (Проблемная ситуация)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Какая последовательность действий/событий приводит к появлению проблему/ущерба?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 часто возникают ситуации, ведущие к проблеме?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Насколько это большая проблема для вас? Как оцениваете?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будет, если это не исправить/ничего не менять?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пробовали, чтобы решить проблему?</a:t>
                      </a:r>
                      <a:r>
                        <a:rPr lang="ru-RU" sz="750" b="0" u="none" strike="noStrike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Почему вас это беспокоит? 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Какой сейчас самый большой вызов для тебя/твоей команды/твоей компании? Почему именно это?</a:t>
                      </a:r>
                      <a:r>
                        <a:rPr lang="ru-RU" sz="750" b="0" u="none" strike="noStrike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Почему для вас это важно?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 что это влияет в компании/бизнесе? (о проблеме)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 что это влияет для вас/в вашей работе/в жизни?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Расскажите про ваш прошлый опыт покупки подобного решения?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Какие способы решения задач/проблем вы пробовали?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пробовал решать? Что не нравилось в предыдущих решениях?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искали решения? Что с чем сравнивали? По каким характеристикам? Что для вас было важно? Почему это важно? Почему именно это? 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После того, как вы изменили ситуацию, внедрили решение, расскажите, что изменилось? Какой результат вы получили? насколько он вас устроил и почему?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Интересно, почему вы остановили свой выбор на... Почему решили решать проблему именно таким способом?</a:t>
                      </a:r>
                      <a:r>
                        <a:rPr lang="ru-RU" sz="750" b="0" u="none" strike="noStrike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Можете привести пример?</a:t>
                      </a: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вам больше всего не нравится в вашей работе и почему? Как часто это случается?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Сколько у вас сейчас уходит времени на (задачу)?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Мы знаем, что клиенты типа тебя (описать коротко гипотезу о сегменте) чаще всего сталкиваются с проблемами 1,2,3 (перечислить гипотезы о проблемах данного сегмента), а у тебя как? Ты сталкивался с такими проблемами? О чём для тебя поговорить наиболее актуально сейчас?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Какие процессы часто затягиваются/не выполняются/выполняются не в срок в вашей компании/в вашем подразделении? Почему это происходит? Где теряется время? Какие процессы двигаются особо медленно?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Можете привести пример реально плачевных последствий (от нерешённой проблемы?)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"[Если говорим не с ЛПР] О чём больше всего переживает твой начальник? Как решение этой проблемы может ему помочь? Можешь рассказать подробнее или привести пример?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Какова цена нерешённой проблемы для него? Сколько ему стоит нерешённая проблема сейчас?"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"[Чтобы воссоздать цепочку событий] 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Почему вы не занимались этим вопросом раньше? Когда вы в первый раз задумались об этой проблеме? Когда вы столкнулись со сложностью в первый раз?"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 какому сроку вы хотели бы/как быстро вы хотели бы, чтобы проблема была решена? Почему? А что будет, если ничего не изменится к этому времени?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 что в течение дня/недели больше всего тратится времени? Почему так происходит? Можно ли посчитать потраченное время в деньгах? Сколько стоит час твоей работы?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думаешь, сколько тратится впустую времени/простаивает производство в день/неделю/месяц/год? Вы считаете это в деньгах? Сколько это в деньгах?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вам хотелось бы изменить в вашей работе? в вашей компании? Почему? На что это повлияет?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Расскажите, когда в последний раз вы сталкивались с проблемой?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Когда возникает проблема? По каким причинам это происходит? Из-за чего это происходит?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Вот вы сказали, что отвечаете за... можете рассказать об этом подробнее? что сюда входит? как выглядит этот процесс?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А что самое сложное в этом процессе? Почему?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Случались ли в этом процессе какие-то сложности/провалы/проблемы? Вспомните, когда это было последний раз? Расскажите, почему это произошло, по каким причинам? Что именно произошло? Что было потом?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Когда последний раз было такое, что ты не выполнил КПЭ (KPI) или не получил бонус/премию? Почему это произошло? По какой причине? Что предшествовало этому? Расскажи подробнее, с чего всё началось? Чем закончилось?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Расскажи, как у тебя происходит работа с ... ? / Расскажите, как вы делаете задачу Х?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Расскажите мне поподробнее, что произошло в последний раз?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мешает вам достичь ваших целей (доход, прибыль и т.д.)?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это значит? Помогите разобраться лучше?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 чем вам приходится бороться изо дня в день? Ваш </a:t>
                      </a:r>
                      <a:r>
                        <a:rPr lang="ru-RU" sz="750" b="0" u="none" strike="noStrike" kern="1200" cap="none" dirty="0" err="1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челлендж</a:t>
                      </a: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для вас стресс на работе и дома?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Расскажите мне подробнее о ... /Опишите поподробнее ... / Помогите мне разобраться ...Когда это случилось, что вы почувствовали? Что вы сделали?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часто вы испытываете стресс в течение обычной рабочий недели? Чем он вызван?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Можете привести примеры реально плохих результатов (сравнение с конкурентами)</a:t>
                      </a: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93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</a:t>
            </a:r>
            <a:r>
              <a:rPr lang="ru-RU" dirty="0" smtClean="0"/>
              <a:t>2                         </a:t>
            </a:r>
            <a:r>
              <a:rPr lang="ru" dirty="0" smtClean="0"/>
              <a:t>интервью</a:t>
            </a:r>
            <a:endParaRPr lang="ru-RU" dirty="0"/>
          </a:p>
        </p:txBody>
      </p:sp>
      <p:sp>
        <p:nvSpPr>
          <p:cNvPr id="7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3000" dirty="0"/>
              <a:t>Проблемные интервью</a:t>
            </a:r>
            <a:endParaRPr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54828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Google Shape;2227;p49"/>
          <p:cNvGraphicFramePr/>
          <p:nvPr>
            <p:extLst>
              <p:ext uri="{D42A27DB-BD31-4B8C-83A1-F6EECF244321}">
                <p14:modId xmlns:p14="http://schemas.microsoft.com/office/powerpoint/2010/main" val="1717985971"/>
              </p:ext>
            </p:extLst>
          </p:nvPr>
        </p:nvGraphicFramePr>
        <p:xfrm>
          <a:off x="370936" y="1135695"/>
          <a:ext cx="11585276" cy="487518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837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4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0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02725">
                  <a:extLst>
                    <a:ext uri="{9D8B030D-6E8A-4147-A177-3AD203B41FA5}">
                      <a16:colId xmlns:a16="http://schemas.microsoft.com/office/drawing/2014/main" val="949775060"/>
                    </a:ext>
                  </a:extLst>
                </a:gridCol>
              </a:tblGrid>
              <a:tr h="2625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4. Перепроверка</a:t>
                      </a:r>
                      <a:endParaRPr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5. Ущерб</a:t>
                      </a:r>
                      <a:endParaRPr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6. Решение</a:t>
                      </a:r>
                      <a:endParaRPr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7. ЛПР/Бюджет/</a:t>
                      </a:r>
                      <a:r>
                        <a:rPr lang="ru-RU" sz="1000" b="0" i="0" u="none" strike="noStrike" cap="none" dirty="0" err="1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Дедлайн</a:t>
                      </a:r>
                      <a:endParaRPr lang="ru-RU" sz="1000" b="0" i="0" u="none" strike="noStrike" cap="none" dirty="0" smtClean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6748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Сколько еще вы можете это терпеть? Что заставило вас начать искать решение именно сейчас? Почему вы оставили заявку именно сейчас? Что изменилось? Насколько срочный для вас лично это вопрос? А для вашей компании?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Почему это для вас проблема?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Что вас на работе больше всего раздражает/бесит? Почему?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На оперативках, </a:t>
                      </a:r>
                      <a:r>
                        <a:rPr lang="ru-RU" sz="750" b="0" u="none" strike="noStrike" kern="1200" cap="none" dirty="0" err="1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стендапах</a:t>
                      </a: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и совещаниях, какие чаще всего проблемы обсуждаются ТОП-менеджерами? На какие проблемы часто на совещаниях указывают ваши ТОП-менеджеры?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Какой у вас план? Что собираетесь делать, чтобы изменить ситуацию?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По вашему мнению, насколько будет сложно или легко исправить ситуацию/устранить проблему?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Что больше всего сдерживает рост компании сейчас?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Если ничего страшного не произойдёт, может, это и не такая острая проблема для вас? А что на самом деле проблема?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Если для вас это проблема, но вы по сути ничего не меняли и не пробовали, чтобы решить эту проблему, может, это не проблема для вас?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Что ещё вы пытались сделать?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Какие меры вы приняли, чтобы ...?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Какой ущерб несет клиент от проблемы/от того, что проблема не решена/задача не выполнена?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 что она (проблема) влияет в бизнесе? Сколько стоит в деньгах?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можно посчитать ущерб?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Каковы последствия этой ситуации?</a:t>
                      </a: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Какие у вас ожидания/требования к идеальному решению такой проблемы/задачи? Можете привести пример?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Для чего это вам? Почему вам это важно?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для вас не приемлемо в решении/недопустимо? Почему?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для вас будет самым ценным в решении? Почему? Что вам это даст?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Для кого ещё в вашей компании может быть важным решение этой проблемы/задачи?</a:t>
                      </a: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Какой есть бюджет на решение такой проблемы?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Какие факторы влияют на принятие решений о покупке? Что удержит вас от покупки?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принимаются решения о покупках такого рода решений с таким бюджетом?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Если мы с вами заключим договор, какие подразделения/пользователи будут вовлечены в интеграцию/</a:t>
                      </a:r>
                      <a:r>
                        <a:rPr lang="ru-RU" sz="750" b="0" u="none" strike="noStrike" kern="1200" cap="none" dirty="0" err="1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онбординг</a:t>
                      </a: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/обучение/будут пользоваться?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Если вас устроит наше решение и предложение, как дальше будут развиваться события? Какой может быть следующий шаг?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обычно у вас происходит покупка и внедрение таких решений?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долго длился процесс покупки/внедрения?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 выглядит в вашей компании процесс согласования сделки? На что обращается особое внимание? Что может стать стоп-фактором в сделке?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Чья это проблема?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Кто первым заговорил об этой проблеме в компании?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Возможно, нам стоит включить в обсуждение решения кого-то ещё из вашей компании?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Может такое быть, что кто-то в вашей компании не заинтересован в изменении ситуации/внедрении нового решения? Для кого это может быть проблемой? Головной болью? Дополнительным налогом?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Нужно ли дополнительно с кем-то согласовывать?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Вы до этого покупали подобного рода решения? Это были вы или другой человек в вашей команде?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Чей это бюджет?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Сейчас в компании кто отвечает за то, чтобы эта проблема была устранена? чтобы изменить ситуацию?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За что вы отвечаете в компании? Какие ваши ключевые показатели эффективности?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 кого обычно ложатся подобные затраты?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Кому ещё в вашей компании было бы интересно узнать о нашем с вами разговоре?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 кем еще мне стоит поговорить об этом?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Кто ещё в компании отвечает за ... (зона ваших интересов)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было самое сложное в процессе покупки и использования?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Какие у вас ожидания/требования к идеальному решению такой проблемы/задачи? Можете привести пример?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Для чего это вам? Почему вам это важно?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для вас не приемлемо в решении/недопустимо? Почему?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Что для вас будет самым ценным в решении? Почему? Что вам это даст?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ru-RU" sz="750" b="0" u="none" strike="noStrike" kern="1200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Для кого ещё в вашей компании может быть важным решение этой проблемы/задачи?</a:t>
                      </a: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621654"/>
      </p:ext>
    </p:extLst>
  </p:cSld>
  <p:clrMapOvr>
    <a:masterClrMapping/>
  </p:clrMapOvr>
</p:sld>
</file>

<file path=ppt/theme/theme1.xml><?xml version="1.0" encoding="utf-8"?>
<a:theme xmlns:a="http://schemas.openxmlformats.org/drawingml/2006/main" name="Разделители и титул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2832</TotalTime>
  <Words>1542</Words>
  <Application>Microsoft Office PowerPoint</Application>
  <PresentationFormat>Широкоэкранный</PresentationFormat>
  <Paragraphs>112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Open Sans</vt:lpstr>
      <vt:lpstr>Segoe UI</vt:lpstr>
      <vt:lpstr>Segoe UI Semibold</vt:lpstr>
      <vt:lpstr>Разделители и титулы</vt:lpstr>
      <vt:lpstr>Основные слайды</vt:lpstr>
      <vt:lpstr>Интервью с потенциальными клиентами</vt:lpstr>
      <vt:lpstr>Проблемные интервью</vt:lpstr>
      <vt:lpstr>Проблемные интервью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</dc:creator>
  <cp:lastModifiedBy>Абрамова Евгения Вадимовна</cp:lastModifiedBy>
  <cp:revision>125</cp:revision>
  <dcterms:created xsi:type="dcterms:W3CDTF">2022-03-19T16:20:21Z</dcterms:created>
  <dcterms:modified xsi:type="dcterms:W3CDTF">2022-05-05T08:58:30Z</dcterms:modified>
</cp:coreProperties>
</file>