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6"/>
  </p:notesMasterIdLst>
  <p:handoutMasterIdLst>
    <p:handoutMasterId r:id="rId7"/>
  </p:handoutMasterIdLst>
  <p:sldIdLst>
    <p:sldId id="273" r:id="rId3"/>
    <p:sldId id="310" r:id="rId4"/>
    <p:sldId id="31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369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6395" autoAdjust="0"/>
  </p:normalViewPr>
  <p:slideViewPr>
    <p:cSldViewPr snapToGrid="0" showGuides="1">
      <p:cViewPr>
        <p:scale>
          <a:sx n="100" d="100"/>
          <a:sy n="100" d="100"/>
        </p:scale>
        <p:origin x="780" y="342"/>
      </p:cViewPr>
      <p:guideLst/>
    </p:cSldViewPr>
  </p:slideViewPr>
  <p:outlineViewPr>
    <p:cViewPr>
      <p:scale>
        <a:sx n="33" d="100"/>
        <a:sy n="33" d="100"/>
      </p:scale>
      <p:origin x="0" y="-205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1" name="Группа 1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" name="Группа 1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0"/>
            <a:ext cx="6184307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6143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" name="Группа 16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8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6" name="Группа 2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1" name="Группа 2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2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1" name="Группа 3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9" name="Группа 2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1" name="Группа 4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50" name="Группа 4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3" name="Группа 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7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6" name="Группа 1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1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19543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10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1" name="Группа 60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39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2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Группа 22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4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8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rgbClr val="006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accent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2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588947" y="4221862"/>
            <a:ext cx="3335978" cy="3161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Тренинг «Азбука предпринимателя»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077189" y="5443833"/>
            <a:ext cx="1418687" cy="496888"/>
          </a:xfrm>
        </p:spPr>
        <p:txBody>
          <a:bodyPr/>
          <a:lstStyle/>
          <a:p>
            <a:r>
              <a:rPr lang="ru-RU" dirty="0" err="1" smtClean="0"/>
              <a:t>дд</a:t>
            </a:r>
            <a:r>
              <a:rPr lang="ru-RU" dirty="0" smtClean="0"/>
              <a:t>/мм/</a:t>
            </a:r>
            <a:r>
              <a:rPr lang="ru-RU" dirty="0" err="1" smtClean="0"/>
              <a:t>гг</a:t>
            </a:r>
            <a:endParaRPr lang="ru-RU" dirty="0"/>
          </a:p>
        </p:txBody>
      </p:sp>
      <p:pic>
        <p:nvPicPr>
          <p:cNvPr id="12" name="Рисунок 11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8" b="18488"/>
          <a:stretch>
            <a:fillRect/>
          </a:stretch>
        </p:blipFill>
        <p:spPr/>
      </p:pic>
      <p:sp>
        <p:nvSpPr>
          <p:cNvPr id="7" name="Прямоугольник 6"/>
          <p:cNvSpPr/>
          <p:nvPr/>
        </p:nvSpPr>
        <p:spPr>
          <a:xfrm>
            <a:off x="5674672" y="4498453"/>
            <a:ext cx="2954978" cy="3161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550538" y="4221862"/>
            <a:ext cx="3374387" cy="519400"/>
          </a:xfrm>
        </p:spPr>
        <p:txBody>
          <a:bodyPr/>
          <a:lstStyle/>
          <a:p>
            <a:r>
              <a:rPr lang="ru-RU" dirty="0" smtClean="0"/>
              <a:t>день 1 — </a:t>
            </a:r>
            <a:r>
              <a:rPr lang="ru-RU" dirty="0"/>
              <a:t>карточка участника и формирование гипотез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00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</a:t>
            </a:r>
            <a:r>
              <a:rPr lang="ru-RU" dirty="0" smtClean="0"/>
              <a:t>                        </a:t>
            </a:r>
            <a:r>
              <a:rPr lang="ru" dirty="0" smtClean="0"/>
              <a:t>формирование </a:t>
            </a:r>
            <a:r>
              <a:rPr lang="ru" dirty="0"/>
              <a:t>гипотез</a:t>
            </a:r>
            <a:endParaRPr lang="ru-RU" dirty="0"/>
          </a:p>
        </p:txBody>
      </p:sp>
      <p:sp>
        <p:nvSpPr>
          <p:cNvPr id="7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3000" dirty="0"/>
              <a:t>Карточка участника</a:t>
            </a:r>
            <a:endParaRPr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54828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oogle Shape;1180;p11"/>
          <p:cNvSpPr/>
          <p:nvPr/>
        </p:nvSpPr>
        <p:spPr>
          <a:xfrm>
            <a:off x="661671" y="1836604"/>
            <a:ext cx="6581490" cy="6611620"/>
          </a:xfrm>
          <a:prstGeom prst="rect">
            <a:avLst/>
          </a:prstGeom>
        </p:spPr>
        <p:txBody>
          <a:bodyPr spcFirstLastPara="1" wrap="square" lIns="0" tIns="71248" rIns="0" bIns="71248" anchor="t" anchorCtr="0">
            <a:noAutofit/>
          </a:bodyPr>
          <a:lstStyle/>
          <a:p>
            <a:pPr algn="just">
              <a:spcAft>
                <a:spcPts val="800"/>
              </a:spcAft>
              <a:buClr>
                <a:schemeClr val="accent1"/>
              </a:buClr>
              <a:buSzPts val="3600"/>
            </a:pPr>
            <a:endParaRPr lang="ru-RU" sz="1200" dirty="0">
              <a:latin typeface="Segoe UI" panose="020B0502040204020203" pitchFamily="34" charset="0"/>
              <a:ea typeface="Open Sans"/>
              <a:cs typeface="Segoe UI" panose="020B0502040204020203" pitchFamily="34" charset="0"/>
              <a:sym typeface="Open Sans"/>
            </a:endParaRPr>
          </a:p>
        </p:txBody>
      </p:sp>
      <p:sp>
        <p:nvSpPr>
          <p:cNvPr id="11" name="Google Shape;1180;p11"/>
          <p:cNvSpPr/>
          <p:nvPr/>
        </p:nvSpPr>
        <p:spPr>
          <a:xfrm>
            <a:off x="661671" y="1836604"/>
            <a:ext cx="6581490" cy="6611620"/>
          </a:xfrm>
          <a:prstGeom prst="rect">
            <a:avLst/>
          </a:prstGeom>
        </p:spPr>
        <p:txBody>
          <a:bodyPr spcFirstLastPara="1" wrap="square" lIns="0" tIns="71248" rIns="0" bIns="71248" anchor="t" anchorCtr="0">
            <a:noAutofit/>
          </a:bodyPr>
          <a:lstStyle/>
          <a:p>
            <a:pPr algn="just">
              <a:spcAft>
                <a:spcPts val="800"/>
              </a:spcAft>
              <a:buClr>
                <a:schemeClr val="accent1"/>
              </a:buClr>
              <a:buSzPts val="3600"/>
            </a:pPr>
            <a:endParaRPr lang="ru-RU" sz="1200" dirty="0">
              <a:latin typeface="Segoe UI" panose="020B0502040204020203" pitchFamily="34" charset="0"/>
              <a:ea typeface="Open Sans"/>
              <a:cs typeface="Segoe UI" panose="020B0502040204020203" pitchFamily="34" charset="0"/>
              <a:sym typeface="Open San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1307" y="1504677"/>
            <a:ext cx="171933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dirty="0" smtClean="0"/>
              <a:t>ФИО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Возраст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Номер телефона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Название</a:t>
            </a:r>
            <a:br>
              <a:rPr lang="ru-RU" sz="1200" dirty="0" smtClean="0"/>
            </a:br>
            <a:r>
              <a:rPr lang="ru-RU" sz="1200" dirty="0" smtClean="0"/>
              <a:t>при наличии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География деятельности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Текущая сфера деятельности</a:t>
            </a:r>
          </a:p>
          <a:p>
            <a:pPr>
              <a:spcAft>
                <a:spcPts val="600"/>
              </a:spcAft>
            </a:pPr>
            <a:endParaRPr lang="ru-RU" sz="1200" dirty="0" smtClean="0"/>
          </a:p>
          <a:p>
            <a:pPr>
              <a:spcAft>
                <a:spcPts val="600"/>
              </a:spcAft>
            </a:pPr>
            <a:r>
              <a:rPr lang="ru-RU" sz="1200" dirty="0" smtClean="0"/>
              <a:t>Сфера, которая интересна для бизнеса</a:t>
            </a: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71651" y="4635684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816090" y="1504611"/>
            <a:ext cx="13817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dirty="0"/>
              <a:t>Запрос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на программу</a:t>
            </a: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16090" y="3936585"/>
            <a:ext cx="1719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dirty="0"/>
              <a:t>Топ-3 проблемы</a:t>
            </a:r>
            <a:br>
              <a:rPr lang="ru-RU" sz="1200" dirty="0"/>
            </a:br>
            <a:r>
              <a:rPr lang="ru-RU" sz="1200" dirty="0"/>
              <a:t>на данный момент</a:t>
            </a:r>
            <a:endParaRPr lang="ru-RU" sz="1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71651" y="3992979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771651" y="3350274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771651" y="2707569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71651" y="2064864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771651" y="1422159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771651" y="5278391"/>
            <a:ext cx="3562349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490142" y="4635684"/>
            <a:ext cx="4216083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490142" y="3992979"/>
            <a:ext cx="4216083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490142" y="1422158"/>
            <a:ext cx="4216083" cy="2342329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490142" y="5278391"/>
            <a:ext cx="4216083" cy="41421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61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</a:t>
            </a:r>
            <a:r>
              <a:rPr lang="ru-RU" dirty="0" smtClean="0"/>
              <a:t>                        </a:t>
            </a:r>
            <a:r>
              <a:rPr lang="ru" dirty="0" smtClean="0"/>
              <a:t>формирование </a:t>
            </a:r>
            <a:r>
              <a:rPr lang="ru" dirty="0"/>
              <a:t>гипотез</a:t>
            </a:r>
            <a:endParaRPr lang="ru-RU" dirty="0"/>
          </a:p>
        </p:txBody>
      </p:sp>
      <p:sp>
        <p:nvSpPr>
          <p:cNvPr id="7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dirty="0"/>
              <a:t>Формирование и оценка гипотез</a:t>
            </a:r>
            <a:endParaRPr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54828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Google Shape;2227;p49"/>
          <p:cNvGraphicFramePr/>
          <p:nvPr>
            <p:extLst>
              <p:ext uri="{D42A27DB-BD31-4B8C-83A1-F6EECF244321}">
                <p14:modId xmlns:p14="http://schemas.microsoft.com/office/powerpoint/2010/main" val="2101971625"/>
              </p:ext>
            </p:extLst>
          </p:nvPr>
        </p:nvGraphicFramePr>
        <p:xfrm>
          <a:off x="254002" y="1109815"/>
          <a:ext cx="11771220" cy="494928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16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3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6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0943">
                  <a:extLst>
                    <a:ext uri="{9D8B030D-6E8A-4147-A177-3AD203B41FA5}">
                      <a16:colId xmlns:a16="http://schemas.microsoft.com/office/drawing/2014/main" val="3930447416"/>
                    </a:ext>
                  </a:extLst>
                </a:gridCol>
                <a:gridCol w="1518250">
                  <a:extLst>
                    <a:ext uri="{9D8B030D-6E8A-4147-A177-3AD203B41FA5}">
                      <a16:colId xmlns:a16="http://schemas.microsoft.com/office/drawing/2014/main" val="4035729249"/>
                    </a:ext>
                  </a:extLst>
                </a:gridCol>
                <a:gridCol w="1311214">
                  <a:extLst>
                    <a:ext uri="{9D8B030D-6E8A-4147-A177-3AD203B41FA5}">
                      <a16:colId xmlns:a16="http://schemas.microsoft.com/office/drawing/2014/main" val="3316384730"/>
                    </a:ext>
                  </a:extLst>
                </a:gridCol>
              </a:tblGrid>
              <a:tr h="61546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Предположение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Действие</a:t>
                      </a:r>
                      <a:r>
                        <a:rPr lang="ru-RU" sz="1600" b="0" u="none" strike="noStrike" cap="none" baseline="0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 для проверки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Метрика результата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Вывод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Вера</a:t>
                      </a:r>
                      <a:b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</a:b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в гипотезу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tx2"/>
                          </a:solidFill>
                          <a:latin typeface="+mn-lt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Сложность реализации</a:t>
                      </a:r>
                      <a:endParaRPr sz="1600" b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Segoe UI Semibold" panose="020B0702040204020203" pitchFamily="34" charset="0"/>
                        <a:sym typeface="Open Sans SemiBold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13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Кто, в какой ситуации и как пытается решить какую проблему?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Что нужно сделать, чтобы</a:t>
                      </a:r>
                      <a:b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</a:b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проверить гипотезу?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Какой результат покажет, что гипотеза верна?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Что сделаем в случае, если гипотеза принята?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Как оценивается, что гипотеза окажется верной, от 0 до 100%?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Как оценивается сложность реализации </a:t>
                      </a:r>
                      <a:b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</a:br>
                      <a:r>
                        <a:rPr lang="ru-RU" sz="1100" b="0" i="0" u="none" strike="noStrike" cap="none" dirty="0" smtClean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от 1 (легко) до 5 (очень сложно)?</a:t>
                      </a:r>
                      <a:endParaRPr sz="1100" b="0" i="0" u="none" strike="noStrike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843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Средний класс и люди с высоким достатком хотят питаться свежими овощами, но не доверяют качеству продуктов в магазинах.</a:t>
                      </a:r>
                      <a:endParaRPr sz="10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Задать вопросы: из чего состоит рацион, где они покупают овощи, как они их выбирают, устраивает ли качество?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Больше 70% опрошенных выразит</a:t>
                      </a:r>
                      <a:r>
                        <a:rPr lang="ru-RU" sz="1050" b="0" u="none" strike="noStrike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неудовлетворенность качеством продуктов в магазинах.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Запускаем производство домашних ферм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70%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415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Пользователям сложно определиться с выбором, когда по заданным параметрам они получают слишком много предложений.</a:t>
                      </a:r>
                      <a:endParaRPr sz="10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Задать вопросы о последнем опыте подбора жилья: каким образом они это делали, как проходил процесс подбора, из </a:t>
                      </a:r>
                      <a:r>
                        <a:rPr lang="ru-RU" sz="1050" b="0" u="none" strike="noStrike" cap="none" dirty="0" err="1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скольки</a:t>
                      </a: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вариантов выбирали, сколько времени это заняло, что было важно при выборе, и какие трудности возникли в процессе.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Больше 30% опрошенных потратили на выбор жилья более трех часов.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Начинаем разработку функции «Биржа жилья», где пользователь сможет оставить заявку на проживание, а арендодатели предложить свои варианты.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40%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415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В позиционировании приложения для учета финансов нужно делать упор на гибкость настройки.</a:t>
                      </a:r>
                      <a:endParaRPr sz="10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0" marR="9145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Задать вопросы о том, как пользователи ведут личный бюджет: каким инструментом пользуются сейчас, и какие инструменты пробовали, по каким критериям подбирали инструмент, как проходит процесс учета финансов, какую информацию анализируют.</a:t>
                      </a:r>
                      <a:endParaRPr sz="10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Больше 80% опрошенных ответят, что гибкость настройки для них является ключевым фактором выбора инструмента.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Разрабатываем рекламную кампанию, основанную на возможностях </a:t>
                      </a:r>
                      <a:r>
                        <a:rPr lang="ru-RU" sz="1050" b="0" u="none" strike="noStrike" cap="none" dirty="0" err="1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кастомизации</a:t>
                      </a: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приложения.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90%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0" u="none" strike="noStrike" cap="none" dirty="0" smtClean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sz="1050" b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50" marR="91450" marT="45725" marB="45725"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95072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2009</TotalTime>
  <Words>371</Words>
  <Application>Microsoft Office PowerPoint</Application>
  <PresentationFormat>Широкоэкранный</PresentationFormat>
  <Paragraphs>52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Open Sans</vt:lpstr>
      <vt:lpstr>Open Sans SemiBold</vt:lpstr>
      <vt:lpstr>Segoe UI</vt:lpstr>
      <vt:lpstr>Segoe UI Semibold</vt:lpstr>
      <vt:lpstr>Разделители и титулы</vt:lpstr>
      <vt:lpstr>Основные слайды</vt:lpstr>
      <vt:lpstr>Тренинг «Азбука предпринимателя»</vt:lpstr>
      <vt:lpstr>Карточка участника</vt:lpstr>
      <vt:lpstr>Формирование и оценка гипотез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</dc:creator>
  <cp:lastModifiedBy>Абрамова Евгения Вадимовна</cp:lastModifiedBy>
  <cp:revision>121</cp:revision>
  <dcterms:created xsi:type="dcterms:W3CDTF">2022-03-19T16:20:21Z</dcterms:created>
  <dcterms:modified xsi:type="dcterms:W3CDTF">2022-05-23T12:31:17Z</dcterms:modified>
</cp:coreProperties>
</file>