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71" r:id="rId5"/>
    <p:sldId id="272" r:id="rId6"/>
    <p:sldId id="262" r:id="rId7"/>
    <p:sldId id="261" r:id="rId8"/>
    <p:sldId id="263" r:id="rId9"/>
    <p:sldId id="264" r:id="rId10"/>
    <p:sldId id="260" r:id="rId11"/>
    <p:sldId id="259" r:id="rId12"/>
    <p:sldId id="257" r:id="rId13"/>
    <p:sldId id="265" r:id="rId14"/>
    <p:sldId id="268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2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8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7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5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2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7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4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3FDA-3AFE-434F-8730-F9F38294DA2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D42DD-B382-4DDA-BCBC-437717C05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2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5325" y="199131"/>
            <a:ext cx="690589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Сергей </a:t>
            </a:r>
            <a:r>
              <a:rPr lang="ru-RU" sz="3600" b="1" dirty="0" err="1" smtClean="0">
                <a:solidFill>
                  <a:schemeClr val="bg1"/>
                </a:solidFill>
              </a:rPr>
              <a:t>Бобро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Собственник и директор сети магазинов спортивного питания </a:t>
            </a:r>
            <a:r>
              <a:rPr lang="en-US" sz="2800" dirty="0" smtClean="0">
                <a:solidFill>
                  <a:schemeClr val="bg1"/>
                </a:solidFill>
              </a:rPr>
              <a:t>BODYBUILDING SHOP</a:t>
            </a:r>
            <a:r>
              <a:rPr lang="ru-RU" sz="2800" dirty="0" smtClean="0">
                <a:solidFill>
                  <a:schemeClr val="bg1"/>
                </a:solidFill>
              </a:rPr>
              <a:t> в г. Новокузнецк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Собственник сервиса доставки здоровых рационов питания </a:t>
            </a:r>
            <a:r>
              <a:rPr lang="en-US" sz="2800" dirty="0" err="1" smtClean="0">
                <a:solidFill>
                  <a:schemeClr val="bg1"/>
                </a:solidFill>
              </a:rPr>
              <a:t>BeeFood</a:t>
            </a:r>
            <a:r>
              <a:rPr lang="ru-RU" sz="2800" dirty="0" smtClean="0">
                <a:solidFill>
                  <a:schemeClr val="bg1"/>
                </a:solidFill>
              </a:rPr>
              <a:t> в г. Новокузнецке.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Чемпион России по бодибилдингу, мастер спорта по бодибилдингу.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Помощник президента федерации бодибилдинга в Кемеровской области.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6857999" cy="4571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5" b="19307"/>
          <a:stretch/>
        </p:blipFill>
        <p:spPr>
          <a:xfrm>
            <a:off x="5900055" y="5558968"/>
            <a:ext cx="2405018" cy="783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2" y="5558968"/>
            <a:ext cx="1751874" cy="6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542" y="1045029"/>
            <a:ext cx="115098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СТАРТ ПРОЕКТА «Сибирская </a:t>
            </a:r>
            <a:r>
              <a:rPr lang="ru-RU" sz="3200" b="1" dirty="0" err="1" smtClean="0"/>
              <a:t>ТрансФОРМАция</a:t>
            </a:r>
            <a:r>
              <a:rPr lang="ru-RU" sz="3200" b="1" dirty="0" smtClean="0"/>
              <a:t>» в НОВОКУЗНЕЦКЕ СОСТОЯЛСЯ В СЕНТЯБРЕ 2020Г.</a:t>
            </a:r>
          </a:p>
          <a:p>
            <a:r>
              <a:rPr lang="ru-RU" sz="3000" b="1" dirty="0" smtClean="0"/>
              <a:t>Продолжительность сезона: 3 месяца!</a:t>
            </a:r>
          </a:p>
          <a:p>
            <a:r>
              <a:rPr lang="ru-RU" sz="3000" b="1" dirty="0" smtClean="0"/>
              <a:t>На сегодняшний день проведено 4 сезона!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b="1" dirty="0" smtClean="0"/>
              <a:t>1-й сезон, количество участников: 83 человека, на сцену вышли 58 человек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b="1" dirty="0" smtClean="0"/>
              <a:t>2-й сезон, количество участников: 113 человек, на сцену вышли 87 человек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b="1" dirty="0" smtClean="0"/>
              <a:t>3-й сезон: 153 человек, на сцену вышли 113 человек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b="1" dirty="0" smtClean="0"/>
              <a:t>4-й сезон: 133 человека, на сцену вышли 100 человек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000" b="1" dirty="0" smtClean="0"/>
              <a:t>За участниками и проектом наблюдает больше 5000 человек!</a:t>
            </a:r>
            <a:endParaRPr lang="ru-RU" sz="3000" b="1" dirty="0"/>
          </a:p>
          <a:p>
            <a:pPr algn="ctr"/>
            <a:r>
              <a:rPr lang="ru-RU" sz="3000" b="1" dirty="0" smtClean="0"/>
              <a:t>Финальные шоу всех -х сезонов собрали 1500 зрителей!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13681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7048" r="7650" b="7238"/>
          <a:stretch/>
        </p:blipFill>
        <p:spPr>
          <a:xfrm>
            <a:off x="2066087" y="2744604"/>
            <a:ext cx="3477619" cy="3564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412"/>
            <a:ext cx="2221792" cy="1088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5832" r="7312" b="6613"/>
          <a:stretch/>
        </p:blipFill>
        <p:spPr>
          <a:xfrm>
            <a:off x="6401353" y="2744604"/>
            <a:ext cx="3469492" cy="3542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31" y="0"/>
            <a:ext cx="1616092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0896" y="801592"/>
            <a:ext cx="10580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 получают потрясающие результаты в трансформации своего тела, меняют свои пищевые привычки и приобщают к здоровому образу жизни своих детей и супругов. Помимо работы с телом, участники проходят большое количество мастер-классов от ведущих экспертов Новокузнецка, от партнеров проекта, организаторы привозят знаменитостей  </a:t>
            </a:r>
            <a:r>
              <a:rPr lang="ru-RU" b="1" dirty="0" err="1" smtClean="0"/>
              <a:t>бодбилдинга</a:t>
            </a:r>
            <a:r>
              <a:rPr lang="ru-RU" b="1" dirty="0" smtClean="0"/>
              <a:t> и именитых экспертов по питанию  из Москвы, Санкт-Петербурга и т.д. проходят мастер-классы по позированию и фитнес-выезды для семей участников. Формируется большое сильное спортивное сообщество.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156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17" y="1639223"/>
            <a:ext cx="4877712" cy="3251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3" y="1781078"/>
            <a:ext cx="2839257" cy="189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6" y="4132006"/>
            <a:ext cx="2839257" cy="1892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2" y="592358"/>
            <a:ext cx="4852396" cy="2377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60" y="3986987"/>
            <a:ext cx="3056709" cy="2037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2" y="1700587"/>
            <a:ext cx="3080788" cy="2053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 b="3912"/>
          <a:stretch/>
        </p:blipFill>
        <p:spPr>
          <a:xfrm>
            <a:off x="3595228" y="5078194"/>
            <a:ext cx="4748901" cy="15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2248" y="262465"/>
            <a:ext cx="638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РАБОТАЮЩИЕ ИНСТРУМЕНТЫ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3630" y="1168844"/>
            <a:ext cx="1058091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 smtClean="0"/>
              <a:t>К продвижению проекта в соц. сетях привлечено СММ-агентство </a:t>
            </a:r>
            <a:r>
              <a:rPr lang="en-US" sz="2300" b="1" dirty="0" smtClean="0"/>
              <a:t>RE:DIGITAL</a:t>
            </a:r>
            <a:r>
              <a:rPr lang="ru-RU" sz="2300" b="1" dirty="0" smtClean="0"/>
              <a:t> - информационно- </a:t>
            </a:r>
            <a:r>
              <a:rPr lang="ru-RU" sz="2300" b="1" dirty="0" err="1"/>
              <a:t>и</a:t>
            </a:r>
            <a:r>
              <a:rPr lang="ru-RU" sz="2300" b="1" dirty="0" err="1" smtClean="0"/>
              <a:t>миджевая</a:t>
            </a:r>
            <a:r>
              <a:rPr lang="ru-RU" sz="2300" b="1" dirty="0" smtClean="0"/>
              <a:t>  работа ведется на постоянно основе (яркий качественный контент на страницах проекта, контекстная реклама, посевы и т.д.)</a:t>
            </a:r>
          </a:p>
          <a:p>
            <a:endParaRPr lang="ru-RU" sz="23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 smtClean="0"/>
              <a:t>ПРИЛОЖЕНИЕ </a:t>
            </a:r>
            <a:r>
              <a:rPr lang="en-US" sz="2300" b="1" dirty="0" smtClean="0"/>
              <a:t>UDS - c</a:t>
            </a:r>
            <a:r>
              <a:rPr lang="ru-RU" sz="2300" b="1" dirty="0" smtClean="0"/>
              <a:t> помощью </a:t>
            </a:r>
            <a:r>
              <a:rPr lang="en-US" sz="2300" b="1" dirty="0" smtClean="0"/>
              <a:t>UDS</a:t>
            </a:r>
            <a:r>
              <a:rPr lang="ru-RU" sz="2300" b="1" dirty="0" smtClean="0"/>
              <a:t> ведется статистика по источникам трафика (привлечения клиентов в клиентскую базу), и последующая работа по удержанию и увеличению возвратности клиентов с помощью системы лояльности.</a:t>
            </a:r>
            <a:r>
              <a:rPr lang="en-US" sz="2300" b="1" dirty="0" smtClean="0"/>
              <a:t> </a:t>
            </a:r>
            <a:r>
              <a:rPr lang="ru-RU" sz="2300" b="1" dirty="0" smtClean="0"/>
              <a:t>А так же с помощью рассылок </a:t>
            </a:r>
            <a:r>
              <a:rPr lang="en-US" sz="2300" b="1" dirty="0" smtClean="0"/>
              <a:t>PUSH</a:t>
            </a:r>
            <a:r>
              <a:rPr lang="ru-RU" sz="2300" b="1" dirty="0" smtClean="0"/>
              <a:t>- уведомлений, продается участие в проекте и онлайн продаются билеты на финальное шоу. РЕКОМЕНДАЦИИ УЧАСТНИКОВ предыдущих сезонов.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3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 smtClean="0"/>
              <a:t>ПАРТНЕРСТВО С РАЗЛИЧНЫМИ БИЗНЕСАМИ – КРОССМАРКЕТИНГ!</a:t>
            </a:r>
          </a:p>
          <a:p>
            <a:endParaRPr lang="ru-RU" sz="23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 smtClean="0"/>
              <a:t>СПОРТИВНЫЕ БЛОГЕРЫ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620875"/>
            <a:ext cx="1372927" cy="4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836" y="417666"/>
            <a:ext cx="275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 РЕЗУЛЬТАТЫ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68145" y="1444615"/>
            <a:ext cx="10580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 smtClean="0"/>
              <a:t>Используем проект «Сибирская </a:t>
            </a:r>
            <a:r>
              <a:rPr lang="ru-RU" sz="2300" b="1" dirty="0" err="1" smtClean="0"/>
              <a:t>ТрансФОРМАция</a:t>
            </a:r>
            <a:r>
              <a:rPr lang="ru-RU" sz="2300" b="1" dirty="0" smtClean="0"/>
              <a:t>» как инструмент </a:t>
            </a:r>
            <a:r>
              <a:rPr lang="en-US" sz="2300" b="1" dirty="0" smtClean="0"/>
              <a:t>PR</a:t>
            </a:r>
            <a:r>
              <a:rPr lang="ru-RU" sz="2300" b="1" dirty="0" smtClean="0"/>
              <a:t> и привлечения  внимания и повышения доверия к бренду, постоянно растет количество подписчиков в социальных сетях. Количество участников увеличивается от сезона к сезону.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 smtClean="0"/>
              <a:t>Имеем инструменты для оцифровки входящего траффика через приложение </a:t>
            </a:r>
            <a:r>
              <a:rPr lang="en-US" sz="2300" b="1" dirty="0" smtClean="0"/>
              <a:t>UDS</a:t>
            </a:r>
            <a:r>
              <a:rPr lang="ru-RU" sz="23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 smtClean="0"/>
              <a:t>Используем систему лояльности </a:t>
            </a:r>
            <a:r>
              <a:rPr lang="en-US" sz="2300" b="1" dirty="0" smtClean="0"/>
              <a:t>UDS</a:t>
            </a:r>
            <a:r>
              <a:rPr lang="ru-RU" sz="2300" b="1" dirty="0" smtClean="0"/>
              <a:t>. Работаем с возвратностью и увеличением средний чек.</a:t>
            </a:r>
          </a:p>
          <a:p>
            <a:pPr algn="ctr"/>
            <a:r>
              <a:rPr lang="ru-RU" sz="3600" b="1" dirty="0" smtClean="0"/>
              <a:t>ЦИФРЫ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1981" y="4922490"/>
            <a:ext cx="10685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Рост клиентской базы</a:t>
            </a:r>
            <a:r>
              <a:rPr lang="en-US" sz="2400" dirty="0" smtClean="0"/>
              <a:t> BBSHOP</a:t>
            </a:r>
            <a:r>
              <a:rPr lang="ru-RU" sz="2400" dirty="0" smtClean="0"/>
              <a:t> : на сегодняшний день более 17000 клиентов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Стабильно растет выручка: в среднем учитывая сезонность +3%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Рост продаж рационов питания </a:t>
            </a:r>
            <a:r>
              <a:rPr lang="en-US" sz="2400" dirty="0" smtClean="0"/>
              <a:t>BEEFOOD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479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6279" y="1419239"/>
            <a:ext cx="8362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СТАРТ 5-ГО СЕЗОНА 17 СЕНТЯБРЯ!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5368" y="2185703"/>
            <a:ext cx="107543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Мы открыты к сотрудничеству и приглашаем стать партнером проекта!</a:t>
            </a:r>
          </a:p>
          <a:p>
            <a:r>
              <a:rPr lang="ru-RU" sz="2800" b="1" dirty="0" smtClean="0"/>
              <a:t>«СИБИРСКАЯ ТРАНСФОРМАЦИЯ» - Это большая рекламная площадка, на которой  бизнес может  на протяжении 3-х месяцев плотно работать с аудиторией, проводить презентации своих услуг, организовывать дегустации, делать особые предложения для участников и их семей. </a:t>
            </a:r>
          </a:p>
          <a:p>
            <a:r>
              <a:rPr lang="ru-RU" sz="2800" b="1" dirty="0" smtClean="0"/>
              <a:t>И тем самым привлекать внимание к своему бренду, формируя доверие и как следствие УВЕЛИЧИВАЯ ПРОДАЖИ!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3129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03" y="4727104"/>
            <a:ext cx="52448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Контакты для партнеров: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Компания «Сибирь Консалтинг»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Анна  </a:t>
            </a:r>
            <a:r>
              <a:rPr lang="en-US" sz="2800" b="1" dirty="0" smtClean="0">
                <a:solidFill>
                  <a:schemeClr val="bg1"/>
                </a:solidFill>
              </a:rPr>
              <a:t>8-</a:t>
            </a:r>
            <a:r>
              <a:rPr lang="ru-RU" sz="2800" b="1" dirty="0" smtClean="0">
                <a:solidFill>
                  <a:schemeClr val="bg1"/>
                </a:solidFill>
              </a:rPr>
              <a:t>923-460-62-92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Евгения </a:t>
            </a:r>
            <a:r>
              <a:rPr lang="en-US" sz="2800" b="1" dirty="0" smtClean="0">
                <a:solidFill>
                  <a:schemeClr val="bg1"/>
                </a:solidFill>
              </a:rPr>
              <a:t>8-</a:t>
            </a:r>
            <a:r>
              <a:rPr lang="ru-RU" sz="2800" b="1" dirty="0" smtClean="0">
                <a:solidFill>
                  <a:schemeClr val="bg1"/>
                </a:solidFill>
              </a:rPr>
              <a:t>906-927-02-94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0" b="24380"/>
          <a:stretch/>
        </p:blipFill>
        <p:spPr>
          <a:xfrm>
            <a:off x="4666719" y="531444"/>
            <a:ext cx="3829179" cy="122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696" y="613431"/>
            <a:ext cx="2496559" cy="912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88" y="4161034"/>
            <a:ext cx="1586665" cy="495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1" y="-7314"/>
            <a:ext cx="3599421" cy="17635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3186" y="2018306"/>
            <a:ext cx="364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siberian.transformationnkz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2269" y="1996126"/>
            <a:ext cx="1601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nkzbbshop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04970" y="1934571"/>
            <a:ext cx="1604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bee_food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71" y="1996125"/>
            <a:ext cx="532398" cy="5323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57" y="1925392"/>
            <a:ext cx="532398" cy="5323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0" y="1996125"/>
            <a:ext cx="532398" cy="5323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46068" y="3084298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СЕРГЕЙ БОБРО 8-923-621-80-64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2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68950" y="1339124"/>
          <a:ext cx="839439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3" imgW="19311120" imgH="2794320" progId="CorelDraw.Graphic.20">
                  <p:embed/>
                </p:oleObj>
              </mc:Choice>
              <mc:Fallback>
                <p:oleObj name="CorelDRAW" r:id="rId3" imgW="19311120" imgH="2794320" progId="CorelDraw.Graphic.20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950" y="1339124"/>
                        <a:ext cx="839439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37806" y="3005591"/>
          <a:ext cx="469259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5" imgW="6190920" imgH="2281320" progId="CorelDraw.Graphic.20">
                  <p:embed/>
                </p:oleObj>
              </mc:Choice>
              <mc:Fallback>
                <p:oleObj name="CorelDRAW" r:id="rId5" imgW="6190920" imgH="2281320" progId="CorelDraw.Graphic.20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806" y="3005591"/>
                        <a:ext cx="4692590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4019370" y="4439239"/>
            <a:ext cx="3533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ДОСТАВКА ГОТОВЫХ РАЦИОНОВ </a:t>
            </a: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СБАЛАНСИРОВАННОГО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ПИТАНИЯ</a:t>
            </a: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7545011" y="5812382"/>
            <a:ext cx="2944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</a:rPr>
              <a:t>_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BEEFOOD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0903" y="209006"/>
            <a:ext cx="7160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Результаты внедрения </a:t>
            </a:r>
            <a:r>
              <a:rPr lang="en-US" sz="4400" b="1" dirty="0" smtClean="0">
                <a:solidFill>
                  <a:schemeClr val="bg1"/>
                </a:solidFill>
              </a:rPr>
              <a:t>UDS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31472" y="5835785"/>
            <a:ext cx="3043647" cy="70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BBSHOPNKZ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ÐÐ°ÑÑÐ¸Ð½ÐºÐ¸ Ð¿Ð¾ Ð·Ð°Ð¿ÑÐ¾ÑÑ Ð·Ð½Ð°ÑÐ¾Ðº Ð¸Ð½ÑÑÐ°Ð³ÑÐ°Ð¼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t="24136" r="21622" b="21892"/>
          <a:stretch>
            <a:fillRect/>
          </a:stretch>
        </p:blipFill>
        <p:spPr bwMode="auto">
          <a:xfrm>
            <a:off x="2963479" y="5801147"/>
            <a:ext cx="690303" cy="63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ÐÐ°ÑÑÐ¸Ð½ÐºÐ¸ Ð¿Ð¾ Ð·Ð°Ð¿ÑÐ¾ÑÑ Ð·Ð½Ð°ÑÐ¾Ðº Ð¸Ð½ÑÑÐ°Ð³ÑÐ°Ð¼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t="24136" r="21622" b="21892"/>
          <a:stretch>
            <a:fillRect/>
          </a:stretch>
        </p:blipFill>
        <p:spPr bwMode="auto">
          <a:xfrm>
            <a:off x="6812668" y="5835981"/>
            <a:ext cx="690303" cy="63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udsgame.com/qrcode?s=300&amp;text=aHR0cHM6Ly9iYnNob3AudWRzLmFwcC9jL2pvaW4vP3JlZj16bWZoMDEzNQ=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89" y="2763222"/>
            <a:ext cx="2800347" cy="28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HP\Downloads\Лог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30853" y="166889"/>
            <a:ext cx="1847788" cy="577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24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890939"/>
            <a:ext cx="10515600" cy="269412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Сеть магазинов спортивного питания в г. Новокузнецк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Начало использования системы лояльности </a:t>
            </a:r>
            <a:r>
              <a:rPr lang="en-US" dirty="0" smtClean="0">
                <a:solidFill>
                  <a:schemeClr val="bg1"/>
                </a:solidFill>
              </a:rPr>
              <a:t>UDS</a:t>
            </a:r>
            <a:r>
              <a:rPr lang="ru-RU" dirty="0" smtClean="0">
                <a:solidFill>
                  <a:schemeClr val="bg1"/>
                </a:solidFill>
              </a:rPr>
              <a:t> с октября 2019г.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 внедрения </a:t>
            </a:r>
            <a:r>
              <a:rPr lang="en-US" dirty="0" smtClean="0">
                <a:solidFill>
                  <a:schemeClr val="bg1"/>
                </a:solidFill>
              </a:rPr>
              <a:t>UDS</a:t>
            </a:r>
            <a:r>
              <a:rPr lang="ru-RU" dirty="0" smtClean="0">
                <a:solidFill>
                  <a:schemeClr val="bg1"/>
                </a:solidFill>
              </a:rPr>
              <a:t> в было роздано около 7000 пластиковых карт за три года.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Использовалась собственная система лояльности.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смс рассылки затрачивалось 20 000 рублей в месяц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36101" y="438512"/>
          <a:ext cx="5726096" cy="78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3" imgW="19311120" imgH="2794320" progId="CorelDraw.Graphic.20">
                  <p:embed/>
                </p:oleObj>
              </mc:Choice>
              <mc:Fallback>
                <p:oleObj name="CorelDRAW" r:id="rId3" imgW="19311120" imgH="2794320" progId="CorelDraw.Graphic.20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01" y="438512"/>
                        <a:ext cx="5726096" cy="789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4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9296"/>
            <a:ext cx="10515600" cy="113347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Суммарный экономический эффект от внедрения программы лояльности на базе </a:t>
            </a:r>
            <a:r>
              <a:rPr lang="en-US" sz="3600" b="1" dirty="0" smtClean="0"/>
              <a:t>UDS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9046"/>
            <a:ext cx="10515600" cy="4678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время пандемии удалось не только удержать продажи, но и увеличить их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За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первые 12 месяцев работы на проекте оборот увеличен на: 62%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сегодняшний день, за 20 месяцев работы на проекте оборот увеличен на 81%</a:t>
            </a:r>
          </a:p>
          <a:p>
            <a:pPr marL="0" lv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b="1" dirty="0" smtClean="0"/>
              <a:t>Фактическая </a:t>
            </a:r>
            <a:r>
              <a:rPr lang="ru-RU" sz="2400" b="1" dirty="0"/>
              <a:t>скидка сегодня составляет 12%, при маркетинговых настройках 35% и списании баллов 100%. Сокращение скидки добились, за счет обучения персонала делать </a:t>
            </a:r>
            <a:r>
              <a:rPr lang="ru-RU" sz="2400" b="1" dirty="0" err="1"/>
              <a:t>Апсейл</a:t>
            </a:r>
            <a:r>
              <a:rPr lang="ru-RU" sz="2400" b="1" dirty="0"/>
              <a:t> (дополнительные продажи).</a:t>
            </a:r>
          </a:p>
          <a:p>
            <a:pPr marL="0" lvl="0" indent="0">
              <a:buNone/>
            </a:pPr>
            <a:r>
              <a:rPr lang="ru-RU" sz="2400" b="1" dirty="0" smtClean="0"/>
              <a:t>5. Сокращение </a:t>
            </a:r>
            <a:r>
              <a:rPr lang="ru-RU" sz="2400" b="1" dirty="0"/>
              <a:t>скидки всего на 2% дополнительно принесло в кассу </a:t>
            </a:r>
            <a:r>
              <a:rPr lang="ru-RU" sz="2400" b="1" dirty="0">
                <a:solidFill>
                  <a:srgbClr val="FF0000"/>
                </a:solidFill>
              </a:rPr>
              <a:t>1 126 119 </a:t>
            </a:r>
            <a:r>
              <a:rPr lang="ru-RU" sz="2400" b="1" dirty="0"/>
              <a:t>руб.</a:t>
            </a:r>
          </a:p>
          <a:p>
            <a:pPr marL="0" lv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b="1" dirty="0"/>
              <a:t>. Привлечение клиентов по рекомендациям принесли дополнительно в бизнес за 20 месяцев: </a:t>
            </a:r>
            <a:r>
              <a:rPr lang="ru-RU" sz="2400" b="1" dirty="0">
                <a:solidFill>
                  <a:srgbClr val="FF0000"/>
                </a:solidFill>
              </a:rPr>
              <a:t>2 581 827,78 </a:t>
            </a:r>
            <a:r>
              <a:rPr lang="ru-RU" sz="2400" b="1" dirty="0" err="1"/>
              <a:t>Руб</a:t>
            </a:r>
            <a:endParaRPr lang="ru-RU" sz="2400" b="1" dirty="0"/>
          </a:p>
          <a:p>
            <a:pPr marL="0" lvl="0" indent="0">
              <a:buNone/>
            </a:pPr>
            <a:r>
              <a:rPr lang="ru-RU" sz="2400" b="1" dirty="0"/>
              <a:t>7. Четко выявлены работающие каналы привлечения клиентов. И сейчас только «усиливаем сильное».</a:t>
            </a:r>
          </a:p>
          <a:p>
            <a:pPr marL="0" lvl="0" indent="0">
              <a:buNone/>
            </a:pPr>
            <a:r>
              <a:rPr lang="ru-RU" sz="2400" b="1" dirty="0"/>
              <a:t>8. За 20 месяцев работы с платформой оцифровано в клиентскую базу 10935 новых клиентов, на данный момент количество клиентов </a:t>
            </a:r>
            <a:r>
              <a:rPr lang="ru-RU" sz="2400" b="1" dirty="0">
                <a:solidFill>
                  <a:srgbClr val="FF0000"/>
                </a:solidFill>
              </a:rPr>
              <a:t>более </a:t>
            </a:r>
            <a:r>
              <a:rPr lang="ru-RU" sz="2400" b="1" dirty="0" smtClean="0">
                <a:solidFill>
                  <a:srgbClr val="FF0000"/>
                </a:solidFill>
              </a:rPr>
              <a:t>16000 </a:t>
            </a:r>
            <a:r>
              <a:rPr lang="ru-RU" sz="2400" b="1" dirty="0">
                <a:solidFill>
                  <a:srgbClr val="FF0000"/>
                </a:solidFill>
              </a:rPr>
              <a:t>человек </a:t>
            </a:r>
            <a:r>
              <a:rPr lang="ru-RU" sz="2400" b="1" dirty="0"/>
              <a:t>(до внедрения UDS за 3 года собрано 7000 клиентов).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4454" y="178355"/>
            <a:ext cx="291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</a:t>
            </a:r>
            <a:r>
              <a:rPr lang="ru-RU" b="1" dirty="0" smtClean="0"/>
              <a:t>данные на декабрь 2021г.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74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0"/>
            <a:ext cx="6618515" cy="3242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6282" y="3715656"/>
            <a:ext cx="44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СОБЫТИЙНЫЙ МАРКЕТИНГ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5658" y="4711780"/>
            <a:ext cx="10040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СПОСОБ УВЕЛИЧЕНИЯ УЗНАВАЕМОСТИ БРЕНДА И УВЕЛИЧЕНИЯ ПРОДАЖ!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9870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469" y="2510971"/>
            <a:ext cx="11067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ОСНОВНАЯ ЦЕЛЬ ПРОЕКТА – ПРИВЛЕЧЕНИЕ ВНИМАНИЯ К БРЕНДАМ </a:t>
            </a:r>
            <a:r>
              <a:rPr lang="en-US" sz="3200" b="1" dirty="0" smtClean="0"/>
              <a:t>BODYBUILDING SHOP </a:t>
            </a:r>
            <a:r>
              <a:rPr lang="ru-RU" sz="3200" b="1" dirty="0" smtClean="0"/>
              <a:t>И </a:t>
            </a:r>
            <a:r>
              <a:rPr lang="en-US" sz="3200" b="1" dirty="0" smtClean="0"/>
              <a:t>BEEFOOD </a:t>
            </a:r>
            <a:r>
              <a:rPr lang="ru-RU" sz="3200" b="1" dirty="0" smtClean="0"/>
              <a:t> С ЦЕЛЬЮ УВЕЛИЧЕНИЯ ПРОДАЖ.</a:t>
            </a:r>
          </a:p>
          <a:p>
            <a:r>
              <a:rPr lang="ru-RU" sz="3200" b="1" dirty="0" smtClean="0"/>
              <a:t>А ТАК ЖЕ ПОПУЛЯРИЗАЦИЯ ЗДОРОВОГО ОБРАЗА ЖИЗНИ В КЕМЕРОВСКОЙ ОБЛАСТИ.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952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7" y="1502080"/>
            <a:ext cx="5743592" cy="3827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6183" y="679373"/>
            <a:ext cx="954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ФУНДАМЕНТ ПРОЕКТА – ОРГАНИЗАТОРЫ ПРОЕКТА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0" b="24380"/>
          <a:stretch/>
        </p:blipFill>
        <p:spPr>
          <a:xfrm>
            <a:off x="702230" y="5733143"/>
            <a:ext cx="3176435" cy="101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23" y="5805509"/>
            <a:ext cx="2042161" cy="746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79" y="5805509"/>
            <a:ext cx="2650709" cy="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4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268" y="872463"/>
            <a:ext cx="110677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Были созданы </a:t>
            </a:r>
            <a:r>
              <a:rPr lang="ru-RU" sz="2400" b="1" dirty="0" err="1" smtClean="0"/>
              <a:t>колаборации</a:t>
            </a:r>
            <a:r>
              <a:rPr lang="ru-RU" sz="2400" b="1" dirty="0" smtClean="0"/>
              <a:t> с фитнес-центрами тренажерными залами и спортивными клубами, которые предоставили хорошие условия для посещения всем участникам проекта.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Сформирована команда из сильных наставников проекта (23 квалифицированных фитнес-инструкторов, среди которых выступающие спортсмены, в том числе и из соседних городов).</a:t>
            </a:r>
          </a:p>
          <a:p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9"/>
          <a:stretch/>
        </p:blipFill>
        <p:spPr>
          <a:xfrm>
            <a:off x="2949069" y="3673230"/>
            <a:ext cx="6247956" cy="2600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0286" y="55154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8351" y="327267"/>
            <a:ext cx="722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НАСТАВНИКИ ПРОЕКТА И СПОРТИВНЫЕ ЗАЛЫ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27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015" y="421462"/>
            <a:ext cx="722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ЭКСПЕРТЫ ПРОЕКТА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4697" y="1206292"/>
            <a:ext cx="1106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 проекту привлечены именитые эксперты нашего города, а так же проводятся лекции от именитых спортсменов и специалистов по питанию из Москвы и Санкт-Петербурга.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3" y="2775952"/>
            <a:ext cx="2650672" cy="3534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80" y="3630958"/>
            <a:ext cx="3341704" cy="1824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91" y="3630958"/>
            <a:ext cx="3341704" cy="18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49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857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Суммарный экономический эффект от внедрения программы лояльности на базе UDS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Анна</dc:creator>
  <cp:lastModifiedBy>Анна Анна</cp:lastModifiedBy>
  <cp:revision>28</cp:revision>
  <dcterms:created xsi:type="dcterms:W3CDTF">2022-05-23T07:16:40Z</dcterms:created>
  <dcterms:modified xsi:type="dcterms:W3CDTF">2022-06-29T18:44:43Z</dcterms:modified>
</cp:coreProperties>
</file>