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 b="def" i="def"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ровень текста 1…"/>
          <p:cNvSpPr txBox="1"/>
          <p:nvPr>
            <p:ph type="body" sz="quarter" idx="1" hasCustomPrompt="1"/>
          </p:nvPr>
        </p:nvSpPr>
        <p:spPr>
          <a:xfrm>
            <a:off x="698500" y="8657487"/>
            <a:ext cx="11607801" cy="461061"/>
          </a:xfrm>
          <a:prstGeom prst="rect">
            <a:avLst/>
          </a:prstGeom>
        </p:spPr>
        <p:txBody>
          <a:bodyPr anchor="b"/>
          <a:lstStyle>
            <a:lvl1pPr marL="0" indent="0" defTabSz="563540">
              <a:lnSpc>
                <a:spcPct val="100000"/>
              </a:lnSpc>
              <a:spcBef>
                <a:spcPts val="0"/>
              </a:spcBef>
              <a:buSzTx/>
              <a:buNone/>
              <a:defRPr b="1" sz="2300"/>
            </a:lvl1pPr>
            <a:lvl2pPr marL="673100" indent="-292100" defTabSz="563540">
              <a:lnSpc>
                <a:spcPct val="100000"/>
              </a:lnSpc>
              <a:spcBef>
                <a:spcPts val="0"/>
              </a:spcBef>
              <a:defRPr b="1" sz="2300"/>
            </a:lvl2pPr>
            <a:lvl3pPr marL="1054100" indent="-292100" defTabSz="563540">
              <a:lnSpc>
                <a:spcPct val="100000"/>
              </a:lnSpc>
              <a:spcBef>
                <a:spcPts val="0"/>
              </a:spcBef>
              <a:defRPr b="1" sz="2300"/>
            </a:lvl3pPr>
            <a:lvl4pPr marL="1435100" indent="-292100" defTabSz="563540">
              <a:lnSpc>
                <a:spcPct val="100000"/>
              </a:lnSpc>
              <a:spcBef>
                <a:spcPts val="0"/>
              </a:spcBef>
              <a:defRPr b="1" sz="2300"/>
            </a:lvl4pPr>
            <a:lvl5pPr marL="1816100" indent="-292100" defTabSz="563540">
              <a:lnSpc>
                <a:spcPct val="100000"/>
              </a:lnSpc>
              <a:spcBef>
                <a:spcPts val="0"/>
              </a:spcBef>
              <a:defRPr b="1" sz="2300"/>
            </a:lvl5pPr>
          </a:lstStyle>
          <a:p>
            <a:pPr/>
            <a:r>
              <a:t>Автор и дата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Заголовок презентации"/>
          <p:cNvSpPr txBox="1"/>
          <p:nvPr>
            <p:ph type="title" hasCustomPrompt="1"/>
          </p:nvPr>
        </p:nvSpPr>
        <p:spPr>
          <a:xfrm>
            <a:off x="698500" y="1854200"/>
            <a:ext cx="11609058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/>
          <p:nvPr>
            <p:ph type="body" sz="quarter" idx="2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Подзаголовок презентации</a:t>
            </a:r>
          </a:p>
        </p:txBody>
      </p:sp>
      <p:sp>
        <p:nvSpPr>
          <p:cNvPr id="14" name="Номер слайда"/>
          <p:cNvSpPr txBox="1"/>
          <p:nvPr>
            <p:ph type="sldNum" sz="quarter" idx="2"/>
          </p:nvPr>
        </p:nvSpPr>
        <p:spPr>
          <a:xfrm>
            <a:off x="6353454" y="9220201"/>
            <a:ext cx="297892" cy="28747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/>
          <p:nvPr>
            <p:ph type="body" sz="half" idx="1" hasCustomPrompt="1"/>
          </p:nvPr>
        </p:nvSpPr>
        <p:spPr>
          <a:xfrm>
            <a:off x="698500" y="3568700"/>
            <a:ext cx="11607800" cy="261778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Информационное сообщение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/>
          <p:nvPr>
            <p:ph type="body" sz="quarter" idx="1" hasCustomPrompt="1"/>
          </p:nvPr>
        </p:nvSpPr>
        <p:spPr>
          <a:xfrm>
            <a:off x="698500" y="6209979"/>
            <a:ext cx="11607800" cy="67180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863600" indent="-482600" algn="ctr">
              <a:lnSpc>
                <a:spcPct val="100000"/>
              </a:lnSpc>
              <a:spcBef>
                <a:spcPts val="0"/>
              </a:spcBef>
              <a:defRPr b="1" sz="3800"/>
            </a:lvl2pPr>
            <a:lvl3pPr marL="1244600" indent="-482600" algn="ctr">
              <a:lnSpc>
                <a:spcPct val="100000"/>
              </a:lnSpc>
              <a:spcBef>
                <a:spcPts val="0"/>
              </a:spcBef>
              <a:defRPr b="1" sz="3800"/>
            </a:lvl3pPr>
            <a:lvl4pPr marL="1625600" indent="-482600" algn="ctr">
              <a:lnSpc>
                <a:spcPct val="100000"/>
              </a:lnSpc>
              <a:spcBef>
                <a:spcPts val="0"/>
              </a:spcBef>
              <a:defRPr b="1" sz="3800"/>
            </a:lvl4pPr>
            <a:lvl5pPr marL="2006600" indent="-482600" algn="ctr">
              <a:lnSpc>
                <a:spcPct val="100000"/>
              </a:lnSpc>
              <a:spcBef>
                <a:spcPts val="0"/>
              </a:spcBef>
              <a:defRPr b="1" sz="3800"/>
            </a:lvl5pPr>
          </a:lstStyle>
          <a:p>
            <a:pPr/>
            <a:r>
              <a:t>Информация о факте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Уровень текста 1…"/>
          <p:cNvSpPr txBox="1"/>
          <p:nvPr>
            <p:ph type="body" idx="21" hasCustomPrompt="1"/>
          </p:nvPr>
        </p:nvSpPr>
        <p:spPr>
          <a:xfrm>
            <a:off x="698500" y="999065"/>
            <a:ext cx="11607800" cy="5210915"/>
          </a:xfrm>
          <a:prstGeom prst="rect">
            <a:avLst/>
          </a:prstGeom>
        </p:spPr>
        <p:txBody>
          <a:bodyPr anchor="b"/>
          <a:lstStyle/>
          <a:p>
            <a:pPr lvl="4" marL="0" indent="1207008" algn="ctr" defTabSz="762929">
              <a:lnSpc>
                <a:spcPct val="80000"/>
              </a:lnSpc>
              <a:spcBef>
                <a:spcPts val="0"/>
              </a:spcBef>
              <a:buSzTx/>
              <a:buNone/>
              <a:defRPr b="1" spc="-88" sz="7744"/>
            </a:pPr>
            <a:r>
              <a:t>100 %
</a:t>
            </a:r>
          </a:p>
        </p:txBody>
      </p:sp>
      <p:sp>
        <p:nvSpPr>
          <p:cNvPr id="10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Уровень текста 1…"/>
          <p:cNvSpPr txBox="1"/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342900" indent="-2286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42900" indent="1143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42900" indent="1143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42900" indent="1143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42900" indent="1143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«Важная цитата»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Авторство"/>
          <p:cNvSpPr txBox="1"/>
          <p:nvPr>
            <p:ph type="body" sz="quarter" idx="21" hasCustomPrompt="1"/>
          </p:nvPr>
        </p:nvSpPr>
        <p:spPr>
          <a:xfrm>
            <a:off x="1219200" y="6426200"/>
            <a:ext cx="11049000" cy="461060"/>
          </a:xfrm>
          <a:prstGeom prst="rect">
            <a:avLst/>
          </a:prstGeom>
        </p:spPr>
        <p:txBody>
          <a:bodyPr/>
          <a:lstStyle>
            <a:lvl1pPr marL="0" indent="0" defTabSz="563540">
              <a:lnSpc>
                <a:spcPct val="100000"/>
              </a:lnSpc>
              <a:spcBef>
                <a:spcPts val="0"/>
              </a:spcBef>
              <a:buSzTx/>
              <a:buNone/>
              <a:defRPr b="1" sz="2300"/>
            </a:lvl1pPr>
          </a:lstStyle>
          <a:p>
            <a:pPr/>
            <a:r>
              <a:t>Авторство</a:t>
            </a:r>
          </a:p>
        </p:txBody>
      </p:sp>
      <p:sp>
        <p:nvSpPr>
          <p:cNvPr id="11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Тарелка пасты папарделле с зелёным маслом из петрушки, жареным фундуком и стружкой сыра пармезан"/>
          <p:cNvSpPr/>
          <p:nvPr>
            <p:ph type="pic" idx="21"/>
          </p:nvPr>
        </p:nvSpPr>
        <p:spPr>
          <a:xfrm>
            <a:off x="-2082800" y="687557"/>
            <a:ext cx="11165190" cy="837389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Миска салата с жареным рисом, варёными яйцами и палочками для еды"/>
          <p:cNvSpPr/>
          <p:nvPr>
            <p:ph type="pic" sz="half" idx="22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Тарелка с рублеными котлетами из лосося, салатом и хумусом"/>
          <p:cNvSpPr/>
          <p:nvPr>
            <p:ph type="pic" idx="23"/>
          </p:nvPr>
        </p:nvSpPr>
        <p:spPr>
          <a:xfrm>
            <a:off x="4984750" y="2749412"/>
            <a:ext cx="7937500" cy="92382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Миска салата с жареным рисом, варёными яйцами и палочками для еды"/>
          <p:cNvSpPr/>
          <p:nvPr>
            <p:ph type="pic" idx="21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Номер слайда"/>
          <p:cNvSpPr txBox="1"/>
          <p:nvPr>
            <p:ph type="sldNum" sz="quarter" idx="2"/>
          </p:nvPr>
        </p:nvSpPr>
        <p:spPr>
          <a:xfrm>
            <a:off x="6353454" y="9220201"/>
            <a:ext cx="297892" cy="28747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Авокадо и лаймы"/>
          <p:cNvSpPr/>
          <p:nvPr>
            <p:ph type="pic" idx="21"/>
          </p:nvPr>
        </p:nvSpPr>
        <p:spPr>
          <a:xfrm>
            <a:off x="-376767" y="-915894"/>
            <a:ext cx="17835653" cy="1068219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Заголовок презентации"/>
          <p:cNvSpPr txBox="1"/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Заголовок презентации</a:t>
            </a:r>
          </a:p>
        </p:txBody>
      </p:sp>
      <p:sp>
        <p:nvSpPr>
          <p:cNvPr id="23" name="Уровень текста 1…"/>
          <p:cNvSpPr txBox="1"/>
          <p:nvPr>
            <p:ph type="body" sz="quarter" idx="1" hasCustomPrompt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Подзаголовок презентации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Автор и дата"/>
          <p:cNvSpPr txBox="1"/>
          <p:nvPr>
            <p:ph type="body" sz="quarter" idx="22" hasCustomPrompt="1"/>
          </p:nvPr>
        </p:nvSpPr>
        <p:spPr>
          <a:xfrm>
            <a:off x="698499" y="571500"/>
            <a:ext cx="11607803" cy="461060"/>
          </a:xfrm>
          <a:prstGeom prst="rect">
            <a:avLst/>
          </a:prstGeom>
        </p:spPr>
        <p:txBody>
          <a:bodyPr/>
          <a:lstStyle>
            <a:lvl1pPr marL="0" indent="0" defTabSz="563540">
              <a:lnSpc>
                <a:spcPct val="100000"/>
              </a:lnSpc>
              <a:spcBef>
                <a:spcPts val="0"/>
              </a:spcBef>
              <a:buSzTx/>
              <a:buNone/>
              <a:defRPr b="1" sz="2300"/>
            </a:lvl1pPr>
          </a:lstStyle>
          <a:p>
            <a:pPr/>
            <a:r>
              <a:t>Автор и дата</a:t>
            </a:r>
          </a:p>
        </p:txBody>
      </p:sp>
      <p:sp>
        <p:nvSpPr>
          <p:cNvPr id="25" name="Номер слайда"/>
          <p:cNvSpPr txBox="1"/>
          <p:nvPr>
            <p:ph type="sldNum" sz="quarter" idx="2"/>
          </p:nvPr>
        </p:nvSpPr>
        <p:spPr>
          <a:xfrm>
            <a:off x="6349999" y="9220201"/>
            <a:ext cx="297892" cy="287478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Тарелка с рублеными котлетами из лосося, салатом и хумусом "/>
          <p:cNvSpPr/>
          <p:nvPr>
            <p:ph type="pic" idx="21"/>
          </p:nvPr>
        </p:nvSpPr>
        <p:spPr>
          <a:xfrm>
            <a:off x="5319128" y="495298"/>
            <a:ext cx="7543802" cy="87800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Уровень текста 1…"/>
          <p:cNvSpPr txBox="1"/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Заголовок слайда"/>
          <p:cNvSpPr txBox="1"/>
          <p:nvPr>
            <p:ph type="title" hasCustomPrompt="1"/>
          </p:nvPr>
        </p:nvSpPr>
        <p:spPr>
          <a:xfrm>
            <a:off x="698500" y="692533"/>
            <a:ext cx="5105400" cy="4387467"/>
          </a:xfrm>
          <a:prstGeom prst="rect">
            <a:avLst/>
          </a:prstGeom>
        </p:spPr>
        <p:txBody>
          <a:bodyPr anchor="b"/>
          <a:lstStyle/>
          <a:p>
            <a:pPr/>
            <a:r>
              <a:t>Заголовок слайда</a:t>
            </a:r>
          </a:p>
        </p:txBody>
      </p:sp>
      <p:sp>
        <p:nvSpPr>
          <p:cNvPr id="3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Уровень текста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" name="Подзаголовок слайда"/>
          <p:cNvSpPr txBox="1"/>
          <p:nvPr>
            <p:ph type="body" sz="quarter" idx="21" hasCustomPrompt="1"/>
          </p:nvPr>
        </p:nvSpPr>
        <p:spPr>
          <a:xfrm>
            <a:off x="698499" y="1412977"/>
            <a:ext cx="11607803" cy="671804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Подзаголовок слайда</a:t>
            </a:r>
          </a:p>
        </p:txBody>
      </p:sp>
      <p:sp>
        <p:nvSpPr>
          <p:cNvPr id="44" name="Заголовок слайда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4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Тарелка пасты папарделле с зелёным маслом из петрушки, жареным фундуком и стружкой сыра пармезан"/>
          <p:cNvSpPr/>
          <p:nvPr>
            <p:ph type="pic" idx="21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Заголовок слайда"/>
          <p:cNvSpPr txBox="1"/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62" name="Уровень текста 1…"/>
          <p:cNvSpPr txBox="1"/>
          <p:nvPr>
            <p:ph type="body" sz="quarter" idx="1" hasCustomPrompt="1"/>
          </p:nvPr>
        </p:nvSpPr>
        <p:spPr>
          <a:xfrm>
            <a:off x="698500" y="1412977"/>
            <a:ext cx="5105400" cy="671804"/>
          </a:xfrm>
          <a:prstGeom prst="rect">
            <a:avLst/>
          </a:prstGeom>
        </p:spPr>
        <p:txBody>
          <a:bodyPr/>
          <a:lstStyle>
            <a:lvl1pPr marL="0" indent="0" defTabSz="551799">
              <a:lnSpc>
                <a:spcPct val="100000"/>
              </a:lnSpc>
              <a:spcBef>
                <a:spcPts val="0"/>
              </a:spcBef>
              <a:buSzTx/>
              <a:buNone/>
              <a:defRPr b="1" sz="3500"/>
            </a:lvl1pPr>
            <a:lvl2pPr marL="825500" indent="-444500" defTabSz="551799">
              <a:lnSpc>
                <a:spcPct val="100000"/>
              </a:lnSpc>
              <a:spcBef>
                <a:spcPts val="0"/>
              </a:spcBef>
              <a:defRPr b="1" sz="3500"/>
            </a:lvl2pPr>
            <a:lvl3pPr marL="1206500" indent="-444500" defTabSz="551799">
              <a:lnSpc>
                <a:spcPct val="100000"/>
              </a:lnSpc>
              <a:spcBef>
                <a:spcPts val="0"/>
              </a:spcBef>
              <a:defRPr b="1" sz="3500"/>
            </a:lvl3pPr>
            <a:lvl4pPr marL="1587500" indent="-444500" defTabSz="551799">
              <a:lnSpc>
                <a:spcPct val="100000"/>
              </a:lnSpc>
              <a:spcBef>
                <a:spcPts val="0"/>
              </a:spcBef>
              <a:defRPr b="1" sz="3500"/>
            </a:lvl4pPr>
            <a:lvl5pPr marL="1968500" indent="-444500" defTabSz="551799">
              <a:lnSpc>
                <a:spcPct val="100000"/>
              </a:lnSpc>
              <a:spcBef>
                <a:spcPts val="0"/>
              </a:spcBef>
              <a:defRPr b="1" sz="3500"/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Уровень текста 1…"/>
          <p:cNvSpPr txBox="1"/>
          <p:nvPr>
            <p:ph type="body" sz="half" idx="22" hasCustomPrompt="1"/>
          </p:nvPr>
        </p:nvSpPr>
        <p:spPr>
          <a:xfrm>
            <a:off x="698500" y="3480196"/>
            <a:ext cx="5105400" cy="5593162"/>
          </a:xfrm>
          <a:prstGeom prst="rect">
            <a:avLst/>
          </a:prstGeom>
        </p:spPr>
        <p:txBody>
          <a:bodyPr/>
          <a:lstStyle/>
          <a:p>
            <a:pPr/>
            <a:r>
              <a:t>Текст пункта на слайде</a:t>
            </a:r>
          </a:p>
        </p:txBody>
      </p:sp>
      <p:sp>
        <p:nvSpPr>
          <p:cNvPr id="6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/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b="0"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Заголовок раздела</a:t>
            </a:r>
          </a:p>
        </p:txBody>
      </p:sp>
      <p:sp>
        <p:nvSpPr>
          <p:cNvPr id="7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Заголовок слайда</a:t>
            </a:r>
          </a:p>
        </p:txBody>
      </p:sp>
      <p:sp>
        <p:nvSpPr>
          <p:cNvPr id="80" name="Уровень текста 1…"/>
          <p:cNvSpPr txBox="1"/>
          <p:nvPr>
            <p:ph type="body" sz="quarter" idx="1" hasCustomPrompt="1"/>
          </p:nvPr>
        </p:nvSpPr>
        <p:spPr>
          <a:xfrm>
            <a:off x="698500" y="1412977"/>
            <a:ext cx="11607801" cy="671804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863600" indent="-482600" defTabSz="587022">
              <a:lnSpc>
                <a:spcPct val="100000"/>
              </a:lnSpc>
              <a:spcBef>
                <a:spcPts val="0"/>
              </a:spcBef>
              <a:defRPr b="1" sz="3800"/>
            </a:lvl2pPr>
            <a:lvl3pPr marL="1244600" indent="-482600" defTabSz="587022">
              <a:lnSpc>
                <a:spcPct val="100000"/>
              </a:lnSpc>
              <a:spcBef>
                <a:spcPts val="0"/>
              </a:spcBef>
              <a:defRPr b="1" sz="3800"/>
            </a:lvl3pPr>
            <a:lvl4pPr marL="1625600" indent="-482600" defTabSz="587022">
              <a:lnSpc>
                <a:spcPct val="100000"/>
              </a:lnSpc>
              <a:spcBef>
                <a:spcPts val="0"/>
              </a:spcBef>
              <a:defRPr b="1" sz="3800"/>
            </a:lvl4pPr>
            <a:lvl5pPr marL="2006600" indent="-482600" defTabSz="587022">
              <a:lnSpc>
                <a:spcPct val="100000"/>
              </a:lnSpc>
              <a:spcBef>
                <a:spcPts val="0"/>
              </a:spcBef>
              <a:defRPr b="1" sz="3800"/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/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pPr/>
            <a:r>
              <a:t>Заголовок повестки дня</a:t>
            </a:r>
          </a:p>
        </p:txBody>
      </p:sp>
      <p:sp>
        <p:nvSpPr>
          <p:cNvPr id="89" name="Уровень текста 1…"/>
          <p:cNvSpPr txBox="1"/>
          <p:nvPr>
            <p:ph type="body" sz="quarter" idx="1" hasCustomPrompt="1"/>
          </p:nvPr>
        </p:nvSpPr>
        <p:spPr>
          <a:xfrm>
            <a:off x="698500" y="1409700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863600" indent="-482600" defTabSz="587022">
              <a:lnSpc>
                <a:spcPct val="100000"/>
              </a:lnSpc>
              <a:spcBef>
                <a:spcPts val="0"/>
              </a:spcBef>
              <a:defRPr b="1" sz="3800"/>
            </a:lvl2pPr>
            <a:lvl3pPr marL="1244600" indent="-482600" defTabSz="587022">
              <a:lnSpc>
                <a:spcPct val="100000"/>
              </a:lnSpc>
              <a:spcBef>
                <a:spcPts val="0"/>
              </a:spcBef>
              <a:defRPr b="1" sz="3800"/>
            </a:lvl3pPr>
            <a:lvl4pPr marL="1625600" indent="-482600" defTabSz="587022">
              <a:lnSpc>
                <a:spcPct val="100000"/>
              </a:lnSpc>
              <a:spcBef>
                <a:spcPts val="0"/>
              </a:spcBef>
              <a:defRPr b="1" sz="3800"/>
            </a:lvl4pPr>
            <a:lvl5pPr marL="2006600" indent="-482600" defTabSz="587022">
              <a:lnSpc>
                <a:spcPct val="100000"/>
              </a:lnSpc>
              <a:spcBef>
                <a:spcPts val="0"/>
              </a:spcBef>
              <a:defRPr b="1" sz="3800"/>
            </a:lvl5pPr>
          </a:lstStyle>
          <a:p>
            <a:pPr/>
            <a:r>
              <a:t>Подзаголовок повестки дня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Уровень текста 1…"/>
          <p:cNvSpPr txBox="1"/>
          <p:nvPr>
            <p:ph type="body" idx="2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pc="-100" sz="3800"/>
            </a:lvl1pPr>
          </a:lstStyle>
          <a:p>
            <a:pPr/>
            <a:r>
              <a:t>Темы повестки дня</a:t>
            </a:r>
          </a:p>
        </p:txBody>
      </p:sp>
      <p:sp>
        <p:nvSpPr>
          <p:cNvPr id="9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ровень текста 1…"/>
          <p:cNvSpPr txBox="1"/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Заголовок слайда"/>
          <p:cNvSpPr txBox="1"/>
          <p:nvPr>
            <p:ph type="title" hasCustomPrompt="1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Заголовок слайда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6350067" y="9220201"/>
            <a:ext cx="297892" cy="28747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3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Команда, ВУЗ"/>
          <p:cNvSpPr txBox="1"/>
          <p:nvPr>
            <p:ph type="body" sz="quarter" idx="1"/>
          </p:nvPr>
        </p:nvSpPr>
        <p:spPr>
          <a:xfrm>
            <a:off x="698499" y="4408075"/>
            <a:ext cx="11607802" cy="609601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rgbClr val="FFFFFF"/>
                </a:solidFill>
              </a:defRPr>
            </a:lvl1pPr>
          </a:lstStyle>
          <a:p>
            <a:pPr/>
            <a:r>
              <a:t>Команда, ВУЗ</a:t>
            </a:r>
          </a:p>
        </p:txBody>
      </p:sp>
      <p:sp>
        <p:nvSpPr>
          <p:cNvPr id="152" name="Название стартап-проекта"/>
          <p:cNvSpPr txBox="1"/>
          <p:nvPr>
            <p:ph type="title"/>
          </p:nvPr>
        </p:nvSpPr>
        <p:spPr>
          <a:xfrm>
            <a:off x="697871" y="5043829"/>
            <a:ext cx="11609058" cy="2425817"/>
          </a:xfrm>
          <a:prstGeom prst="rect">
            <a:avLst/>
          </a:prstGeom>
        </p:spPr>
        <p:txBody>
          <a:bodyPr/>
          <a:lstStyle>
            <a:lvl1pPr>
              <a:defRPr spc="-199">
                <a:solidFill>
                  <a:srgbClr val="FFFFFF"/>
                </a:solidFill>
              </a:defRPr>
            </a:lvl1pPr>
          </a:lstStyle>
          <a:p>
            <a:pPr/>
            <a:r>
              <a:t>Название стартап-проекта</a:t>
            </a:r>
          </a:p>
        </p:txBody>
      </p:sp>
      <p:sp>
        <p:nvSpPr>
          <p:cNvPr id="153" name="В двух-трех словах описание сути проекта.   Например. Spoon Digital. Мобильное приложение для ресторанов, позволяющее клиентам смотреть меню и делать заказ через телефон."/>
          <p:cNvSpPr txBox="1"/>
          <p:nvPr/>
        </p:nvSpPr>
        <p:spPr>
          <a:xfrm>
            <a:off x="698500" y="7495799"/>
            <a:ext cx="11607800" cy="17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328731">
              <a:defRPr i="1" sz="2500">
                <a:solidFill>
                  <a:srgbClr val="FFFFFF"/>
                </a:solidFill>
              </a:defRPr>
            </a:pPr>
            <a:r>
              <a:t>В двух-трех словах описание сути проекта. </a:t>
            </a:r>
            <a:br/>
            <a:br/>
            <a:r>
              <a:rPr b="1"/>
              <a:t>Например.</a:t>
            </a:r>
            <a:r>
              <a:t> Spoon Digital. Мобильное приложение для ресторанов, позволяющее клиентам смотреть меню и делать заказ через телефон.</a:t>
            </a:r>
          </a:p>
        </p:txBody>
      </p:sp>
      <p:sp>
        <p:nvSpPr>
          <p:cNvPr id="154" name="LPM.PRO.IT…"/>
          <p:cNvSpPr txBox="1"/>
          <p:nvPr/>
        </p:nvSpPr>
        <p:spPr>
          <a:xfrm>
            <a:off x="3380827" y="566854"/>
            <a:ext cx="6818462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300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>
                <a:solidFill>
                  <a:srgbClr val="FFFFFF"/>
                </a:solidFill>
              </a:rPr>
              <a:t>LPM.PRO.</a:t>
            </a:r>
            <a:r>
              <a:rPr>
                <a:solidFill>
                  <a:schemeClr val="accent1">
                    <a:lumOff val="-9999"/>
                  </a:schemeClr>
                </a:solidFill>
              </a:rPr>
              <a:t>IT</a:t>
            </a:r>
            <a:endParaRPr>
              <a:solidFill>
                <a:schemeClr val="accent1">
                  <a:lumOff val="-9999"/>
                </a:schemeClr>
              </a:solidFill>
            </a:endParaRPr>
          </a:p>
          <a:p>
            <a:pPr>
              <a:defRPr sz="19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неделя «ИТ и цифровизации»</a:t>
            </a:r>
            <a:br/>
            <a:r>
              <a:t>25-29 апреля</a:t>
            </a:r>
          </a:p>
        </p:txBody>
      </p:sp>
      <p:sp>
        <p:nvSpPr>
          <p:cNvPr id="155" name="Кейс-турнир Стартап в IT"/>
          <p:cNvSpPr txBox="1"/>
          <p:nvPr/>
        </p:nvSpPr>
        <p:spPr>
          <a:xfrm>
            <a:off x="3247359" y="1972230"/>
            <a:ext cx="651008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3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Кейс-турнир Стартап в IT</a:t>
            </a:r>
          </a:p>
        </p:txBody>
      </p:sp>
      <p:pic>
        <p:nvPicPr>
          <p:cNvPr id="156" name="лого тк прозр белые буквы.png" descr="лого тк прозр белые буквы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54530" y="566869"/>
            <a:ext cx="2988964" cy="11937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Снимок экрана 2022-04-21 в 11.38.20.png" descr="Снимок экрана 2022-04-21 в 11.38.2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41540" y="566854"/>
            <a:ext cx="2262876" cy="1193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Финансы"/>
          <p:cNvSpPr txBox="1"/>
          <p:nvPr>
            <p:ph type="title"/>
          </p:nvPr>
        </p:nvSpPr>
        <p:spPr>
          <a:xfrm>
            <a:off x="698499" y="1665597"/>
            <a:ext cx="11607801" cy="1016001"/>
          </a:xfrm>
          <a:prstGeom prst="rect">
            <a:avLst/>
          </a:prstGeom>
        </p:spPr>
        <p:txBody>
          <a:bodyPr/>
          <a:lstStyle>
            <a:lvl1pPr defTabSz="1716589">
              <a:defRPr spc="-200" sz="5900"/>
            </a:lvl1pPr>
          </a:lstStyle>
          <a:p>
            <a:pPr/>
            <a:r>
              <a:t>Финансы</a:t>
            </a:r>
          </a:p>
        </p:txBody>
      </p:sp>
      <p:sp>
        <p:nvSpPr>
          <p:cNvPr id="207" name="Планы развития/ бизнес-модель. Подаетесь на грант или будете искать инвесторов? Как будете привлекать? Напишите, как планируете развиваться. Что в общем делаем дальше-то?"/>
          <p:cNvSpPr txBox="1"/>
          <p:nvPr/>
        </p:nvSpPr>
        <p:spPr>
          <a:xfrm>
            <a:off x="698499" y="3012247"/>
            <a:ext cx="11607802" cy="1016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914400">
              <a:lnSpc>
                <a:spcPct val="90000"/>
              </a:lnSpc>
              <a:defRPr sz="1900">
                <a:solidFill>
                  <a:srgbClr val="000000"/>
                </a:solidFill>
              </a:defRPr>
            </a:lvl1pPr>
          </a:lstStyle>
          <a:p>
            <a:pPr/>
            <a:r>
              <a:t>Планы развития/ бизнес-модель. Подаетесь на грант или будете искать инвесторов? Как будете привлекать? Напишите, как планируете развиваться. Что в общем делаем дальше-то?</a:t>
            </a:r>
          </a:p>
        </p:txBody>
      </p:sp>
      <p:pic>
        <p:nvPicPr>
          <p:cNvPr id="208" name="Снимок экрана 2022-04-21 в 11.42.30.png" descr="Снимок экрана 2022-04-21 в 11.42.3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8248" y="308761"/>
            <a:ext cx="9861824" cy="10261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Конкуренты"/>
          <p:cNvSpPr txBox="1"/>
          <p:nvPr>
            <p:ph type="title"/>
          </p:nvPr>
        </p:nvSpPr>
        <p:spPr>
          <a:xfrm>
            <a:off x="708124" y="1414203"/>
            <a:ext cx="11607802" cy="1016002"/>
          </a:xfrm>
          <a:prstGeom prst="rect">
            <a:avLst/>
          </a:prstGeom>
        </p:spPr>
        <p:txBody>
          <a:bodyPr/>
          <a:lstStyle>
            <a:lvl1pPr defTabSz="1716589">
              <a:defRPr spc="-200" sz="5900"/>
            </a:lvl1pPr>
          </a:lstStyle>
          <a:p>
            <a:pPr/>
            <a:r>
              <a:t>Конкуренты</a:t>
            </a:r>
          </a:p>
        </p:txBody>
      </p:sp>
      <p:sp>
        <p:nvSpPr>
          <p:cNvPr id="211" name="Есть ли они или это новая область? Если новая - почему, как Вы считаете, до этого никто не занимался? Почему Вы решили?…"/>
          <p:cNvSpPr txBox="1"/>
          <p:nvPr>
            <p:ph type="body" sz="quarter" idx="1"/>
          </p:nvPr>
        </p:nvSpPr>
        <p:spPr>
          <a:xfrm>
            <a:off x="708123" y="2650521"/>
            <a:ext cx="11607803" cy="1330924"/>
          </a:xfrm>
          <a:prstGeom prst="rect">
            <a:avLst/>
          </a:prstGeom>
        </p:spPr>
        <p:txBody>
          <a:bodyPr/>
          <a:lstStyle/>
          <a:p>
            <a:pPr defTabSz="914400">
              <a:lnSpc>
                <a:spcPct val="90000"/>
              </a:lnSpc>
              <a:defRPr b="0" sz="1900">
                <a:latin typeface="Arial"/>
                <a:ea typeface="Arial"/>
                <a:cs typeface="Arial"/>
                <a:sym typeface="Arial"/>
              </a:defRPr>
            </a:pPr>
            <a:r>
              <a:t>Есть ли они или это новая область? Если новая - почему, как Вы считаете, до этого никто не занимался? Почему Вы решили? </a:t>
            </a:r>
          </a:p>
          <a:p>
            <a:pPr defTabSz="914400">
              <a:lnSpc>
                <a:spcPct val="90000"/>
              </a:lnSpc>
              <a:defRPr b="0" sz="1900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914400">
              <a:lnSpc>
                <a:spcPct val="90000"/>
              </a:lnSpc>
              <a:defRPr b="0" sz="1900">
                <a:latin typeface="Arial"/>
                <a:ea typeface="Arial"/>
                <a:cs typeface="Arial"/>
                <a:sym typeface="Arial"/>
              </a:defRPr>
            </a:pPr>
            <a:r>
              <a:t>Если же есть конкуренты — назовите основных, а также ваши главные преимущества перед ними.</a:t>
            </a:r>
          </a:p>
        </p:txBody>
      </p:sp>
      <p:graphicFrame>
        <p:nvGraphicFramePr>
          <p:cNvPr id="212" name="Table 2"/>
          <p:cNvGraphicFramePr/>
          <p:nvPr/>
        </p:nvGraphicFramePr>
        <p:xfrm>
          <a:off x="688874" y="4208110"/>
          <a:ext cx="11166718" cy="272415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791679"/>
                <a:gridCol w="2791679"/>
                <a:gridCol w="2791679"/>
                <a:gridCol w="2791679"/>
              </a:tblGrid>
              <a:tr h="502919">
                <a:tc>
                  <a:txBody>
                    <a:bodyPr/>
                    <a:lstStyle/>
                    <a:p>
                      <a:pPr defTabSz="914400">
                        <a:defRPr b="0" sz="1800"/>
                      </a:pPr>
                      <a:r>
                        <a:rPr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Преимущества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 sz="1800"/>
                      </a:pPr>
                      <a:r>
                        <a:rPr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Конкурент 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 sz="1800"/>
                      </a:pPr>
                      <a:r>
                        <a:rPr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Конкурент 2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 sz="1800"/>
                      </a:pPr>
                      <a:r>
                        <a:rPr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Конкурент 3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740410">
                <a:tc>
                  <a:txBody>
                    <a:bodyPr/>
                    <a:lstStyle/>
                    <a:p>
                      <a:pPr algn="l" defTabSz="914400">
                        <a:defRPr sz="1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740410">
                <a:tc>
                  <a:txBody>
                    <a:bodyPr/>
                    <a:lstStyle/>
                    <a:p>
                      <a:pPr algn="l" defTabSz="914400">
                        <a:defRPr sz="1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  <a:tr h="740410">
                <a:tc>
                  <a:txBody>
                    <a:bodyPr/>
                    <a:lstStyle/>
                    <a:p>
                      <a:pPr algn="l" defTabSz="914400">
                        <a:defRPr sz="1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60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pic>
        <p:nvPicPr>
          <p:cNvPr id="213" name="Снимок экрана 2022-04-21 в 11.42.30.png" descr="Снимок экрана 2022-04-21 в 11.42.3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8865" y="180305"/>
            <a:ext cx="9861824" cy="10261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Ваша команда"/>
          <p:cNvSpPr txBox="1"/>
          <p:nvPr>
            <p:ph type="title"/>
          </p:nvPr>
        </p:nvSpPr>
        <p:spPr>
          <a:xfrm>
            <a:off x="698500" y="1452390"/>
            <a:ext cx="11607801" cy="1016001"/>
          </a:xfrm>
          <a:prstGeom prst="rect">
            <a:avLst/>
          </a:prstGeom>
        </p:spPr>
        <p:txBody>
          <a:bodyPr/>
          <a:lstStyle>
            <a:lvl1pPr defTabSz="1716589">
              <a:defRPr spc="-200" sz="5900"/>
            </a:lvl1pPr>
          </a:lstStyle>
          <a:p>
            <a:pPr/>
            <a:r>
              <a:t>Ваша команда</a:t>
            </a:r>
          </a:p>
        </p:txBody>
      </p:sp>
      <p:sp>
        <p:nvSpPr>
          <p:cNvPr id="216" name="Команда Вставьте фотографии/символ/картинку вашей команды, назовите роли в проекте, опыт.  Планируете ли привлекать контрагентов? Аутсорсинг?"/>
          <p:cNvSpPr txBox="1"/>
          <p:nvPr>
            <p:ph type="body" sz="quarter" idx="1"/>
          </p:nvPr>
        </p:nvSpPr>
        <p:spPr>
          <a:xfrm>
            <a:off x="698498" y="2481716"/>
            <a:ext cx="11607804" cy="1726417"/>
          </a:xfrm>
          <a:prstGeom prst="rect">
            <a:avLst/>
          </a:prstGeom>
        </p:spPr>
        <p:txBody>
          <a:bodyPr/>
          <a:lstStyle/>
          <a:p>
            <a:pPr defTabSz="914400">
              <a:lnSpc>
                <a:spcPct val="90000"/>
              </a:lnSpc>
              <a:defRPr b="0" sz="1900">
                <a:solidFill>
                  <a:srgbClr val="FFFFFF"/>
                </a:solidFill>
              </a:defRPr>
            </a:pPr>
            <a:r>
              <a:t>Команда</a:t>
            </a:r>
            <a:br/>
            <a:r>
              <a:rPr>
                <a:solidFill>
                  <a:srgbClr val="000000"/>
                </a:solidFill>
              </a:rPr>
              <a:t>Вставьте фотографии/символ/картинку вашей команды, назовите роли в проекте, опыт.</a:t>
            </a:r>
            <a:br>
              <a:rPr>
                <a:solidFill>
                  <a:srgbClr val="000000"/>
                </a:solidFill>
              </a:rPr>
            </a:br>
            <a:br>
              <a:rPr>
                <a:solidFill>
                  <a:srgbClr val="000000"/>
                </a:solidFill>
              </a:rPr>
            </a:br>
            <a:r>
              <a:rPr>
                <a:solidFill>
                  <a:srgbClr val="000000"/>
                </a:solidFill>
              </a:rPr>
              <a:t>Планируете ли привлекать контрагентов? Аутсорсинг?</a:t>
            </a:r>
          </a:p>
        </p:txBody>
      </p:sp>
      <p:pic>
        <p:nvPicPr>
          <p:cNvPr id="217" name="Снимок экрана 2022-04-21 в 11.42.30.png" descr="Снимок экрана 2022-04-21 в 11.42.3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8865" y="180305"/>
            <a:ext cx="9861824" cy="10261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Вопросы экспертам от команды"/>
          <p:cNvSpPr txBox="1"/>
          <p:nvPr>
            <p:ph type="title"/>
          </p:nvPr>
        </p:nvSpPr>
        <p:spPr>
          <a:xfrm>
            <a:off x="640785" y="1743705"/>
            <a:ext cx="11607802" cy="1016002"/>
          </a:xfrm>
          <a:prstGeom prst="rect">
            <a:avLst/>
          </a:prstGeom>
        </p:spPr>
        <p:txBody>
          <a:bodyPr/>
          <a:lstStyle>
            <a:lvl1pPr defTabSz="850391">
              <a:lnSpc>
                <a:spcPct val="90000"/>
              </a:lnSpc>
              <a:defRPr spc="0" sz="5500">
                <a:solidFill>
                  <a:srgbClr val="EE230C"/>
                </a:solidFill>
              </a:defRPr>
            </a:lvl1pPr>
          </a:lstStyle>
          <a:p>
            <a:pPr/>
            <a:r>
              <a:t>Вопросы экспертам от команды</a:t>
            </a:r>
          </a:p>
        </p:txBody>
      </p:sp>
      <p:sp>
        <p:nvSpPr>
          <p:cNvPr id="220" name="Что вы хотите получить (услышать) от экспертов? Важно понимать, что эксперт не всегда может оказаться профессионалом по вашему проекту и может не знать технической части."/>
          <p:cNvSpPr txBox="1"/>
          <p:nvPr>
            <p:ph type="body" sz="half" idx="1"/>
          </p:nvPr>
        </p:nvSpPr>
        <p:spPr>
          <a:xfrm>
            <a:off x="756212" y="3028958"/>
            <a:ext cx="11607803" cy="2244613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90000"/>
              </a:lnSpc>
              <a:defRPr b="0" sz="19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Что вы хотите получить (услышать) от экспертов? Важно понимать, что эксперт не всегда может оказаться профессионалом по вашему проекту и может не знать технической части. </a:t>
            </a:r>
          </a:p>
        </p:txBody>
      </p:sp>
      <p:pic>
        <p:nvPicPr>
          <p:cNvPr id="221" name="Снимок экрана 2022-04-21 в 11.42.30.png" descr="Снимок экрана 2022-04-21 в 11.42.3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8865" y="180305"/>
            <a:ext cx="9861824" cy="10261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Ваши контакты"/>
          <p:cNvSpPr txBox="1"/>
          <p:nvPr>
            <p:ph type="title"/>
          </p:nvPr>
        </p:nvSpPr>
        <p:spPr>
          <a:xfrm>
            <a:off x="698499" y="1558323"/>
            <a:ext cx="11607802" cy="1199274"/>
          </a:xfrm>
          <a:prstGeom prst="rect">
            <a:avLst/>
          </a:prstGeom>
        </p:spPr>
        <p:txBody>
          <a:bodyPr/>
          <a:lstStyle>
            <a:lvl1pPr>
              <a:defRPr b="1" spc="-200" sz="6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Ваши контакты</a:t>
            </a:r>
          </a:p>
        </p:txBody>
      </p:sp>
      <p:pic>
        <p:nvPicPr>
          <p:cNvPr id="224" name="Снимок экрана 2022-04-21 в 11.42.30.png" descr="Снимок экрана 2022-04-21 в 11.42.3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8865" y="180305"/>
            <a:ext cx="9861824" cy="10261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466F6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Команда, ВУЗ"/>
          <p:cNvSpPr txBox="1"/>
          <p:nvPr>
            <p:ph type="body" sz="quarter" idx="1"/>
          </p:nvPr>
        </p:nvSpPr>
        <p:spPr>
          <a:xfrm>
            <a:off x="698499" y="4377647"/>
            <a:ext cx="11607802" cy="609601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rgbClr val="FFFFFF"/>
                </a:solidFill>
              </a:defRPr>
            </a:lvl1pPr>
          </a:lstStyle>
          <a:p>
            <a:pPr/>
            <a:r>
              <a:t>Команда, ВУЗ</a:t>
            </a:r>
          </a:p>
        </p:txBody>
      </p:sp>
      <p:sp>
        <p:nvSpPr>
          <p:cNvPr id="160" name="Название стартап-проекта"/>
          <p:cNvSpPr txBox="1"/>
          <p:nvPr>
            <p:ph type="title"/>
          </p:nvPr>
        </p:nvSpPr>
        <p:spPr>
          <a:xfrm>
            <a:off x="697871" y="5013401"/>
            <a:ext cx="11609058" cy="2425818"/>
          </a:xfrm>
          <a:prstGeom prst="rect">
            <a:avLst/>
          </a:prstGeom>
        </p:spPr>
        <p:txBody>
          <a:bodyPr/>
          <a:lstStyle>
            <a:lvl1pPr>
              <a:defRPr spc="-199">
                <a:solidFill>
                  <a:srgbClr val="FFFFFF"/>
                </a:solidFill>
              </a:defRPr>
            </a:lvl1pPr>
          </a:lstStyle>
          <a:p>
            <a:pPr/>
            <a:r>
              <a:t>Название стартап-проекта</a:t>
            </a:r>
          </a:p>
        </p:txBody>
      </p:sp>
      <p:sp>
        <p:nvSpPr>
          <p:cNvPr id="161" name="В двух-трех словах описание сути проекта.   Например. Spoon Digital. Мобильное приложение для ресторанов, позволяющее клиентам смотреть меню и делать заказ через телефон."/>
          <p:cNvSpPr txBox="1"/>
          <p:nvPr/>
        </p:nvSpPr>
        <p:spPr>
          <a:xfrm>
            <a:off x="698500" y="7465371"/>
            <a:ext cx="11607800" cy="1719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328731">
              <a:defRPr i="1" sz="2500">
                <a:solidFill>
                  <a:srgbClr val="FFFFFF"/>
                </a:solidFill>
              </a:defRPr>
            </a:pPr>
            <a:r>
              <a:t>В двух-трех словах описание сути проекта. </a:t>
            </a:r>
            <a:br/>
            <a:br/>
            <a:r>
              <a:rPr b="1"/>
              <a:t>Например.</a:t>
            </a:r>
            <a:r>
              <a:t> Spoon Digital. Мобильное приложение для ресторанов, позволяющее клиентам смотреть меню и делать заказ через телефон.</a:t>
            </a:r>
          </a:p>
        </p:txBody>
      </p:sp>
      <p:sp>
        <p:nvSpPr>
          <p:cNvPr id="162" name="LPM.PRO.IT…"/>
          <p:cNvSpPr txBox="1"/>
          <p:nvPr/>
        </p:nvSpPr>
        <p:spPr>
          <a:xfrm>
            <a:off x="3380827" y="566854"/>
            <a:ext cx="6818462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300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>
                <a:solidFill>
                  <a:srgbClr val="FFFFFF"/>
                </a:solidFill>
              </a:rPr>
              <a:t>LPM.PRO.</a:t>
            </a:r>
            <a:r>
              <a:rPr>
                <a:solidFill>
                  <a:schemeClr val="accent1">
                    <a:lumOff val="-9999"/>
                  </a:schemeClr>
                </a:solidFill>
              </a:rPr>
              <a:t>IT</a:t>
            </a:r>
            <a:endParaRPr>
              <a:solidFill>
                <a:schemeClr val="accent1">
                  <a:lumOff val="-9999"/>
                </a:schemeClr>
              </a:solidFill>
            </a:endParaRPr>
          </a:p>
          <a:p>
            <a:pPr>
              <a:defRPr sz="19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неделя «ИТ и цифровизации»</a:t>
            </a:r>
            <a:br/>
            <a:r>
              <a:t>25-29 апреля</a:t>
            </a:r>
          </a:p>
        </p:txBody>
      </p:sp>
      <p:sp>
        <p:nvSpPr>
          <p:cNvPr id="163" name="Кейс-турнир Стартап в IT"/>
          <p:cNvSpPr txBox="1"/>
          <p:nvPr/>
        </p:nvSpPr>
        <p:spPr>
          <a:xfrm>
            <a:off x="3399497" y="2063513"/>
            <a:ext cx="651008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3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Кейс-турнир Стартап в IT</a:t>
            </a:r>
          </a:p>
        </p:txBody>
      </p:sp>
      <p:pic>
        <p:nvPicPr>
          <p:cNvPr id="164" name="лого тк прозр белые буквы.png" descr="лого тк прозр белые буквы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4530" y="566869"/>
            <a:ext cx="2988964" cy="11937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Снимок экрана 2022-04-21 в 11.36.56.png" descr="Снимок экрана 2022-04-21 в 11.36.5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86402" y="481742"/>
            <a:ext cx="2496096" cy="14177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Прямоугольник"/>
          <p:cNvSpPr/>
          <p:nvPr/>
        </p:nvSpPr>
        <p:spPr>
          <a:xfrm>
            <a:off x="-5121" y="2209988"/>
            <a:ext cx="13015042" cy="71220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8" name="Прямоугольник"/>
          <p:cNvSpPr/>
          <p:nvPr/>
        </p:nvSpPr>
        <p:spPr>
          <a:xfrm>
            <a:off x="-5121" y="5782519"/>
            <a:ext cx="13015042" cy="20542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9" name="Название стартап-проекта"/>
          <p:cNvSpPr txBox="1"/>
          <p:nvPr>
            <p:ph type="title"/>
          </p:nvPr>
        </p:nvSpPr>
        <p:spPr>
          <a:xfrm>
            <a:off x="576161" y="5410930"/>
            <a:ext cx="11609058" cy="2425817"/>
          </a:xfrm>
          <a:prstGeom prst="rect">
            <a:avLst/>
          </a:prstGeom>
        </p:spPr>
        <p:txBody>
          <a:bodyPr/>
          <a:lstStyle>
            <a:lvl1pPr>
              <a:defRPr spc="-185" sz="7600"/>
            </a:lvl1pPr>
          </a:lstStyle>
          <a:p>
            <a:pPr/>
            <a:r>
              <a:t>Название стартап-проекта</a:t>
            </a:r>
          </a:p>
        </p:txBody>
      </p:sp>
      <p:sp>
        <p:nvSpPr>
          <p:cNvPr id="170" name="Прямоугольник"/>
          <p:cNvSpPr/>
          <p:nvPr/>
        </p:nvSpPr>
        <p:spPr>
          <a:xfrm>
            <a:off x="-5121" y="476315"/>
            <a:ext cx="13015042" cy="13748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71" name="Команда, ВУЗ"/>
          <p:cNvSpPr txBox="1"/>
          <p:nvPr>
            <p:ph type="body" sz="quarter" idx="1"/>
          </p:nvPr>
        </p:nvSpPr>
        <p:spPr>
          <a:xfrm>
            <a:off x="698499" y="4848011"/>
            <a:ext cx="11607802" cy="609601"/>
          </a:xfrm>
          <a:prstGeom prst="rect">
            <a:avLst/>
          </a:prstGeom>
        </p:spPr>
        <p:txBody>
          <a:bodyPr/>
          <a:lstStyle>
            <a:lvl1pPr>
              <a:defRPr sz="2500">
                <a:solidFill>
                  <a:srgbClr val="FFFFFF"/>
                </a:solidFill>
              </a:defRPr>
            </a:lvl1pPr>
          </a:lstStyle>
          <a:p>
            <a:pPr/>
            <a:r>
              <a:t>Команда, ВУЗ</a:t>
            </a:r>
          </a:p>
        </p:txBody>
      </p:sp>
      <p:sp>
        <p:nvSpPr>
          <p:cNvPr id="172" name="В двух-трех словах описание сути проекта.   Например. Spoon Digital. Мобильное приложение для ресторанов, позволяющее клиентам смотреть меню и делать заказ через телефон."/>
          <p:cNvSpPr txBox="1"/>
          <p:nvPr/>
        </p:nvSpPr>
        <p:spPr>
          <a:xfrm>
            <a:off x="698500" y="8022047"/>
            <a:ext cx="11607800" cy="1719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328731">
              <a:defRPr i="1" sz="2000">
                <a:solidFill>
                  <a:srgbClr val="FFFFFF"/>
                </a:solidFill>
              </a:defRPr>
            </a:pPr>
            <a:r>
              <a:t>В двух-трех словах описание сути проекта. </a:t>
            </a:r>
            <a:br/>
            <a:br/>
            <a:r>
              <a:rPr b="1"/>
              <a:t>Например.</a:t>
            </a:r>
            <a:r>
              <a:t> Spoon Digital. Мобильное приложение для ресторанов, позволяющее клиентам смотреть меню и делать заказ через телефон.</a:t>
            </a:r>
          </a:p>
        </p:txBody>
      </p:sp>
      <p:pic>
        <p:nvPicPr>
          <p:cNvPr id="173" name="лого тк новый.png" descr="лого тк новый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3398" y="542257"/>
            <a:ext cx="3555985" cy="1242994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LPM.PRO.IT…"/>
          <p:cNvSpPr txBox="1"/>
          <p:nvPr/>
        </p:nvSpPr>
        <p:spPr>
          <a:xfrm>
            <a:off x="3380827" y="566854"/>
            <a:ext cx="6818462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300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>
                <a:solidFill>
                  <a:srgbClr val="000000"/>
                </a:solidFill>
              </a:rPr>
              <a:t>LPM.PRO.</a:t>
            </a:r>
            <a:r>
              <a:rPr>
                <a:solidFill>
                  <a:schemeClr val="accent1">
                    <a:lumOff val="-9999"/>
                  </a:schemeClr>
                </a:solidFill>
              </a:rPr>
              <a:t>IT</a:t>
            </a:r>
            <a:endParaRPr>
              <a:solidFill>
                <a:schemeClr val="accent1">
                  <a:lumOff val="-9999"/>
                </a:schemeClr>
              </a:solidFill>
            </a:endParaRPr>
          </a:p>
          <a:p>
            <a:pPr>
              <a:defRPr sz="190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неделя «ИТ и цифровизации»</a:t>
            </a:r>
            <a:br/>
            <a:r>
              <a:t>25-29 апреля</a:t>
            </a:r>
          </a:p>
        </p:txBody>
      </p:sp>
      <p:sp>
        <p:nvSpPr>
          <p:cNvPr id="175" name="Кейс-турнир Стартап в IT"/>
          <p:cNvSpPr txBox="1"/>
          <p:nvPr/>
        </p:nvSpPr>
        <p:spPr>
          <a:xfrm>
            <a:off x="3247359" y="2261292"/>
            <a:ext cx="651008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30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Кейс-турнир Стартап в IT</a:t>
            </a:r>
          </a:p>
        </p:txBody>
      </p:sp>
      <p:pic>
        <p:nvPicPr>
          <p:cNvPr id="176" name="Снимок экрана 2022-04-21 в 11.33.10.png" descr="Снимок экрана 2022-04-21 в 11.33.10.png"/>
          <p:cNvPicPr>
            <a:picLocks noChangeAspect="1"/>
          </p:cNvPicPr>
          <p:nvPr/>
        </p:nvPicPr>
        <p:blipFill>
          <a:blip r:embed="rId4">
            <a:extLst/>
          </a:blip>
          <a:srcRect l="0" t="12468" r="0" b="5574"/>
          <a:stretch>
            <a:fillRect/>
          </a:stretch>
        </p:blipFill>
        <p:spPr>
          <a:xfrm>
            <a:off x="9167938" y="546811"/>
            <a:ext cx="2617249" cy="12337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Снимок экрана 2022-04-21 в 11.33.10.png" descr="Снимок экрана 2022-04-21 в 11.33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58140" y="411081"/>
            <a:ext cx="2617249" cy="15053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лого тк новый.png" descr="лого тк новый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62775" y="542257"/>
            <a:ext cx="3555984" cy="1242994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Команда, ВУЗ"/>
          <p:cNvSpPr txBox="1"/>
          <p:nvPr>
            <p:ph type="body" sz="quarter" idx="1"/>
          </p:nvPr>
        </p:nvSpPr>
        <p:spPr>
          <a:xfrm>
            <a:off x="698499" y="4093152"/>
            <a:ext cx="11607802" cy="609601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/>
            <a:r>
              <a:t>Команда, ВУЗ</a:t>
            </a:r>
          </a:p>
        </p:txBody>
      </p:sp>
      <p:sp>
        <p:nvSpPr>
          <p:cNvPr id="181" name="Название стартап-проекта"/>
          <p:cNvSpPr txBox="1"/>
          <p:nvPr>
            <p:ph type="title"/>
          </p:nvPr>
        </p:nvSpPr>
        <p:spPr>
          <a:xfrm>
            <a:off x="697871" y="4846049"/>
            <a:ext cx="11609058" cy="2425818"/>
          </a:xfrm>
          <a:prstGeom prst="rect">
            <a:avLst/>
          </a:prstGeom>
        </p:spPr>
        <p:txBody>
          <a:bodyPr/>
          <a:lstStyle/>
          <a:p>
            <a:pPr>
              <a:defRPr spc="-199"/>
            </a:pPr>
          </a:p>
        </p:txBody>
      </p:sp>
      <p:sp>
        <p:nvSpPr>
          <p:cNvPr id="182" name="В двух-трех словах описание сути проекта.   Например. Spoon Digital. Мобильное приложение для ресторанов, позволяющее клиентам смотреть меню и делать заказ через телефон."/>
          <p:cNvSpPr txBox="1"/>
          <p:nvPr/>
        </p:nvSpPr>
        <p:spPr>
          <a:xfrm>
            <a:off x="698500" y="7284445"/>
            <a:ext cx="11607800" cy="17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algn="l" defTabSz="328731">
              <a:defRPr i="1" sz="2500">
                <a:solidFill>
                  <a:srgbClr val="000000"/>
                </a:solidFill>
              </a:defRPr>
            </a:pPr>
            <a:r>
              <a:t>В двух-трех словах описание сути проекта. </a:t>
            </a:r>
            <a:br/>
            <a:br/>
            <a:r>
              <a:rPr b="1"/>
              <a:t>Например.</a:t>
            </a:r>
            <a:r>
              <a:t> Spoon Digital. Мобильное приложение для ресторанов, позволяющее клиентам смотреть меню и делать заказ через телефон.</a:t>
            </a:r>
          </a:p>
        </p:txBody>
      </p:sp>
      <p:sp>
        <p:nvSpPr>
          <p:cNvPr id="183" name="LPM.PRO.IT…"/>
          <p:cNvSpPr txBox="1"/>
          <p:nvPr/>
        </p:nvSpPr>
        <p:spPr>
          <a:xfrm>
            <a:off x="3380827" y="566854"/>
            <a:ext cx="6818462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300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>
                <a:solidFill>
                  <a:srgbClr val="000000"/>
                </a:solidFill>
              </a:rPr>
              <a:t>LPM.PRO.</a:t>
            </a:r>
            <a:r>
              <a:rPr>
                <a:solidFill>
                  <a:schemeClr val="accent1">
                    <a:lumOff val="-9999"/>
                  </a:schemeClr>
                </a:solidFill>
              </a:rPr>
              <a:t>IT</a:t>
            </a:r>
            <a:endParaRPr>
              <a:solidFill>
                <a:schemeClr val="accent1">
                  <a:lumOff val="-9999"/>
                </a:schemeClr>
              </a:solidFill>
            </a:endParaRPr>
          </a:p>
          <a:p>
            <a:pPr>
              <a:defRPr sz="190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неделя «ИТ и цифровизации»</a:t>
            </a:r>
            <a:br/>
            <a:r>
              <a:t>25-29 апреля</a:t>
            </a:r>
          </a:p>
        </p:txBody>
      </p:sp>
      <p:sp>
        <p:nvSpPr>
          <p:cNvPr id="184" name="Кейс-турнир Стартап в IT"/>
          <p:cNvSpPr txBox="1"/>
          <p:nvPr/>
        </p:nvSpPr>
        <p:spPr>
          <a:xfrm>
            <a:off x="3535017" y="2622103"/>
            <a:ext cx="6510082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300">
                <a:solidFill>
                  <a:srgbClr val="000000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Кейс-турнир Стартап в 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Проблема"/>
          <p:cNvSpPr txBox="1"/>
          <p:nvPr>
            <p:ph type="title"/>
          </p:nvPr>
        </p:nvSpPr>
        <p:spPr>
          <a:xfrm>
            <a:off x="698500" y="1472511"/>
            <a:ext cx="11607801" cy="1016001"/>
          </a:xfrm>
          <a:prstGeom prst="rect">
            <a:avLst/>
          </a:prstGeom>
        </p:spPr>
        <p:txBody>
          <a:bodyPr/>
          <a:lstStyle>
            <a:lvl1pPr defTabSz="1716589">
              <a:defRPr spc="-200" sz="5900"/>
            </a:lvl1pPr>
          </a:lstStyle>
          <a:p>
            <a:pPr/>
            <a:r>
              <a:t>Проблема</a:t>
            </a:r>
          </a:p>
        </p:txBody>
      </p:sp>
      <p:sp>
        <p:nvSpPr>
          <p:cNvPr id="187" name="В чём заключается проблема, которую вы собираетесь решить с помощью своего проекта?"/>
          <p:cNvSpPr txBox="1"/>
          <p:nvPr>
            <p:ph type="body" sz="quarter" idx="1"/>
          </p:nvPr>
        </p:nvSpPr>
        <p:spPr>
          <a:xfrm>
            <a:off x="698498" y="2604439"/>
            <a:ext cx="11607804" cy="2044328"/>
          </a:xfrm>
          <a:prstGeom prst="rect">
            <a:avLst/>
          </a:prstGeom>
        </p:spPr>
        <p:txBody>
          <a:bodyPr/>
          <a:lstStyle/>
          <a:p>
            <a:pPr defTabSz="1733930">
              <a:lnSpc>
                <a:spcPct val="90000"/>
              </a:lnSpc>
              <a:spcBef>
                <a:spcPts val="3200"/>
              </a:spcBef>
              <a:defRPr b="0" sz="1900"/>
            </a:pPr>
            <a:r>
              <a:t>В чём заключается проблема, которую вы собираетесь решить с помощью своего проекта?</a:t>
            </a:r>
            <a:br/>
            <a:r>
              <a:t>Кого вообще затрагивает ваша проблема? Каков её масштаб?</a:t>
            </a:r>
          </a:p>
        </p:txBody>
      </p:sp>
      <p:pic>
        <p:nvPicPr>
          <p:cNvPr id="188" name="Снимок экрана 2022-04-21 в 11.42.30.png" descr="Снимок экрана 2022-04-21 в 11.42.3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8865" y="180305"/>
            <a:ext cx="9861824" cy="10261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Целевая аудитория"/>
          <p:cNvSpPr txBox="1"/>
          <p:nvPr>
            <p:ph type="title"/>
          </p:nvPr>
        </p:nvSpPr>
        <p:spPr>
          <a:xfrm>
            <a:off x="698499" y="1367612"/>
            <a:ext cx="11607801" cy="1016001"/>
          </a:xfrm>
          <a:prstGeom prst="rect">
            <a:avLst/>
          </a:prstGeom>
        </p:spPr>
        <p:txBody>
          <a:bodyPr/>
          <a:lstStyle>
            <a:lvl1pPr defTabSz="1716589">
              <a:defRPr spc="-200" sz="5900"/>
            </a:lvl1pPr>
          </a:lstStyle>
          <a:p>
            <a:pPr/>
            <a:r>
              <a:t>Целевая аудитория </a:t>
            </a:r>
          </a:p>
        </p:txBody>
      </p:sp>
      <p:sp>
        <p:nvSpPr>
          <p:cNvPr id="191" name="Кто является потребителем вашего продукта? Для кого проект рассчитан, кто будет являться вашим потенциальным покупателем?…"/>
          <p:cNvSpPr txBox="1"/>
          <p:nvPr>
            <p:ph type="body" sz="quarter" idx="1"/>
          </p:nvPr>
        </p:nvSpPr>
        <p:spPr>
          <a:xfrm>
            <a:off x="698498" y="2602142"/>
            <a:ext cx="11607804" cy="1914690"/>
          </a:xfrm>
          <a:prstGeom prst="rect">
            <a:avLst/>
          </a:prstGeom>
        </p:spPr>
        <p:txBody>
          <a:bodyPr/>
          <a:lstStyle/>
          <a:p>
            <a:pPr defTabSz="914400">
              <a:lnSpc>
                <a:spcPct val="90000"/>
              </a:lnSpc>
              <a:defRPr b="0" sz="1900"/>
            </a:pPr>
            <a:r>
              <a:t>Кто является потребителем вашего продукта (кому необходимо, чтобы проблема была решена)? Для кого проект рассчитан, кто будет являться вашим потенциальным покупателем?</a:t>
            </a:r>
          </a:p>
          <a:p>
            <a:pPr defTabSz="914400">
              <a:lnSpc>
                <a:spcPct val="90000"/>
              </a:lnSpc>
              <a:defRPr b="0" sz="1900"/>
            </a:pPr>
          </a:p>
          <a:p>
            <a:pPr defTabSz="1733930">
              <a:lnSpc>
                <a:spcPct val="90000"/>
              </a:lnSpc>
              <a:spcBef>
                <a:spcPts val="1300"/>
              </a:spcBef>
              <a:defRPr b="0" spc="-100" sz="1900"/>
            </a:pPr>
            <a:r>
              <a:t>Кто заинтересован в вашей деятельности? Кому был бы полезен именно ваш продукт?</a:t>
            </a:r>
          </a:p>
        </p:txBody>
      </p:sp>
      <p:pic>
        <p:nvPicPr>
          <p:cNvPr id="192" name="Снимок экрана 2022-04-21 в 11.42.30.png" descr="Снимок экрана 2022-04-21 в 11.42.3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8865" y="180305"/>
            <a:ext cx="9861824" cy="10261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Актуальность сейчас?"/>
          <p:cNvSpPr txBox="1"/>
          <p:nvPr>
            <p:ph type="title"/>
          </p:nvPr>
        </p:nvSpPr>
        <p:spPr>
          <a:xfrm>
            <a:off x="698499" y="1766229"/>
            <a:ext cx="11607801" cy="1510085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Актуальность сейчас?</a:t>
            </a:r>
          </a:p>
        </p:txBody>
      </p:sp>
      <p:sp>
        <p:nvSpPr>
          <p:cNvPr id="195" name="Почему именно сейчас ваше решение будет актуально, на фоне остальных? Что обострило актуальность вашего проекта? Как актуальная конъюнктура  это связанно конкретно с вашей областью/проблемой?"/>
          <p:cNvSpPr txBox="1"/>
          <p:nvPr>
            <p:ph type="body" sz="quarter" idx="1"/>
          </p:nvPr>
        </p:nvSpPr>
        <p:spPr>
          <a:xfrm>
            <a:off x="698498" y="3026409"/>
            <a:ext cx="11607804" cy="1510085"/>
          </a:xfrm>
          <a:prstGeom prst="rect">
            <a:avLst/>
          </a:prstGeom>
        </p:spPr>
        <p:txBody>
          <a:bodyPr/>
          <a:lstStyle>
            <a:lvl1pPr defTabSz="1733930">
              <a:lnSpc>
                <a:spcPct val="90000"/>
              </a:lnSpc>
              <a:spcBef>
                <a:spcPts val="3200"/>
              </a:spcBef>
              <a:defRPr b="0" sz="1900"/>
            </a:lvl1pPr>
          </a:lstStyle>
          <a:p>
            <a:pPr/>
            <a:r>
              <a:t>Почему именно сейчас ваше решение будет актуально, на фоне остальных? Что обострило актуальность вашего проекта? Как актуальная конъюнктура  это связанно конкретно с вашей областью/проблемой?</a:t>
            </a:r>
          </a:p>
        </p:txBody>
      </p:sp>
      <p:pic>
        <p:nvPicPr>
          <p:cNvPr id="196" name="Снимок экрана 2022-04-21 в 11.42.30.png" descr="Снимок экрана 2022-04-21 в 11.42.3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8865" y="180305"/>
            <a:ext cx="9861824" cy="10261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Ваше решение проблемы"/>
          <p:cNvSpPr txBox="1"/>
          <p:nvPr>
            <p:ph type="title"/>
          </p:nvPr>
        </p:nvSpPr>
        <p:spPr>
          <a:xfrm>
            <a:off x="698500" y="1388592"/>
            <a:ext cx="11607801" cy="135842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Ваше решение проблемы</a:t>
            </a:r>
          </a:p>
        </p:txBody>
      </p:sp>
      <p:sp>
        <p:nvSpPr>
          <p:cNvPr id="199" name="Что это? Как это выглядит? Как работает?…"/>
          <p:cNvSpPr txBox="1"/>
          <p:nvPr>
            <p:ph type="body" sz="half" idx="1"/>
          </p:nvPr>
        </p:nvSpPr>
        <p:spPr>
          <a:xfrm>
            <a:off x="698498" y="2815500"/>
            <a:ext cx="11607804" cy="2386443"/>
          </a:xfrm>
          <a:prstGeom prst="rect">
            <a:avLst/>
          </a:prstGeom>
        </p:spPr>
        <p:txBody>
          <a:bodyPr/>
          <a:lstStyle/>
          <a:p>
            <a:pPr defTabSz="914400">
              <a:lnSpc>
                <a:spcPct val="90000"/>
              </a:lnSpc>
              <a:defRPr b="0" sz="1900">
                <a:latin typeface="Arial"/>
                <a:ea typeface="Arial"/>
                <a:cs typeface="Arial"/>
                <a:sym typeface="Arial"/>
              </a:defRPr>
            </a:pPr>
            <a:r>
              <a:t>Что это? Как это выглядит? Как работает?</a:t>
            </a:r>
          </a:p>
          <a:p>
            <a:pPr defTabSz="914400">
              <a:lnSpc>
                <a:spcPct val="90000"/>
              </a:lnSpc>
              <a:defRPr b="0" sz="1900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914400">
              <a:lnSpc>
                <a:spcPct val="90000"/>
              </a:lnSpc>
              <a:defRPr b="0" sz="1900">
                <a:latin typeface="Arial"/>
                <a:ea typeface="Arial"/>
                <a:cs typeface="Arial"/>
                <a:sym typeface="Arial"/>
              </a:defRPr>
            </a:pPr>
            <a:r>
              <a:t>В каком варианте начинаете работу?</a:t>
            </a:r>
            <a:br/>
            <a:br/>
            <a:r>
              <a:t>Какие этапы есть? (Разработка, производство, внедрение и тп) MVP? Черновая дорожная карта развития.</a:t>
            </a:r>
          </a:p>
        </p:txBody>
      </p:sp>
      <p:pic>
        <p:nvPicPr>
          <p:cNvPr id="200" name="Снимок экрана 2022-04-21 в 11.42.30.png" descr="Снимок экрана 2022-04-21 в 11.42.3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8865" y="293926"/>
            <a:ext cx="9861824" cy="10261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Что необходимо для создания вашего продукта?"/>
          <p:cNvSpPr txBox="1"/>
          <p:nvPr>
            <p:ph type="title"/>
          </p:nvPr>
        </p:nvSpPr>
        <p:spPr>
          <a:xfrm>
            <a:off x="698499" y="1684980"/>
            <a:ext cx="11607801" cy="1971047"/>
          </a:xfrm>
          <a:prstGeom prst="rect">
            <a:avLst/>
          </a:prstGeom>
        </p:spPr>
        <p:txBody>
          <a:bodyPr/>
          <a:lstStyle/>
          <a:p>
            <a:pPr/>
            <a:r>
              <a:t>Что необходимо для создания вашего продукта?</a:t>
            </a:r>
          </a:p>
        </p:txBody>
      </p:sp>
      <p:sp>
        <p:nvSpPr>
          <p:cNvPr id="203" name="Проведение НИОКР? Какие испытания? Изучение рынка? Привлечение других компаний? Каких?  Здесь стоит описать сами процессы, а финансы на другом слайде"/>
          <p:cNvSpPr txBox="1"/>
          <p:nvPr>
            <p:ph type="body" sz="quarter" idx="1"/>
          </p:nvPr>
        </p:nvSpPr>
        <p:spPr>
          <a:xfrm>
            <a:off x="698499" y="3599248"/>
            <a:ext cx="11607802" cy="1419726"/>
          </a:xfrm>
          <a:prstGeom prst="rect">
            <a:avLst/>
          </a:prstGeom>
        </p:spPr>
        <p:txBody>
          <a:bodyPr/>
          <a:lstStyle/>
          <a:p>
            <a:pPr>
              <a:defRPr b="0" sz="1900"/>
            </a:pPr>
            <a:r>
              <a:t>Проведение НИОКР? Какие испытания? Изучение рынка? Привлечение других компаний? Каких?</a:t>
            </a:r>
            <a:br/>
            <a:br/>
            <a:r>
              <a:t>Здесь стоит описать сами процессы, а финансы на другом слайде</a:t>
            </a:r>
          </a:p>
        </p:txBody>
      </p:sp>
      <p:pic>
        <p:nvPicPr>
          <p:cNvPr id="204" name="Снимок экрана 2022-04-21 в 11.42.30.png" descr="Снимок экрана 2022-04-21 в 11.42.3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8865" y="180305"/>
            <a:ext cx="9861824" cy="10261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